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8" r:id="rId5"/>
  </p:sldMasterIdLst>
  <p:notesMasterIdLst>
    <p:notesMasterId r:id="rId67"/>
  </p:notesMasterIdLst>
  <p:sldIdLst>
    <p:sldId id="405" r:id="rId6"/>
    <p:sldId id="426" r:id="rId7"/>
    <p:sldId id="409" r:id="rId8"/>
    <p:sldId id="357" r:id="rId9"/>
    <p:sldId id="359" r:id="rId10"/>
    <p:sldId id="361" r:id="rId11"/>
    <p:sldId id="368" r:id="rId12"/>
    <p:sldId id="394" r:id="rId13"/>
    <p:sldId id="419" r:id="rId14"/>
    <p:sldId id="372" r:id="rId15"/>
    <p:sldId id="427" r:id="rId16"/>
    <p:sldId id="417" r:id="rId17"/>
    <p:sldId id="365" r:id="rId18"/>
    <p:sldId id="373" r:id="rId19"/>
    <p:sldId id="367" r:id="rId20"/>
    <p:sldId id="374" r:id="rId21"/>
    <p:sldId id="369" r:id="rId22"/>
    <p:sldId id="371" r:id="rId23"/>
    <p:sldId id="375" r:id="rId24"/>
    <p:sldId id="366" r:id="rId25"/>
    <p:sldId id="370" r:id="rId26"/>
    <p:sldId id="421" r:id="rId27"/>
    <p:sldId id="395" r:id="rId28"/>
    <p:sldId id="376" r:id="rId29"/>
    <p:sldId id="412" r:id="rId30"/>
    <p:sldId id="377" r:id="rId31"/>
    <p:sldId id="416" r:id="rId32"/>
    <p:sldId id="422" r:id="rId33"/>
    <p:sldId id="423" r:id="rId34"/>
    <p:sldId id="396" r:id="rId35"/>
    <p:sldId id="378" r:id="rId36"/>
    <p:sldId id="407" r:id="rId37"/>
    <p:sldId id="420" r:id="rId38"/>
    <p:sldId id="380" r:id="rId39"/>
    <p:sldId id="410" r:id="rId40"/>
    <p:sldId id="418" r:id="rId41"/>
    <p:sldId id="414" r:id="rId42"/>
    <p:sldId id="415" r:id="rId43"/>
    <p:sldId id="397" r:id="rId44"/>
    <p:sldId id="381" r:id="rId45"/>
    <p:sldId id="382" r:id="rId46"/>
    <p:sldId id="383" r:id="rId47"/>
    <p:sldId id="403" r:id="rId48"/>
    <p:sldId id="385" r:id="rId49"/>
    <p:sldId id="425" r:id="rId50"/>
    <p:sldId id="389" r:id="rId51"/>
    <p:sldId id="386" r:id="rId52"/>
    <p:sldId id="387" r:id="rId53"/>
    <p:sldId id="390" r:id="rId54"/>
    <p:sldId id="406" r:id="rId55"/>
    <p:sldId id="398" r:id="rId56"/>
    <p:sldId id="391" r:id="rId57"/>
    <p:sldId id="393" r:id="rId58"/>
    <p:sldId id="392" r:id="rId59"/>
    <p:sldId id="400" r:id="rId60"/>
    <p:sldId id="399" r:id="rId61"/>
    <p:sldId id="401" r:id="rId62"/>
    <p:sldId id="402" r:id="rId63"/>
    <p:sldId id="413" r:id="rId64"/>
    <p:sldId id="404" r:id="rId65"/>
    <p:sldId id="42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0F65A1-975D-4918-8592-FA482A9BCB5E}">
          <p14:sldIdLst>
            <p14:sldId id="405"/>
            <p14:sldId id="426"/>
            <p14:sldId id="409"/>
            <p14:sldId id="357"/>
            <p14:sldId id="359"/>
            <p14:sldId id="361"/>
            <p14:sldId id="368"/>
            <p14:sldId id="394"/>
            <p14:sldId id="419"/>
            <p14:sldId id="372"/>
            <p14:sldId id="427"/>
            <p14:sldId id="417"/>
            <p14:sldId id="365"/>
            <p14:sldId id="373"/>
            <p14:sldId id="367"/>
            <p14:sldId id="374"/>
            <p14:sldId id="369"/>
            <p14:sldId id="371"/>
            <p14:sldId id="375"/>
            <p14:sldId id="366"/>
            <p14:sldId id="370"/>
            <p14:sldId id="421"/>
            <p14:sldId id="395"/>
            <p14:sldId id="376"/>
            <p14:sldId id="412"/>
            <p14:sldId id="377"/>
            <p14:sldId id="416"/>
            <p14:sldId id="422"/>
            <p14:sldId id="423"/>
            <p14:sldId id="396"/>
            <p14:sldId id="378"/>
            <p14:sldId id="407"/>
            <p14:sldId id="420"/>
            <p14:sldId id="380"/>
            <p14:sldId id="410"/>
            <p14:sldId id="418"/>
            <p14:sldId id="414"/>
            <p14:sldId id="415"/>
            <p14:sldId id="397"/>
            <p14:sldId id="381"/>
            <p14:sldId id="382"/>
            <p14:sldId id="383"/>
            <p14:sldId id="403"/>
          </p14:sldIdLst>
        </p14:section>
        <p14:section name="Untitled Section" id="{FA9F3D16-3A47-40B3-A37A-A1A8AFC9B2FF}">
          <p14:sldIdLst>
            <p14:sldId id="385"/>
            <p14:sldId id="425"/>
            <p14:sldId id="389"/>
            <p14:sldId id="386"/>
            <p14:sldId id="387"/>
            <p14:sldId id="390"/>
            <p14:sldId id="406"/>
            <p14:sldId id="398"/>
            <p14:sldId id="391"/>
            <p14:sldId id="393"/>
            <p14:sldId id="392"/>
            <p14:sldId id="400"/>
            <p14:sldId id="399"/>
            <p14:sldId id="401"/>
            <p14:sldId id="402"/>
            <p14:sldId id="413"/>
            <p14:sldId id="404"/>
            <p14:sldId id="4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es Mul" initials="CM" lastIdx="6" clrIdx="0">
    <p:extLst>
      <p:ext uri="{19B8F6BF-5375-455C-9EA6-DF929625EA0E}">
        <p15:presenceInfo xmlns:p15="http://schemas.microsoft.com/office/powerpoint/2012/main" userId="S::Cees.Mul@res2.eu::34c185dd-7f93-404a-8452-dc839592e66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5B9BD5"/>
    <a:srgbClr val="ED7D31"/>
    <a:srgbClr val="FFCC99"/>
    <a:srgbClr val="CC4A3C"/>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B7AF8-1F44-4A69-AD30-4250F54C159C}" v="3" dt="2019-09-10T14:21:22.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54" y="21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19T11:49:44.861" idx="2">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6A4B2F-BA7B-4E5A-A5BE-E532F87C8D1E}" type="datetimeFigureOut">
              <a:rPr lang="en-US" smtClean="0"/>
              <a:t>9/10/2019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859C0-84A6-4080-9A7D-38DF44B03151}" type="slidenum">
              <a:rPr lang="en-US" smtClean="0"/>
              <a:t>‹#›</a:t>
            </a:fld>
            <a:endParaRPr lang="en-US"/>
          </a:p>
        </p:txBody>
      </p:sp>
    </p:spTree>
    <p:extLst>
      <p:ext uri="{BB962C8B-B14F-4D97-AF65-F5344CB8AC3E}">
        <p14:creationId xmlns:p14="http://schemas.microsoft.com/office/powerpoint/2010/main" val="255394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C859C0-84A6-4080-9A7D-38DF44B03151}" type="slidenum">
              <a:rPr lang="en-US" smtClean="0"/>
              <a:t>1</a:t>
            </a:fld>
            <a:endParaRPr lang="en-US"/>
          </a:p>
        </p:txBody>
      </p:sp>
    </p:spTree>
    <p:extLst>
      <p:ext uri="{BB962C8B-B14F-4D97-AF65-F5344CB8AC3E}">
        <p14:creationId xmlns:p14="http://schemas.microsoft.com/office/powerpoint/2010/main" val="147305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10</a:t>
            </a:fld>
            <a:endParaRPr lang="en-US"/>
          </a:p>
        </p:txBody>
      </p:sp>
    </p:spTree>
    <p:extLst>
      <p:ext uri="{BB962C8B-B14F-4D97-AF65-F5344CB8AC3E}">
        <p14:creationId xmlns:p14="http://schemas.microsoft.com/office/powerpoint/2010/main" val="234972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11</a:t>
            </a:fld>
            <a:endParaRPr lang="en-US"/>
          </a:p>
        </p:txBody>
      </p:sp>
    </p:spTree>
    <p:extLst>
      <p:ext uri="{BB962C8B-B14F-4D97-AF65-F5344CB8AC3E}">
        <p14:creationId xmlns:p14="http://schemas.microsoft.com/office/powerpoint/2010/main" val="170563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12</a:t>
            </a:fld>
            <a:endParaRPr lang="en-US"/>
          </a:p>
        </p:txBody>
      </p:sp>
    </p:spTree>
    <p:extLst>
      <p:ext uri="{BB962C8B-B14F-4D97-AF65-F5344CB8AC3E}">
        <p14:creationId xmlns:p14="http://schemas.microsoft.com/office/powerpoint/2010/main" val="2764887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13</a:t>
            </a:fld>
            <a:endParaRPr lang="en-US"/>
          </a:p>
        </p:txBody>
      </p:sp>
    </p:spTree>
    <p:extLst>
      <p:ext uri="{BB962C8B-B14F-4D97-AF65-F5344CB8AC3E}">
        <p14:creationId xmlns:p14="http://schemas.microsoft.com/office/powerpoint/2010/main" val="3884886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14</a:t>
            </a:fld>
            <a:endParaRPr lang="en-US"/>
          </a:p>
        </p:txBody>
      </p:sp>
    </p:spTree>
    <p:extLst>
      <p:ext uri="{BB962C8B-B14F-4D97-AF65-F5344CB8AC3E}">
        <p14:creationId xmlns:p14="http://schemas.microsoft.com/office/powerpoint/2010/main" val="103254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15</a:t>
            </a:fld>
            <a:endParaRPr lang="en-US"/>
          </a:p>
        </p:txBody>
      </p:sp>
    </p:spTree>
    <p:extLst>
      <p:ext uri="{BB962C8B-B14F-4D97-AF65-F5344CB8AC3E}">
        <p14:creationId xmlns:p14="http://schemas.microsoft.com/office/powerpoint/2010/main" val="3417759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16</a:t>
            </a:fld>
            <a:endParaRPr lang="en-US"/>
          </a:p>
        </p:txBody>
      </p:sp>
    </p:spTree>
    <p:extLst>
      <p:ext uri="{BB962C8B-B14F-4D97-AF65-F5344CB8AC3E}">
        <p14:creationId xmlns:p14="http://schemas.microsoft.com/office/powerpoint/2010/main" val="3574071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17</a:t>
            </a:fld>
            <a:endParaRPr lang="en-US"/>
          </a:p>
        </p:txBody>
      </p:sp>
    </p:spTree>
    <p:extLst>
      <p:ext uri="{BB962C8B-B14F-4D97-AF65-F5344CB8AC3E}">
        <p14:creationId xmlns:p14="http://schemas.microsoft.com/office/powerpoint/2010/main" val="527136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18</a:t>
            </a:fld>
            <a:endParaRPr lang="en-US"/>
          </a:p>
        </p:txBody>
      </p:sp>
    </p:spTree>
    <p:extLst>
      <p:ext uri="{BB962C8B-B14F-4D97-AF65-F5344CB8AC3E}">
        <p14:creationId xmlns:p14="http://schemas.microsoft.com/office/powerpoint/2010/main" val="3229797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19</a:t>
            </a:fld>
            <a:endParaRPr lang="en-US"/>
          </a:p>
        </p:txBody>
      </p:sp>
    </p:spTree>
    <p:extLst>
      <p:ext uri="{BB962C8B-B14F-4D97-AF65-F5344CB8AC3E}">
        <p14:creationId xmlns:p14="http://schemas.microsoft.com/office/powerpoint/2010/main" val="136617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started the iPort / Res2 cooperation with Travelport, we adapted to whatever Travelport had available, and created some very specific iPort solutions.</a:t>
            </a:r>
          </a:p>
        </p:txBody>
      </p:sp>
      <p:sp>
        <p:nvSpPr>
          <p:cNvPr id="4" name="Slide Number Placeholder 3"/>
          <p:cNvSpPr>
            <a:spLocks noGrp="1"/>
          </p:cNvSpPr>
          <p:nvPr>
            <p:ph type="sldNum" sz="quarter" idx="5"/>
          </p:nvPr>
        </p:nvSpPr>
        <p:spPr/>
        <p:txBody>
          <a:bodyPr/>
          <a:lstStyle/>
          <a:p>
            <a:fld id="{F0C859C0-84A6-4080-9A7D-38DF44B03151}" type="slidenum">
              <a:rPr lang="en-US" smtClean="0"/>
              <a:t>2</a:t>
            </a:fld>
            <a:endParaRPr lang="en-US"/>
          </a:p>
        </p:txBody>
      </p:sp>
    </p:spTree>
    <p:extLst>
      <p:ext uri="{BB962C8B-B14F-4D97-AF65-F5344CB8AC3E}">
        <p14:creationId xmlns:p14="http://schemas.microsoft.com/office/powerpoint/2010/main" val="3567414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20</a:t>
            </a:fld>
            <a:endParaRPr lang="en-US"/>
          </a:p>
        </p:txBody>
      </p:sp>
    </p:spTree>
    <p:extLst>
      <p:ext uri="{BB962C8B-B14F-4D97-AF65-F5344CB8AC3E}">
        <p14:creationId xmlns:p14="http://schemas.microsoft.com/office/powerpoint/2010/main" val="146538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21</a:t>
            </a:fld>
            <a:endParaRPr lang="en-US"/>
          </a:p>
        </p:txBody>
      </p:sp>
    </p:spTree>
    <p:extLst>
      <p:ext uri="{BB962C8B-B14F-4D97-AF65-F5344CB8AC3E}">
        <p14:creationId xmlns:p14="http://schemas.microsoft.com/office/powerpoint/2010/main" val="257055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22</a:t>
            </a:fld>
            <a:endParaRPr lang="en-US"/>
          </a:p>
        </p:txBody>
      </p:sp>
    </p:spTree>
    <p:extLst>
      <p:ext uri="{BB962C8B-B14F-4D97-AF65-F5344CB8AC3E}">
        <p14:creationId xmlns:p14="http://schemas.microsoft.com/office/powerpoint/2010/main" val="3050747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23</a:t>
            </a:fld>
            <a:endParaRPr lang="en-US"/>
          </a:p>
        </p:txBody>
      </p:sp>
    </p:spTree>
    <p:extLst>
      <p:ext uri="{BB962C8B-B14F-4D97-AF65-F5344CB8AC3E}">
        <p14:creationId xmlns:p14="http://schemas.microsoft.com/office/powerpoint/2010/main" val="3676220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24</a:t>
            </a:fld>
            <a:endParaRPr lang="en-US"/>
          </a:p>
        </p:txBody>
      </p:sp>
    </p:spTree>
    <p:extLst>
      <p:ext uri="{BB962C8B-B14F-4D97-AF65-F5344CB8AC3E}">
        <p14:creationId xmlns:p14="http://schemas.microsoft.com/office/powerpoint/2010/main" val="2724134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25</a:t>
            </a:fld>
            <a:endParaRPr lang="en-US"/>
          </a:p>
        </p:txBody>
      </p:sp>
    </p:spTree>
    <p:extLst>
      <p:ext uri="{BB962C8B-B14F-4D97-AF65-F5344CB8AC3E}">
        <p14:creationId xmlns:p14="http://schemas.microsoft.com/office/powerpoint/2010/main" val="109987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26</a:t>
            </a:fld>
            <a:endParaRPr lang="en-US"/>
          </a:p>
        </p:txBody>
      </p:sp>
    </p:spTree>
    <p:extLst>
      <p:ext uri="{BB962C8B-B14F-4D97-AF65-F5344CB8AC3E}">
        <p14:creationId xmlns:p14="http://schemas.microsoft.com/office/powerpoint/2010/main" val="2115451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27</a:t>
            </a:fld>
            <a:endParaRPr lang="en-US"/>
          </a:p>
        </p:txBody>
      </p:sp>
    </p:spTree>
    <p:extLst>
      <p:ext uri="{BB962C8B-B14F-4D97-AF65-F5344CB8AC3E}">
        <p14:creationId xmlns:p14="http://schemas.microsoft.com/office/powerpoint/2010/main" val="1176070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28</a:t>
            </a:fld>
            <a:endParaRPr lang="en-US"/>
          </a:p>
        </p:txBody>
      </p:sp>
    </p:spTree>
    <p:extLst>
      <p:ext uri="{BB962C8B-B14F-4D97-AF65-F5344CB8AC3E}">
        <p14:creationId xmlns:p14="http://schemas.microsoft.com/office/powerpoint/2010/main" val="2655222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29</a:t>
            </a:fld>
            <a:endParaRPr lang="en-US"/>
          </a:p>
        </p:txBody>
      </p:sp>
    </p:spTree>
    <p:extLst>
      <p:ext uri="{BB962C8B-B14F-4D97-AF65-F5344CB8AC3E}">
        <p14:creationId xmlns:p14="http://schemas.microsoft.com/office/powerpoint/2010/main" val="41684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started the iPort / Res2 cooperation with Travelport, we adapted to whatever Travelport had available, and created some very specific iPort solutions.</a:t>
            </a:r>
          </a:p>
        </p:txBody>
      </p:sp>
      <p:sp>
        <p:nvSpPr>
          <p:cNvPr id="4" name="Slide Number Placeholder 3"/>
          <p:cNvSpPr>
            <a:spLocks noGrp="1"/>
          </p:cNvSpPr>
          <p:nvPr>
            <p:ph type="sldNum" sz="quarter" idx="5"/>
          </p:nvPr>
        </p:nvSpPr>
        <p:spPr/>
        <p:txBody>
          <a:bodyPr/>
          <a:lstStyle/>
          <a:p>
            <a:fld id="{F0C859C0-84A6-4080-9A7D-38DF44B03151}" type="slidenum">
              <a:rPr lang="en-US" smtClean="0"/>
              <a:t>3</a:t>
            </a:fld>
            <a:endParaRPr lang="en-US"/>
          </a:p>
        </p:txBody>
      </p:sp>
    </p:spTree>
    <p:extLst>
      <p:ext uri="{BB962C8B-B14F-4D97-AF65-F5344CB8AC3E}">
        <p14:creationId xmlns:p14="http://schemas.microsoft.com/office/powerpoint/2010/main" val="3942695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30</a:t>
            </a:fld>
            <a:endParaRPr lang="en-US"/>
          </a:p>
        </p:txBody>
      </p:sp>
    </p:spTree>
    <p:extLst>
      <p:ext uri="{BB962C8B-B14F-4D97-AF65-F5344CB8AC3E}">
        <p14:creationId xmlns:p14="http://schemas.microsoft.com/office/powerpoint/2010/main" val="3722337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31</a:t>
            </a:fld>
            <a:endParaRPr lang="en-US"/>
          </a:p>
        </p:txBody>
      </p:sp>
    </p:spTree>
    <p:extLst>
      <p:ext uri="{BB962C8B-B14F-4D97-AF65-F5344CB8AC3E}">
        <p14:creationId xmlns:p14="http://schemas.microsoft.com/office/powerpoint/2010/main" val="2583446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32</a:t>
            </a:fld>
            <a:endParaRPr lang="en-US"/>
          </a:p>
        </p:txBody>
      </p:sp>
    </p:spTree>
    <p:extLst>
      <p:ext uri="{BB962C8B-B14F-4D97-AF65-F5344CB8AC3E}">
        <p14:creationId xmlns:p14="http://schemas.microsoft.com/office/powerpoint/2010/main" val="2779122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C859C0-84A6-4080-9A7D-38DF44B03151}" type="slidenum">
              <a:rPr lang="en-US" smtClean="0"/>
              <a:t>33</a:t>
            </a:fld>
            <a:endParaRPr lang="en-US"/>
          </a:p>
        </p:txBody>
      </p:sp>
    </p:spTree>
    <p:extLst>
      <p:ext uri="{BB962C8B-B14F-4D97-AF65-F5344CB8AC3E}">
        <p14:creationId xmlns:p14="http://schemas.microsoft.com/office/powerpoint/2010/main" val="2306864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34</a:t>
            </a:fld>
            <a:endParaRPr lang="en-US"/>
          </a:p>
        </p:txBody>
      </p:sp>
    </p:spTree>
    <p:extLst>
      <p:ext uri="{BB962C8B-B14F-4D97-AF65-F5344CB8AC3E}">
        <p14:creationId xmlns:p14="http://schemas.microsoft.com/office/powerpoint/2010/main" val="4194972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37</a:t>
            </a:fld>
            <a:endParaRPr lang="en-US"/>
          </a:p>
        </p:txBody>
      </p:sp>
    </p:spTree>
    <p:extLst>
      <p:ext uri="{BB962C8B-B14F-4D97-AF65-F5344CB8AC3E}">
        <p14:creationId xmlns:p14="http://schemas.microsoft.com/office/powerpoint/2010/main" val="3145683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38</a:t>
            </a:fld>
            <a:endParaRPr lang="en-US"/>
          </a:p>
        </p:txBody>
      </p:sp>
    </p:spTree>
    <p:extLst>
      <p:ext uri="{BB962C8B-B14F-4D97-AF65-F5344CB8AC3E}">
        <p14:creationId xmlns:p14="http://schemas.microsoft.com/office/powerpoint/2010/main" val="1821225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39</a:t>
            </a:fld>
            <a:endParaRPr lang="en-US"/>
          </a:p>
        </p:txBody>
      </p:sp>
    </p:spTree>
    <p:extLst>
      <p:ext uri="{BB962C8B-B14F-4D97-AF65-F5344CB8AC3E}">
        <p14:creationId xmlns:p14="http://schemas.microsoft.com/office/powerpoint/2010/main" val="2822949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40</a:t>
            </a:fld>
            <a:endParaRPr lang="en-US"/>
          </a:p>
        </p:txBody>
      </p:sp>
    </p:spTree>
    <p:extLst>
      <p:ext uri="{BB962C8B-B14F-4D97-AF65-F5344CB8AC3E}">
        <p14:creationId xmlns:p14="http://schemas.microsoft.com/office/powerpoint/2010/main" val="2210924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41</a:t>
            </a:fld>
            <a:endParaRPr lang="en-US"/>
          </a:p>
        </p:txBody>
      </p:sp>
    </p:spTree>
    <p:extLst>
      <p:ext uri="{BB962C8B-B14F-4D97-AF65-F5344CB8AC3E}">
        <p14:creationId xmlns:p14="http://schemas.microsoft.com/office/powerpoint/2010/main" val="78392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a:t>
            </a:fld>
            <a:endParaRPr lang="en-US"/>
          </a:p>
        </p:txBody>
      </p:sp>
    </p:spTree>
    <p:extLst>
      <p:ext uri="{BB962C8B-B14F-4D97-AF65-F5344CB8AC3E}">
        <p14:creationId xmlns:p14="http://schemas.microsoft.com/office/powerpoint/2010/main" val="4163954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42</a:t>
            </a:fld>
            <a:endParaRPr lang="en-US"/>
          </a:p>
        </p:txBody>
      </p:sp>
    </p:spTree>
    <p:extLst>
      <p:ext uri="{BB962C8B-B14F-4D97-AF65-F5344CB8AC3E}">
        <p14:creationId xmlns:p14="http://schemas.microsoft.com/office/powerpoint/2010/main" val="1082426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43</a:t>
            </a:fld>
            <a:endParaRPr lang="en-US"/>
          </a:p>
        </p:txBody>
      </p:sp>
    </p:spTree>
    <p:extLst>
      <p:ext uri="{BB962C8B-B14F-4D97-AF65-F5344CB8AC3E}">
        <p14:creationId xmlns:p14="http://schemas.microsoft.com/office/powerpoint/2010/main" val="3104129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44</a:t>
            </a:fld>
            <a:endParaRPr lang="en-US"/>
          </a:p>
        </p:txBody>
      </p:sp>
    </p:spTree>
    <p:extLst>
      <p:ext uri="{BB962C8B-B14F-4D97-AF65-F5344CB8AC3E}">
        <p14:creationId xmlns:p14="http://schemas.microsoft.com/office/powerpoint/2010/main" val="2872324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45</a:t>
            </a:fld>
            <a:endParaRPr lang="en-US"/>
          </a:p>
        </p:txBody>
      </p:sp>
    </p:spTree>
    <p:extLst>
      <p:ext uri="{BB962C8B-B14F-4D97-AF65-F5344CB8AC3E}">
        <p14:creationId xmlns:p14="http://schemas.microsoft.com/office/powerpoint/2010/main" val="3738915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46</a:t>
            </a:fld>
            <a:endParaRPr lang="en-US"/>
          </a:p>
        </p:txBody>
      </p:sp>
    </p:spTree>
    <p:extLst>
      <p:ext uri="{BB962C8B-B14F-4D97-AF65-F5344CB8AC3E}">
        <p14:creationId xmlns:p14="http://schemas.microsoft.com/office/powerpoint/2010/main" val="2659278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47</a:t>
            </a:fld>
            <a:endParaRPr lang="en-US"/>
          </a:p>
        </p:txBody>
      </p:sp>
    </p:spTree>
    <p:extLst>
      <p:ext uri="{BB962C8B-B14F-4D97-AF65-F5344CB8AC3E}">
        <p14:creationId xmlns:p14="http://schemas.microsoft.com/office/powerpoint/2010/main" val="375500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48</a:t>
            </a:fld>
            <a:endParaRPr lang="en-US"/>
          </a:p>
        </p:txBody>
      </p:sp>
    </p:spTree>
    <p:extLst>
      <p:ext uri="{BB962C8B-B14F-4D97-AF65-F5344CB8AC3E}">
        <p14:creationId xmlns:p14="http://schemas.microsoft.com/office/powerpoint/2010/main" val="28370265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49</a:t>
            </a:fld>
            <a:endParaRPr lang="en-US"/>
          </a:p>
        </p:txBody>
      </p:sp>
    </p:spTree>
    <p:extLst>
      <p:ext uri="{BB962C8B-B14F-4D97-AF65-F5344CB8AC3E}">
        <p14:creationId xmlns:p14="http://schemas.microsoft.com/office/powerpoint/2010/main" val="4226733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51</a:t>
            </a:fld>
            <a:endParaRPr lang="en-US"/>
          </a:p>
        </p:txBody>
      </p:sp>
    </p:spTree>
    <p:extLst>
      <p:ext uri="{BB962C8B-B14F-4D97-AF65-F5344CB8AC3E}">
        <p14:creationId xmlns:p14="http://schemas.microsoft.com/office/powerpoint/2010/main" val="3503496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52</a:t>
            </a:fld>
            <a:endParaRPr lang="en-US"/>
          </a:p>
        </p:txBody>
      </p:sp>
    </p:spTree>
    <p:extLst>
      <p:ext uri="{BB962C8B-B14F-4D97-AF65-F5344CB8AC3E}">
        <p14:creationId xmlns:p14="http://schemas.microsoft.com/office/powerpoint/2010/main" val="193745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The </a:t>
            </a:r>
          </a:p>
        </p:txBody>
      </p:sp>
      <p:sp>
        <p:nvSpPr>
          <p:cNvPr id="4" name="Slide Number Placeholder 3"/>
          <p:cNvSpPr>
            <a:spLocks noGrp="1"/>
          </p:cNvSpPr>
          <p:nvPr>
            <p:ph type="sldNum" sz="quarter" idx="5"/>
          </p:nvPr>
        </p:nvSpPr>
        <p:spPr/>
        <p:txBody>
          <a:bodyPr/>
          <a:lstStyle/>
          <a:p>
            <a:fld id="{65627872-13F5-4F68-A3E3-8DA11B153AF1}" type="slidenum">
              <a:rPr lang="en-US" smtClean="0"/>
              <a:t>5</a:t>
            </a:fld>
            <a:endParaRPr lang="en-US"/>
          </a:p>
        </p:txBody>
      </p:sp>
    </p:spTree>
    <p:extLst>
      <p:ext uri="{BB962C8B-B14F-4D97-AF65-F5344CB8AC3E}">
        <p14:creationId xmlns:p14="http://schemas.microsoft.com/office/powerpoint/2010/main" val="1220215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53</a:t>
            </a:fld>
            <a:endParaRPr lang="en-US"/>
          </a:p>
        </p:txBody>
      </p:sp>
    </p:spTree>
    <p:extLst>
      <p:ext uri="{BB962C8B-B14F-4D97-AF65-F5344CB8AC3E}">
        <p14:creationId xmlns:p14="http://schemas.microsoft.com/office/powerpoint/2010/main" val="7808484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54</a:t>
            </a:fld>
            <a:endParaRPr lang="en-US"/>
          </a:p>
        </p:txBody>
      </p:sp>
    </p:spTree>
    <p:extLst>
      <p:ext uri="{BB962C8B-B14F-4D97-AF65-F5344CB8AC3E}">
        <p14:creationId xmlns:p14="http://schemas.microsoft.com/office/powerpoint/2010/main" val="3845934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55</a:t>
            </a:fld>
            <a:endParaRPr lang="en-US"/>
          </a:p>
        </p:txBody>
      </p:sp>
    </p:spTree>
    <p:extLst>
      <p:ext uri="{BB962C8B-B14F-4D97-AF65-F5344CB8AC3E}">
        <p14:creationId xmlns:p14="http://schemas.microsoft.com/office/powerpoint/2010/main" val="37428877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56</a:t>
            </a:fld>
            <a:endParaRPr lang="en-US"/>
          </a:p>
        </p:txBody>
      </p:sp>
    </p:spTree>
    <p:extLst>
      <p:ext uri="{BB962C8B-B14F-4D97-AF65-F5344CB8AC3E}">
        <p14:creationId xmlns:p14="http://schemas.microsoft.com/office/powerpoint/2010/main" val="16126770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57</a:t>
            </a:fld>
            <a:endParaRPr lang="en-US"/>
          </a:p>
        </p:txBody>
      </p:sp>
    </p:spTree>
    <p:extLst>
      <p:ext uri="{BB962C8B-B14F-4D97-AF65-F5344CB8AC3E}">
        <p14:creationId xmlns:p14="http://schemas.microsoft.com/office/powerpoint/2010/main" val="27455307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58</a:t>
            </a:fld>
            <a:endParaRPr lang="en-US"/>
          </a:p>
        </p:txBody>
      </p:sp>
    </p:spTree>
    <p:extLst>
      <p:ext uri="{BB962C8B-B14F-4D97-AF65-F5344CB8AC3E}">
        <p14:creationId xmlns:p14="http://schemas.microsoft.com/office/powerpoint/2010/main" val="2978106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60</a:t>
            </a:fld>
            <a:endParaRPr lang="en-US"/>
          </a:p>
        </p:txBody>
      </p:sp>
    </p:spTree>
    <p:extLst>
      <p:ext uri="{BB962C8B-B14F-4D97-AF65-F5344CB8AC3E}">
        <p14:creationId xmlns:p14="http://schemas.microsoft.com/office/powerpoint/2010/main" val="19062944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61</a:t>
            </a:fld>
            <a:endParaRPr lang="en-US"/>
          </a:p>
        </p:txBody>
      </p:sp>
    </p:spTree>
    <p:extLst>
      <p:ext uri="{BB962C8B-B14F-4D97-AF65-F5344CB8AC3E}">
        <p14:creationId xmlns:p14="http://schemas.microsoft.com/office/powerpoint/2010/main" val="1455044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6</a:t>
            </a:fld>
            <a:endParaRPr lang="en-US"/>
          </a:p>
        </p:txBody>
      </p:sp>
    </p:spTree>
    <p:extLst>
      <p:ext uri="{BB962C8B-B14F-4D97-AF65-F5344CB8AC3E}">
        <p14:creationId xmlns:p14="http://schemas.microsoft.com/office/powerpoint/2010/main" val="3749703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7</a:t>
            </a:fld>
            <a:endParaRPr lang="en-US"/>
          </a:p>
        </p:txBody>
      </p:sp>
    </p:spTree>
    <p:extLst>
      <p:ext uri="{BB962C8B-B14F-4D97-AF65-F5344CB8AC3E}">
        <p14:creationId xmlns:p14="http://schemas.microsoft.com/office/powerpoint/2010/main" val="90889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8</a:t>
            </a:fld>
            <a:endParaRPr lang="en-US"/>
          </a:p>
        </p:txBody>
      </p:sp>
    </p:spTree>
    <p:extLst>
      <p:ext uri="{BB962C8B-B14F-4D97-AF65-F5344CB8AC3E}">
        <p14:creationId xmlns:p14="http://schemas.microsoft.com/office/powerpoint/2010/main" val="416751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65627872-13F5-4F68-A3E3-8DA11B153AF1}" type="slidenum">
              <a:rPr lang="en-US" smtClean="0"/>
              <a:t>9</a:t>
            </a:fld>
            <a:endParaRPr lang="en-US"/>
          </a:p>
        </p:txBody>
      </p:sp>
    </p:spTree>
    <p:extLst>
      <p:ext uri="{BB962C8B-B14F-4D97-AF65-F5344CB8AC3E}">
        <p14:creationId xmlns:p14="http://schemas.microsoft.com/office/powerpoint/2010/main" val="333537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F818-B797-4DFC-A03C-E68702CEA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A417CC-9E36-42CC-9FE2-46B1A696CB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B82233-46FA-41CF-972D-C1A311858E69}"/>
              </a:ext>
            </a:extLst>
          </p:cNvPr>
          <p:cNvSpPr>
            <a:spLocks noGrp="1"/>
          </p:cNvSpPr>
          <p:nvPr>
            <p:ph type="dt" sz="half" idx="10"/>
          </p:nvPr>
        </p:nvSpPr>
        <p:spPr/>
        <p:txBody>
          <a:bodyPr/>
          <a:lstStyle/>
          <a:p>
            <a:fld id="{7AF4CC1D-DF43-4D2E-AFB7-6AEF215D56C1}" type="datetime1">
              <a:rPr lang="en-US" smtClean="0"/>
              <a:t>9/10/2019</a:t>
            </a:fld>
            <a:endParaRPr lang="en-US"/>
          </a:p>
        </p:txBody>
      </p:sp>
      <p:sp>
        <p:nvSpPr>
          <p:cNvPr id="5" name="Footer Placeholder 4">
            <a:extLst>
              <a:ext uri="{FF2B5EF4-FFF2-40B4-BE49-F238E27FC236}">
                <a16:creationId xmlns:a16="http://schemas.microsoft.com/office/drawing/2014/main" id="{42953B45-251E-4AA9-9511-4A98371AF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AD32B-B612-4C0C-A41D-AD1BD5E7EAD6}"/>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2394192701"/>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713B-EB88-438C-9017-4BFE7A8B55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E698FB-7F2B-4A7D-A92F-BF9C870FD4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B08AC-BD2B-448D-9CEA-3FF110F2E2DF}"/>
              </a:ext>
            </a:extLst>
          </p:cNvPr>
          <p:cNvSpPr>
            <a:spLocks noGrp="1"/>
          </p:cNvSpPr>
          <p:nvPr>
            <p:ph type="dt" sz="half" idx="10"/>
          </p:nvPr>
        </p:nvSpPr>
        <p:spPr/>
        <p:txBody>
          <a:bodyPr/>
          <a:lstStyle/>
          <a:p>
            <a:fld id="{FA6E4F37-4D6B-45BF-9227-5FCABC64DC88}" type="datetime1">
              <a:rPr lang="en-US" smtClean="0"/>
              <a:t>9/10/2019</a:t>
            </a:fld>
            <a:endParaRPr lang="en-US"/>
          </a:p>
        </p:txBody>
      </p:sp>
      <p:sp>
        <p:nvSpPr>
          <p:cNvPr id="5" name="Footer Placeholder 4">
            <a:extLst>
              <a:ext uri="{FF2B5EF4-FFF2-40B4-BE49-F238E27FC236}">
                <a16:creationId xmlns:a16="http://schemas.microsoft.com/office/drawing/2014/main" id="{F5AE1B68-B7D4-4F49-AF8D-3A79F787C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DD32F-5EF9-4818-8298-3E583A4C52E8}"/>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239789781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17E7C-9899-4FF0-A4A4-A6286B871C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890C84-EEF0-46F4-AC2E-870E1115A0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9CCFF7-E269-46D1-8204-3690D280184B}"/>
              </a:ext>
            </a:extLst>
          </p:cNvPr>
          <p:cNvSpPr>
            <a:spLocks noGrp="1"/>
          </p:cNvSpPr>
          <p:nvPr>
            <p:ph type="dt" sz="half" idx="10"/>
          </p:nvPr>
        </p:nvSpPr>
        <p:spPr/>
        <p:txBody>
          <a:bodyPr/>
          <a:lstStyle/>
          <a:p>
            <a:fld id="{143149FB-A790-4A94-965B-2EAB84BF4770}" type="datetime1">
              <a:rPr lang="en-US" smtClean="0"/>
              <a:t>9/10/2019</a:t>
            </a:fld>
            <a:endParaRPr lang="en-US"/>
          </a:p>
        </p:txBody>
      </p:sp>
      <p:sp>
        <p:nvSpPr>
          <p:cNvPr id="5" name="Footer Placeholder 4">
            <a:extLst>
              <a:ext uri="{FF2B5EF4-FFF2-40B4-BE49-F238E27FC236}">
                <a16:creationId xmlns:a16="http://schemas.microsoft.com/office/drawing/2014/main" id="{D5DC5771-73D4-42B1-9A80-BE44F4A74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4B525-0767-4175-B9A6-22D9F84CE13F}"/>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284892453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65370E-0F2D-45C9-9B97-F48C89E03292}"/>
              </a:ext>
            </a:extLst>
          </p:cNvPr>
          <p:cNvSpPr>
            <a:spLocks noGrp="1"/>
          </p:cNvSpPr>
          <p:nvPr>
            <p:ph type="dt" sz="half" idx="10"/>
          </p:nvPr>
        </p:nvSpPr>
        <p:spPr/>
        <p:txBody>
          <a:bodyPr/>
          <a:lstStyle/>
          <a:p>
            <a:fld id="{C1AF47E0-5EFC-47B6-9FBF-5C8C3F384A8E}" type="datetime1">
              <a:rPr lang="en-US" smtClean="0"/>
              <a:t>9/10/2019</a:t>
            </a:fld>
            <a:endParaRPr lang="en-US"/>
          </a:p>
        </p:txBody>
      </p:sp>
      <p:sp>
        <p:nvSpPr>
          <p:cNvPr id="5" name="Footer Placeholder 4">
            <a:extLst>
              <a:ext uri="{FF2B5EF4-FFF2-40B4-BE49-F238E27FC236}">
                <a16:creationId xmlns:a16="http://schemas.microsoft.com/office/drawing/2014/main" id="{4E73F38E-B73A-4E80-9C43-4656B3580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2260B-E3B6-45C5-A887-99F374E06B4C}"/>
              </a:ext>
            </a:extLst>
          </p:cNvPr>
          <p:cNvSpPr>
            <a:spLocks noGrp="1"/>
          </p:cNvSpPr>
          <p:nvPr>
            <p:ph type="sldNum" sz="quarter" idx="12"/>
          </p:nvPr>
        </p:nvSpPr>
        <p:spPr/>
        <p:txBody>
          <a:bodyPr/>
          <a:lstStyle/>
          <a:p>
            <a:fld id="{FAE65F45-169D-46C8-8D3F-711190EC1EB8}" type="slidenum">
              <a:rPr lang="en-US" smtClean="0"/>
              <a:t>‹#›</a:t>
            </a:fld>
            <a:endParaRPr lang="en-US"/>
          </a:p>
        </p:txBody>
      </p:sp>
      <p:sp>
        <p:nvSpPr>
          <p:cNvPr id="8" name="TextBox 7">
            <a:extLst>
              <a:ext uri="{FF2B5EF4-FFF2-40B4-BE49-F238E27FC236}">
                <a16:creationId xmlns:a16="http://schemas.microsoft.com/office/drawing/2014/main" id="{D04BBA57-147A-4CA7-BA44-B371E76F88CB}"/>
              </a:ext>
            </a:extLst>
          </p:cNvPr>
          <p:cNvSpPr txBox="1"/>
          <p:nvPr userDrawn="1"/>
        </p:nvSpPr>
        <p:spPr>
          <a:xfrm>
            <a:off x="162087" y="6368209"/>
            <a:ext cx="6887361" cy="307777"/>
          </a:xfrm>
          <a:prstGeom prst="rect">
            <a:avLst/>
          </a:prstGeom>
          <a:noFill/>
        </p:spPr>
        <p:txBody>
          <a:bodyPr wrap="square" rtlCol="0">
            <a:spAutoFit/>
          </a:bodyPr>
          <a:lstStyle/>
          <a:p>
            <a:r>
              <a:rPr lang="en-GB" sz="1400">
                <a:solidFill>
                  <a:schemeClr val="bg1"/>
                </a:solidFill>
              </a:rPr>
              <a:t>iPort DCS User Conference – 30 &amp; 31 October 2018 – Amsterdam</a:t>
            </a:r>
          </a:p>
        </p:txBody>
      </p:sp>
      <p:pic>
        <p:nvPicPr>
          <p:cNvPr id="9" name="Afbeelding 7">
            <a:extLst>
              <a:ext uri="{FF2B5EF4-FFF2-40B4-BE49-F238E27FC236}">
                <a16:creationId xmlns:a16="http://schemas.microsoft.com/office/drawing/2014/main" id="{12BE69B2-76FF-4DCE-B297-95C0AFF1E2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770" y="6316825"/>
            <a:ext cx="797999" cy="419929"/>
          </a:xfrm>
          <a:prstGeom prst="rect">
            <a:avLst/>
          </a:prstGeom>
        </p:spPr>
      </p:pic>
      <p:pic>
        <p:nvPicPr>
          <p:cNvPr id="10" name="Afbeelding 8">
            <a:extLst>
              <a:ext uri="{FF2B5EF4-FFF2-40B4-BE49-F238E27FC236}">
                <a16:creationId xmlns:a16="http://schemas.microsoft.com/office/drawing/2014/main" id="{FC4D76F4-FB7E-4D2C-9901-D154069EC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06678" y="6367426"/>
            <a:ext cx="1562466" cy="269778"/>
          </a:xfrm>
          <a:prstGeom prst="rect">
            <a:avLst/>
          </a:prstGeom>
        </p:spPr>
      </p:pic>
      <p:pic>
        <p:nvPicPr>
          <p:cNvPr id="12" name="Picture 11">
            <a:extLst>
              <a:ext uri="{FF2B5EF4-FFF2-40B4-BE49-F238E27FC236}">
                <a16:creationId xmlns:a16="http://schemas.microsoft.com/office/drawing/2014/main" id="{8A0992CB-BB80-48BF-B432-DB0BBD6FD1AC}"/>
              </a:ext>
            </a:extLst>
          </p:cNvPr>
          <p:cNvPicPr>
            <a:picLocks noChangeAspect="1"/>
          </p:cNvPicPr>
          <p:nvPr userDrawn="1"/>
        </p:nvPicPr>
        <p:blipFill rotWithShape="1">
          <a:blip r:embed="rId4">
            <a:alphaModFix amt="20000"/>
          </a:blip>
          <a:srcRect t="4711" b="10877"/>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BCEC8461-C5C8-4EAA-9CCA-87655BEF7063}"/>
              </a:ext>
            </a:extLst>
          </p:cNvPr>
          <p:cNvPicPr>
            <a:picLocks noChangeAspect="1"/>
          </p:cNvPicPr>
          <p:nvPr userDrawn="1"/>
        </p:nvPicPr>
        <p:blipFill rotWithShape="1">
          <a:blip r:embed="rId4">
            <a:alphaModFix amt="20000"/>
          </a:blip>
          <a:srcRect t="4711" b="10877"/>
          <a:stretch/>
        </p:blipFill>
        <p:spPr>
          <a:xfrm>
            <a:off x="0" y="-1"/>
            <a:ext cx="12191999" cy="6858001"/>
          </a:xfrm>
          <a:prstGeom prst="rect">
            <a:avLst/>
          </a:prstGeom>
        </p:spPr>
      </p:pic>
      <p:sp>
        <p:nvSpPr>
          <p:cNvPr id="14" name="Rechthoek 5">
            <a:extLst>
              <a:ext uri="{FF2B5EF4-FFF2-40B4-BE49-F238E27FC236}">
                <a16:creationId xmlns:a16="http://schemas.microsoft.com/office/drawing/2014/main" id="{58E2D910-DD2D-42FC-8887-F7DAE9FC34A3}"/>
              </a:ext>
            </a:extLst>
          </p:cNvPr>
          <p:cNvSpPr/>
          <p:nvPr userDrawn="1"/>
        </p:nvSpPr>
        <p:spPr>
          <a:xfrm>
            <a:off x="-20052" y="6186196"/>
            <a:ext cx="12212052" cy="671804"/>
          </a:xfrm>
          <a:prstGeom prst="rect">
            <a:avLst/>
          </a:prstGeom>
          <a:solidFill>
            <a:srgbClr val="F6B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Afbeelding 7">
            <a:extLst>
              <a:ext uri="{FF2B5EF4-FFF2-40B4-BE49-F238E27FC236}">
                <a16:creationId xmlns:a16="http://schemas.microsoft.com/office/drawing/2014/main" id="{97356605-D915-49A9-B267-E3EB58A11E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770" y="6316825"/>
            <a:ext cx="797999" cy="419929"/>
          </a:xfrm>
          <a:prstGeom prst="rect">
            <a:avLst/>
          </a:prstGeom>
        </p:spPr>
      </p:pic>
      <p:pic>
        <p:nvPicPr>
          <p:cNvPr id="16" name="Afbeelding 8">
            <a:extLst>
              <a:ext uri="{FF2B5EF4-FFF2-40B4-BE49-F238E27FC236}">
                <a16:creationId xmlns:a16="http://schemas.microsoft.com/office/drawing/2014/main" id="{AF75FA84-426D-44F2-846F-DF65E7F396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06678" y="6367426"/>
            <a:ext cx="1562466" cy="269778"/>
          </a:xfrm>
          <a:prstGeom prst="rect">
            <a:avLst/>
          </a:prstGeom>
        </p:spPr>
      </p:pic>
      <p:sp>
        <p:nvSpPr>
          <p:cNvPr id="17" name="Content Placeholder 4">
            <a:extLst>
              <a:ext uri="{FF2B5EF4-FFF2-40B4-BE49-F238E27FC236}">
                <a16:creationId xmlns:a16="http://schemas.microsoft.com/office/drawing/2014/main" id="{8E9AC79A-B5A9-40E6-917E-8CC2D7BAF0E6}"/>
              </a:ext>
            </a:extLst>
          </p:cNvPr>
          <p:cNvSpPr>
            <a:spLocks noGrp="1"/>
          </p:cNvSpPr>
          <p:nvPr>
            <p:ph idx="4294967295"/>
          </p:nvPr>
        </p:nvSpPr>
        <p:spPr>
          <a:xfrm>
            <a:off x="838200" y="1334701"/>
            <a:ext cx="10515600" cy="4299482"/>
          </a:xfrm>
        </p:spPr>
        <p:txBody>
          <a:bodyPr numCol="2">
            <a:normAutofit/>
          </a:bodyPr>
          <a:lstStyle/>
          <a:p>
            <a:pPr marL="285750" lvl="0" indent="-285750">
              <a:buFont typeface="Arial" panose="020B0604020202020204" pitchFamily="34" charset="0"/>
              <a:buChar char="•"/>
            </a:pPr>
            <a:r>
              <a:rPr lang="en-GB">
                <a:solidFill>
                  <a:srgbClr val="4B4440"/>
                </a:solidFill>
              </a:rPr>
              <a:t>Line 1</a:t>
            </a:r>
          </a:p>
          <a:p>
            <a:pPr marL="285750" lvl="0" indent="-285750">
              <a:buFont typeface="Arial" panose="020B0604020202020204" pitchFamily="34" charset="0"/>
              <a:buChar char="•"/>
            </a:pPr>
            <a:r>
              <a:rPr lang="en-GB">
                <a:solidFill>
                  <a:srgbClr val="4B4440"/>
                </a:solidFill>
              </a:rPr>
              <a:t>Line 2</a:t>
            </a:r>
            <a:endParaRPr lang="nl-NL">
              <a:solidFill>
                <a:srgbClr val="4B4440"/>
              </a:solidFill>
            </a:endParaRPr>
          </a:p>
          <a:p>
            <a:endParaRPr lang="nl-NL">
              <a:solidFill>
                <a:srgbClr val="4B4440"/>
              </a:solidFill>
            </a:endParaRPr>
          </a:p>
        </p:txBody>
      </p:sp>
      <p:sp>
        <p:nvSpPr>
          <p:cNvPr id="18" name="TextBox 17">
            <a:extLst>
              <a:ext uri="{FF2B5EF4-FFF2-40B4-BE49-F238E27FC236}">
                <a16:creationId xmlns:a16="http://schemas.microsoft.com/office/drawing/2014/main" id="{54B25731-771D-4998-AB49-001F430FE6BC}"/>
              </a:ext>
            </a:extLst>
          </p:cNvPr>
          <p:cNvSpPr txBox="1"/>
          <p:nvPr userDrawn="1"/>
        </p:nvSpPr>
        <p:spPr>
          <a:xfrm>
            <a:off x="162087" y="6368209"/>
            <a:ext cx="6887361" cy="307777"/>
          </a:xfrm>
          <a:prstGeom prst="rect">
            <a:avLst/>
          </a:prstGeom>
          <a:noFill/>
        </p:spPr>
        <p:txBody>
          <a:bodyPr wrap="square" rtlCol="0">
            <a:spAutoFit/>
          </a:bodyPr>
          <a:lstStyle/>
          <a:p>
            <a:r>
              <a:rPr lang="en-GB" sz="1400">
                <a:solidFill>
                  <a:schemeClr val="bg1"/>
                </a:solidFill>
              </a:rPr>
              <a:t>iPort internals – Training material </a:t>
            </a:r>
            <a:r>
              <a:rPr lang="en-GB" sz="1400" b="1">
                <a:solidFill>
                  <a:srgbClr val="FF0000"/>
                </a:solidFill>
              </a:rPr>
              <a:t>– strictly for internal Res2/Travelport usage!</a:t>
            </a:r>
          </a:p>
        </p:txBody>
      </p:sp>
      <p:sp>
        <p:nvSpPr>
          <p:cNvPr id="19" name="Rechthoek 5">
            <a:extLst>
              <a:ext uri="{FF2B5EF4-FFF2-40B4-BE49-F238E27FC236}">
                <a16:creationId xmlns:a16="http://schemas.microsoft.com/office/drawing/2014/main" id="{67EE07A7-2398-4511-BA86-666BB468C783}"/>
              </a:ext>
            </a:extLst>
          </p:cNvPr>
          <p:cNvSpPr/>
          <p:nvPr userDrawn="1"/>
        </p:nvSpPr>
        <p:spPr>
          <a:xfrm>
            <a:off x="-20053" y="-1"/>
            <a:ext cx="12212052" cy="988293"/>
          </a:xfrm>
          <a:prstGeom prst="rect">
            <a:avLst/>
          </a:prstGeom>
          <a:solidFill>
            <a:srgbClr val="F6B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le 3">
            <a:extLst>
              <a:ext uri="{FF2B5EF4-FFF2-40B4-BE49-F238E27FC236}">
                <a16:creationId xmlns:a16="http://schemas.microsoft.com/office/drawing/2014/main" id="{32EC7448-71EA-4E89-9BDE-4082E0292C29}"/>
              </a:ext>
            </a:extLst>
          </p:cNvPr>
          <p:cNvSpPr>
            <a:spLocks noGrp="1"/>
          </p:cNvSpPr>
          <p:nvPr>
            <p:ph type="title" idx="4294967295" hasCustomPrompt="1"/>
          </p:nvPr>
        </p:nvSpPr>
        <p:spPr>
          <a:xfrm>
            <a:off x="828173" y="198535"/>
            <a:ext cx="10515600" cy="591220"/>
          </a:xfrm>
        </p:spPr>
        <p:txBody>
          <a:bodyPr>
            <a:noAutofit/>
          </a:bodyPr>
          <a:lstStyle>
            <a:lvl1pPr>
              <a:defRPr sz="4400" b="0" i="0" baseline="0">
                <a:solidFill>
                  <a:srgbClr val="00B0F0"/>
                </a:solidFill>
                <a:latin typeface="+mn-lt"/>
              </a:defRPr>
            </a:lvl1pPr>
          </a:lstStyle>
          <a:p>
            <a:pPr algn="ctr"/>
            <a:r>
              <a:rPr lang="nl-NL" b="1" err="1">
                <a:solidFill>
                  <a:schemeClr val="bg1"/>
                </a:solidFill>
              </a:rPr>
              <a:t>TitleTitle</a:t>
            </a:r>
            <a:r>
              <a:rPr lang="nl-NL" b="1">
                <a:solidFill>
                  <a:schemeClr val="bg1"/>
                </a:solidFill>
              </a:rPr>
              <a:t> of the slide</a:t>
            </a:r>
          </a:p>
        </p:txBody>
      </p:sp>
    </p:spTree>
    <p:extLst>
      <p:ext uri="{BB962C8B-B14F-4D97-AF65-F5344CB8AC3E}">
        <p14:creationId xmlns:p14="http://schemas.microsoft.com/office/powerpoint/2010/main" val="3875116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hthoek 5">
            <a:extLst>
              <a:ext uri="{FF2B5EF4-FFF2-40B4-BE49-F238E27FC236}">
                <a16:creationId xmlns:a16="http://schemas.microsoft.com/office/drawing/2014/main" id="{0D2574E8-612F-497E-A272-8714E62A727F}"/>
              </a:ext>
            </a:extLst>
          </p:cNvPr>
          <p:cNvSpPr/>
          <p:nvPr userDrawn="1"/>
        </p:nvSpPr>
        <p:spPr>
          <a:xfrm>
            <a:off x="-20053" y="-1"/>
            <a:ext cx="12212052" cy="988293"/>
          </a:xfrm>
          <a:prstGeom prst="rect">
            <a:avLst/>
          </a:prstGeom>
          <a:solidFill>
            <a:srgbClr val="F6B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ate Placeholder 3">
            <a:extLst>
              <a:ext uri="{FF2B5EF4-FFF2-40B4-BE49-F238E27FC236}">
                <a16:creationId xmlns:a16="http://schemas.microsoft.com/office/drawing/2014/main" id="{F35F7EA7-C35E-47E7-87E4-ED04D4DA4AFD}"/>
              </a:ext>
            </a:extLst>
          </p:cNvPr>
          <p:cNvSpPr>
            <a:spLocks noGrp="1"/>
          </p:cNvSpPr>
          <p:nvPr>
            <p:ph type="dt" sz="half" idx="10"/>
          </p:nvPr>
        </p:nvSpPr>
        <p:spPr/>
        <p:txBody>
          <a:bodyPr/>
          <a:lstStyle/>
          <a:p>
            <a:fld id="{2A3316DB-3389-4FF0-BAA0-D28F6EAC3D4B}" type="datetime1">
              <a:rPr lang="en-US" smtClean="0"/>
              <a:t>9/10/2019</a:t>
            </a:fld>
            <a:endParaRPr lang="en-US"/>
          </a:p>
        </p:txBody>
      </p:sp>
      <p:sp>
        <p:nvSpPr>
          <p:cNvPr id="5" name="Footer Placeholder 4">
            <a:extLst>
              <a:ext uri="{FF2B5EF4-FFF2-40B4-BE49-F238E27FC236}">
                <a16:creationId xmlns:a16="http://schemas.microsoft.com/office/drawing/2014/main" id="{302D0A7D-AEAB-451F-AF1B-44594516D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376CE-3DB7-4B1B-A905-E82D9547F7C0}"/>
              </a:ext>
            </a:extLst>
          </p:cNvPr>
          <p:cNvSpPr>
            <a:spLocks noGrp="1"/>
          </p:cNvSpPr>
          <p:nvPr>
            <p:ph type="sldNum" sz="quarter" idx="12"/>
          </p:nvPr>
        </p:nvSpPr>
        <p:spPr/>
        <p:txBody>
          <a:bodyPr/>
          <a:lstStyle/>
          <a:p>
            <a:fld id="{05F1F556-B495-413E-93DF-7764FC71A6F9}" type="slidenum">
              <a:rPr lang="en-US" smtClean="0"/>
              <a:t>‹#›</a:t>
            </a:fld>
            <a:endParaRPr lang="en-US"/>
          </a:p>
        </p:txBody>
      </p:sp>
      <p:sp>
        <p:nvSpPr>
          <p:cNvPr id="8" name="Date Placeholder 3">
            <a:extLst>
              <a:ext uri="{FF2B5EF4-FFF2-40B4-BE49-F238E27FC236}">
                <a16:creationId xmlns:a16="http://schemas.microsoft.com/office/drawing/2014/main" id="{6F33DA69-04D8-4127-8C37-5322EFB23CE0}"/>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DBB7E5-C5F3-4437-AEB2-0999F0F431FE}" type="datetime1">
              <a:rPr lang="en-US" smtClean="0"/>
              <a:pPr/>
              <a:t>9/10/2019</a:t>
            </a:fld>
            <a:endParaRPr lang="en-US"/>
          </a:p>
        </p:txBody>
      </p:sp>
      <p:sp>
        <p:nvSpPr>
          <p:cNvPr id="9" name="Slide Number Placeholder 5">
            <a:extLst>
              <a:ext uri="{FF2B5EF4-FFF2-40B4-BE49-F238E27FC236}">
                <a16:creationId xmlns:a16="http://schemas.microsoft.com/office/drawing/2014/main" id="{785FC5A4-C9A2-48D6-9DDE-577001AE8C90}"/>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E65F45-169D-46C8-8D3F-711190EC1EB8}" type="slidenum">
              <a:rPr lang="en-US" smtClean="0"/>
              <a:pPr/>
              <a:t>‹#›</a:t>
            </a:fld>
            <a:endParaRPr lang="en-US"/>
          </a:p>
        </p:txBody>
      </p:sp>
      <p:sp>
        <p:nvSpPr>
          <p:cNvPr id="10" name="TextBox 9">
            <a:extLst>
              <a:ext uri="{FF2B5EF4-FFF2-40B4-BE49-F238E27FC236}">
                <a16:creationId xmlns:a16="http://schemas.microsoft.com/office/drawing/2014/main" id="{990BEF51-41CB-40AC-AB87-8F02BF178D99}"/>
              </a:ext>
            </a:extLst>
          </p:cNvPr>
          <p:cNvSpPr txBox="1"/>
          <p:nvPr userDrawn="1"/>
        </p:nvSpPr>
        <p:spPr>
          <a:xfrm>
            <a:off x="162087" y="6368209"/>
            <a:ext cx="6887361" cy="307777"/>
          </a:xfrm>
          <a:prstGeom prst="rect">
            <a:avLst/>
          </a:prstGeom>
          <a:noFill/>
        </p:spPr>
        <p:txBody>
          <a:bodyPr wrap="square" rtlCol="0">
            <a:spAutoFit/>
          </a:bodyPr>
          <a:lstStyle/>
          <a:p>
            <a:r>
              <a:rPr lang="en-GB" sz="1400">
                <a:solidFill>
                  <a:schemeClr val="bg1"/>
                </a:solidFill>
              </a:rPr>
              <a:t>iPort DCS User Conference – 30 &amp; 31 October 2018 – Amsterdam</a:t>
            </a:r>
          </a:p>
        </p:txBody>
      </p:sp>
      <p:pic>
        <p:nvPicPr>
          <p:cNvPr id="11" name="Afbeelding 7">
            <a:extLst>
              <a:ext uri="{FF2B5EF4-FFF2-40B4-BE49-F238E27FC236}">
                <a16:creationId xmlns:a16="http://schemas.microsoft.com/office/drawing/2014/main" id="{C3B55A95-4DB3-448A-87B5-F021CD35F9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770" y="6316825"/>
            <a:ext cx="797999" cy="419929"/>
          </a:xfrm>
          <a:prstGeom prst="rect">
            <a:avLst/>
          </a:prstGeom>
        </p:spPr>
      </p:pic>
      <p:pic>
        <p:nvPicPr>
          <p:cNvPr id="12" name="Afbeelding 8">
            <a:extLst>
              <a:ext uri="{FF2B5EF4-FFF2-40B4-BE49-F238E27FC236}">
                <a16:creationId xmlns:a16="http://schemas.microsoft.com/office/drawing/2014/main" id="{F6639B5F-A46B-4724-8C07-F863C1EEC5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06678" y="6367426"/>
            <a:ext cx="1562466" cy="269778"/>
          </a:xfrm>
          <a:prstGeom prst="rect">
            <a:avLst/>
          </a:prstGeom>
        </p:spPr>
      </p:pic>
      <p:sp>
        <p:nvSpPr>
          <p:cNvPr id="13" name="Rechthoek 5">
            <a:extLst>
              <a:ext uri="{FF2B5EF4-FFF2-40B4-BE49-F238E27FC236}">
                <a16:creationId xmlns:a16="http://schemas.microsoft.com/office/drawing/2014/main" id="{AA46FACF-84F4-42B4-BA9D-16C2696D57CB}"/>
              </a:ext>
            </a:extLst>
          </p:cNvPr>
          <p:cNvSpPr/>
          <p:nvPr userDrawn="1"/>
        </p:nvSpPr>
        <p:spPr>
          <a:xfrm>
            <a:off x="-20052" y="6186196"/>
            <a:ext cx="12212052" cy="671804"/>
          </a:xfrm>
          <a:prstGeom prst="rect">
            <a:avLst/>
          </a:prstGeom>
          <a:solidFill>
            <a:srgbClr val="F6B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7">
            <a:extLst>
              <a:ext uri="{FF2B5EF4-FFF2-40B4-BE49-F238E27FC236}">
                <a16:creationId xmlns:a16="http://schemas.microsoft.com/office/drawing/2014/main" id="{398E648B-BE12-46F4-91C7-DDAB43A34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770" y="6316825"/>
            <a:ext cx="797999" cy="419929"/>
          </a:xfrm>
          <a:prstGeom prst="rect">
            <a:avLst/>
          </a:prstGeom>
        </p:spPr>
      </p:pic>
      <p:pic>
        <p:nvPicPr>
          <p:cNvPr id="15" name="Afbeelding 8">
            <a:extLst>
              <a:ext uri="{FF2B5EF4-FFF2-40B4-BE49-F238E27FC236}">
                <a16:creationId xmlns:a16="http://schemas.microsoft.com/office/drawing/2014/main" id="{2315C7A9-8C00-45DB-A510-A076C65CB1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06678" y="6367426"/>
            <a:ext cx="1562466" cy="269778"/>
          </a:xfrm>
          <a:prstGeom prst="rect">
            <a:avLst/>
          </a:prstGeom>
        </p:spPr>
      </p:pic>
      <p:sp>
        <p:nvSpPr>
          <p:cNvPr id="16" name="TextBox 15">
            <a:extLst>
              <a:ext uri="{FF2B5EF4-FFF2-40B4-BE49-F238E27FC236}">
                <a16:creationId xmlns:a16="http://schemas.microsoft.com/office/drawing/2014/main" id="{95670CE4-D691-4906-81CB-BBC7DA842141}"/>
              </a:ext>
            </a:extLst>
          </p:cNvPr>
          <p:cNvSpPr txBox="1"/>
          <p:nvPr userDrawn="1"/>
        </p:nvSpPr>
        <p:spPr>
          <a:xfrm>
            <a:off x="162087" y="6368209"/>
            <a:ext cx="6887361" cy="307777"/>
          </a:xfrm>
          <a:prstGeom prst="rect">
            <a:avLst/>
          </a:prstGeom>
          <a:noFill/>
        </p:spPr>
        <p:txBody>
          <a:bodyPr wrap="square" rtlCol="0">
            <a:spAutoFit/>
          </a:bodyPr>
          <a:lstStyle/>
          <a:p>
            <a:r>
              <a:rPr lang="en-GB" sz="1400">
                <a:solidFill>
                  <a:schemeClr val="bg1"/>
                </a:solidFill>
              </a:rPr>
              <a:t>iPort internals – Training material </a:t>
            </a:r>
            <a:r>
              <a:rPr lang="en-GB" sz="1400" b="1">
                <a:solidFill>
                  <a:srgbClr val="FF0000"/>
                </a:solidFill>
              </a:rPr>
              <a:t>– strictly for internal Res2/Travelport usage!</a:t>
            </a:r>
          </a:p>
        </p:txBody>
      </p:sp>
    </p:spTree>
    <p:extLst>
      <p:ext uri="{BB962C8B-B14F-4D97-AF65-F5344CB8AC3E}">
        <p14:creationId xmlns:p14="http://schemas.microsoft.com/office/powerpoint/2010/main" val="336375122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hthoek 5">
            <a:extLst>
              <a:ext uri="{FF2B5EF4-FFF2-40B4-BE49-F238E27FC236}">
                <a16:creationId xmlns:a16="http://schemas.microsoft.com/office/drawing/2014/main" id="{0D2574E8-612F-497E-A272-8714E62A727F}"/>
              </a:ext>
            </a:extLst>
          </p:cNvPr>
          <p:cNvSpPr/>
          <p:nvPr userDrawn="1"/>
        </p:nvSpPr>
        <p:spPr>
          <a:xfrm>
            <a:off x="-20053" y="-1"/>
            <a:ext cx="12212052" cy="988293"/>
          </a:xfrm>
          <a:prstGeom prst="rect">
            <a:avLst/>
          </a:prstGeom>
          <a:solidFill>
            <a:srgbClr val="F6B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ate Placeholder 3">
            <a:extLst>
              <a:ext uri="{FF2B5EF4-FFF2-40B4-BE49-F238E27FC236}">
                <a16:creationId xmlns:a16="http://schemas.microsoft.com/office/drawing/2014/main" id="{F35F7EA7-C35E-47E7-87E4-ED04D4DA4AFD}"/>
              </a:ext>
            </a:extLst>
          </p:cNvPr>
          <p:cNvSpPr>
            <a:spLocks noGrp="1"/>
          </p:cNvSpPr>
          <p:nvPr>
            <p:ph type="dt" sz="half" idx="10"/>
          </p:nvPr>
        </p:nvSpPr>
        <p:spPr/>
        <p:txBody>
          <a:bodyPr/>
          <a:lstStyle/>
          <a:p>
            <a:fld id="{61D018AB-B9A9-4850-B350-2B5182BAFA65}" type="datetime1">
              <a:rPr lang="en-US" smtClean="0"/>
              <a:t>9/10/2019</a:t>
            </a:fld>
            <a:endParaRPr lang="en-US"/>
          </a:p>
        </p:txBody>
      </p:sp>
      <p:sp>
        <p:nvSpPr>
          <p:cNvPr id="5" name="Footer Placeholder 4">
            <a:extLst>
              <a:ext uri="{FF2B5EF4-FFF2-40B4-BE49-F238E27FC236}">
                <a16:creationId xmlns:a16="http://schemas.microsoft.com/office/drawing/2014/main" id="{302D0A7D-AEAB-451F-AF1B-44594516D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376CE-3DB7-4B1B-A905-E82D9547F7C0}"/>
              </a:ext>
            </a:extLst>
          </p:cNvPr>
          <p:cNvSpPr>
            <a:spLocks noGrp="1"/>
          </p:cNvSpPr>
          <p:nvPr>
            <p:ph type="sldNum" sz="quarter" idx="12"/>
          </p:nvPr>
        </p:nvSpPr>
        <p:spPr/>
        <p:txBody>
          <a:bodyPr/>
          <a:lstStyle/>
          <a:p>
            <a:fld id="{05F1F556-B495-413E-93DF-7764FC71A6F9}" type="slidenum">
              <a:rPr lang="en-US" smtClean="0"/>
              <a:t>‹#›</a:t>
            </a:fld>
            <a:endParaRPr lang="en-US"/>
          </a:p>
        </p:txBody>
      </p:sp>
      <p:sp>
        <p:nvSpPr>
          <p:cNvPr id="8" name="Date Placeholder 3">
            <a:extLst>
              <a:ext uri="{FF2B5EF4-FFF2-40B4-BE49-F238E27FC236}">
                <a16:creationId xmlns:a16="http://schemas.microsoft.com/office/drawing/2014/main" id="{6F33DA69-04D8-4127-8C37-5322EFB23CE0}"/>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DBB7E5-C5F3-4437-AEB2-0999F0F431FE}" type="datetime1">
              <a:rPr lang="en-US" smtClean="0"/>
              <a:pPr/>
              <a:t>9/10/2019</a:t>
            </a:fld>
            <a:endParaRPr lang="en-US"/>
          </a:p>
        </p:txBody>
      </p:sp>
      <p:sp>
        <p:nvSpPr>
          <p:cNvPr id="9" name="Slide Number Placeholder 5">
            <a:extLst>
              <a:ext uri="{FF2B5EF4-FFF2-40B4-BE49-F238E27FC236}">
                <a16:creationId xmlns:a16="http://schemas.microsoft.com/office/drawing/2014/main" id="{785FC5A4-C9A2-48D6-9DDE-577001AE8C90}"/>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E65F45-169D-46C8-8D3F-711190EC1EB8}" type="slidenum">
              <a:rPr lang="en-US" smtClean="0"/>
              <a:pPr/>
              <a:t>‹#›</a:t>
            </a:fld>
            <a:endParaRPr lang="en-US"/>
          </a:p>
        </p:txBody>
      </p:sp>
      <p:sp>
        <p:nvSpPr>
          <p:cNvPr id="10" name="TextBox 9">
            <a:extLst>
              <a:ext uri="{FF2B5EF4-FFF2-40B4-BE49-F238E27FC236}">
                <a16:creationId xmlns:a16="http://schemas.microsoft.com/office/drawing/2014/main" id="{990BEF51-41CB-40AC-AB87-8F02BF178D99}"/>
              </a:ext>
            </a:extLst>
          </p:cNvPr>
          <p:cNvSpPr txBox="1"/>
          <p:nvPr userDrawn="1"/>
        </p:nvSpPr>
        <p:spPr>
          <a:xfrm>
            <a:off x="162087" y="6368209"/>
            <a:ext cx="6887361" cy="307777"/>
          </a:xfrm>
          <a:prstGeom prst="rect">
            <a:avLst/>
          </a:prstGeom>
          <a:noFill/>
        </p:spPr>
        <p:txBody>
          <a:bodyPr wrap="square" rtlCol="0">
            <a:spAutoFit/>
          </a:bodyPr>
          <a:lstStyle/>
          <a:p>
            <a:r>
              <a:rPr lang="en-GB" sz="1400">
                <a:solidFill>
                  <a:schemeClr val="bg1"/>
                </a:solidFill>
              </a:rPr>
              <a:t>iPort DCS User Conference – 30 &amp; 31 October 2018 – Amsterdam</a:t>
            </a:r>
          </a:p>
        </p:txBody>
      </p:sp>
      <p:pic>
        <p:nvPicPr>
          <p:cNvPr id="11" name="Afbeelding 7">
            <a:extLst>
              <a:ext uri="{FF2B5EF4-FFF2-40B4-BE49-F238E27FC236}">
                <a16:creationId xmlns:a16="http://schemas.microsoft.com/office/drawing/2014/main" id="{C3B55A95-4DB3-448A-87B5-F021CD35F9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770" y="6316825"/>
            <a:ext cx="797999" cy="419929"/>
          </a:xfrm>
          <a:prstGeom prst="rect">
            <a:avLst/>
          </a:prstGeom>
        </p:spPr>
      </p:pic>
      <p:pic>
        <p:nvPicPr>
          <p:cNvPr id="12" name="Afbeelding 8">
            <a:extLst>
              <a:ext uri="{FF2B5EF4-FFF2-40B4-BE49-F238E27FC236}">
                <a16:creationId xmlns:a16="http://schemas.microsoft.com/office/drawing/2014/main" id="{F6639B5F-A46B-4724-8C07-F863C1EEC5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06678" y="6367426"/>
            <a:ext cx="1562466" cy="269778"/>
          </a:xfrm>
          <a:prstGeom prst="rect">
            <a:avLst/>
          </a:prstGeom>
        </p:spPr>
      </p:pic>
      <p:sp>
        <p:nvSpPr>
          <p:cNvPr id="13" name="Rechthoek 5">
            <a:extLst>
              <a:ext uri="{FF2B5EF4-FFF2-40B4-BE49-F238E27FC236}">
                <a16:creationId xmlns:a16="http://schemas.microsoft.com/office/drawing/2014/main" id="{AA46FACF-84F4-42B4-BA9D-16C2696D57CB}"/>
              </a:ext>
            </a:extLst>
          </p:cNvPr>
          <p:cNvSpPr/>
          <p:nvPr userDrawn="1"/>
        </p:nvSpPr>
        <p:spPr>
          <a:xfrm>
            <a:off x="-20052" y="6186196"/>
            <a:ext cx="12212052" cy="671804"/>
          </a:xfrm>
          <a:prstGeom prst="rect">
            <a:avLst/>
          </a:prstGeom>
          <a:solidFill>
            <a:srgbClr val="F6B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7">
            <a:extLst>
              <a:ext uri="{FF2B5EF4-FFF2-40B4-BE49-F238E27FC236}">
                <a16:creationId xmlns:a16="http://schemas.microsoft.com/office/drawing/2014/main" id="{398E648B-BE12-46F4-91C7-DDAB43A34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770" y="6316825"/>
            <a:ext cx="797999" cy="419929"/>
          </a:xfrm>
          <a:prstGeom prst="rect">
            <a:avLst/>
          </a:prstGeom>
        </p:spPr>
      </p:pic>
      <p:pic>
        <p:nvPicPr>
          <p:cNvPr id="15" name="Afbeelding 8">
            <a:extLst>
              <a:ext uri="{FF2B5EF4-FFF2-40B4-BE49-F238E27FC236}">
                <a16:creationId xmlns:a16="http://schemas.microsoft.com/office/drawing/2014/main" id="{2315C7A9-8C00-45DB-A510-A076C65CB1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06678" y="6367426"/>
            <a:ext cx="1562466" cy="269778"/>
          </a:xfrm>
          <a:prstGeom prst="rect">
            <a:avLst/>
          </a:prstGeom>
        </p:spPr>
      </p:pic>
      <p:sp>
        <p:nvSpPr>
          <p:cNvPr id="16" name="TextBox 15">
            <a:extLst>
              <a:ext uri="{FF2B5EF4-FFF2-40B4-BE49-F238E27FC236}">
                <a16:creationId xmlns:a16="http://schemas.microsoft.com/office/drawing/2014/main" id="{95670CE4-D691-4906-81CB-BBC7DA842141}"/>
              </a:ext>
            </a:extLst>
          </p:cNvPr>
          <p:cNvSpPr txBox="1"/>
          <p:nvPr userDrawn="1"/>
        </p:nvSpPr>
        <p:spPr>
          <a:xfrm>
            <a:off x="162087" y="6368209"/>
            <a:ext cx="6887361" cy="307777"/>
          </a:xfrm>
          <a:prstGeom prst="rect">
            <a:avLst/>
          </a:prstGeom>
          <a:noFill/>
        </p:spPr>
        <p:txBody>
          <a:bodyPr wrap="square" rtlCol="0">
            <a:spAutoFit/>
          </a:bodyPr>
          <a:lstStyle/>
          <a:p>
            <a:r>
              <a:rPr lang="en-GB" sz="1400">
                <a:solidFill>
                  <a:schemeClr val="bg1"/>
                </a:solidFill>
              </a:rPr>
              <a:t>iPort internals – Training material </a:t>
            </a:r>
            <a:r>
              <a:rPr lang="en-GB" sz="1400" b="1">
                <a:solidFill>
                  <a:srgbClr val="FF0000"/>
                </a:solidFill>
              </a:rPr>
              <a:t>– strictly for internal Res2/Travelport usage!</a:t>
            </a:r>
          </a:p>
        </p:txBody>
      </p:sp>
      <p:sp>
        <p:nvSpPr>
          <p:cNvPr id="2" name="TextBox 1">
            <a:extLst>
              <a:ext uri="{FF2B5EF4-FFF2-40B4-BE49-F238E27FC236}">
                <a16:creationId xmlns:a16="http://schemas.microsoft.com/office/drawing/2014/main" id="{614843DE-5E6C-4855-A851-3D8680DCF5C0}"/>
              </a:ext>
            </a:extLst>
          </p:cNvPr>
          <p:cNvSpPr txBox="1"/>
          <p:nvPr userDrawn="1"/>
        </p:nvSpPr>
        <p:spPr>
          <a:xfrm>
            <a:off x="162087" y="6564934"/>
            <a:ext cx="1264920" cy="338554"/>
          </a:xfrm>
          <a:prstGeom prst="rect">
            <a:avLst/>
          </a:prstGeom>
          <a:noFill/>
        </p:spPr>
        <p:txBody>
          <a:bodyPr wrap="square" rtlCol="0">
            <a:spAutoFit/>
          </a:bodyPr>
          <a:lstStyle/>
          <a:p>
            <a:r>
              <a:rPr lang="en-US" sz="1600">
                <a:solidFill>
                  <a:schemeClr val="bg1"/>
                </a:solidFill>
              </a:rPr>
              <a:t>Slide </a:t>
            </a:r>
            <a:fld id="{4D79B5D1-3F4A-4AB1-8D9B-B523C602A2D7}" type="slidenum">
              <a:rPr lang="en-US" sz="1600" smtClean="0">
                <a:solidFill>
                  <a:schemeClr val="bg1"/>
                </a:solidFill>
              </a:rPr>
              <a:t>‹#›</a:t>
            </a:fld>
            <a:endParaRPr lang="en-US" sz="1600">
              <a:solidFill>
                <a:schemeClr val="bg1"/>
              </a:solidFill>
            </a:endParaRPr>
          </a:p>
        </p:txBody>
      </p:sp>
    </p:spTree>
    <p:extLst>
      <p:ext uri="{BB962C8B-B14F-4D97-AF65-F5344CB8AC3E}">
        <p14:creationId xmlns:p14="http://schemas.microsoft.com/office/powerpoint/2010/main" val="306090224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00E2-D55C-45FE-8BD6-BF02568AC4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BBFFCA-7F5F-4DD1-9B36-1C5C942431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0CFE28-6D88-4A9A-AFD9-EE39622007F0}"/>
              </a:ext>
            </a:extLst>
          </p:cNvPr>
          <p:cNvSpPr>
            <a:spLocks noGrp="1"/>
          </p:cNvSpPr>
          <p:nvPr>
            <p:ph type="dt" sz="half" idx="10"/>
          </p:nvPr>
        </p:nvSpPr>
        <p:spPr/>
        <p:txBody>
          <a:bodyPr/>
          <a:lstStyle/>
          <a:p>
            <a:fld id="{0B75AE9B-AA21-4316-A4A5-9025E5A7F2C4}" type="datetime1">
              <a:rPr lang="en-US" smtClean="0"/>
              <a:t>9/10/2019</a:t>
            </a:fld>
            <a:endParaRPr lang="en-US"/>
          </a:p>
        </p:txBody>
      </p:sp>
      <p:sp>
        <p:nvSpPr>
          <p:cNvPr id="5" name="Footer Placeholder 4">
            <a:extLst>
              <a:ext uri="{FF2B5EF4-FFF2-40B4-BE49-F238E27FC236}">
                <a16:creationId xmlns:a16="http://schemas.microsoft.com/office/drawing/2014/main" id="{547F1E98-4536-45FC-9318-ECE8C5274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5AD2F-5373-4BE3-9715-C0A64CEE73E0}"/>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4134871488"/>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1EEC-3533-4968-AB61-78E2D3C878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D1A5A7-31CD-44CE-A567-CDD8C98293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7A39CB-D144-41EB-8404-514C07578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47ECB5-4406-43FB-AD02-DDA556BA2BB1}"/>
              </a:ext>
            </a:extLst>
          </p:cNvPr>
          <p:cNvSpPr>
            <a:spLocks noGrp="1"/>
          </p:cNvSpPr>
          <p:nvPr>
            <p:ph type="dt" sz="half" idx="10"/>
          </p:nvPr>
        </p:nvSpPr>
        <p:spPr/>
        <p:txBody>
          <a:bodyPr/>
          <a:lstStyle/>
          <a:p>
            <a:fld id="{D97D63F1-C1F6-4267-A143-FF6B13CCBAD1}" type="datetime1">
              <a:rPr lang="en-US" smtClean="0"/>
              <a:t>9/10/2019</a:t>
            </a:fld>
            <a:endParaRPr lang="en-US"/>
          </a:p>
        </p:txBody>
      </p:sp>
      <p:sp>
        <p:nvSpPr>
          <p:cNvPr id="6" name="Footer Placeholder 5">
            <a:extLst>
              <a:ext uri="{FF2B5EF4-FFF2-40B4-BE49-F238E27FC236}">
                <a16:creationId xmlns:a16="http://schemas.microsoft.com/office/drawing/2014/main" id="{F9989762-DED7-4142-A837-5D376BD352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C3CF7-52E1-4D72-AD68-B60AC44FE23A}"/>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547686544"/>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F3EA-798B-4678-8C33-16118B8532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97787-C236-4C55-A06E-0183E0DA9F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0E4BBE-9B4F-4953-AD98-2205D03EEA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F5AD28-956C-4ABB-9FB5-9046F02359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A32DCC-A08F-4B0B-BEBA-8284375274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F6D6A-12A4-47BA-B2B8-DE01B248C286}"/>
              </a:ext>
            </a:extLst>
          </p:cNvPr>
          <p:cNvSpPr>
            <a:spLocks noGrp="1"/>
          </p:cNvSpPr>
          <p:nvPr>
            <p:ph type="dt" sz="half" idx="10"/>
          </p:nvPr>
        </p:nvSpPr>
        <p:spPr/>
        <p:txBody>
          <a:bodyPr/>
          <a:lstStyle/>
          <a:p>
            <a:fld id="{F01853E1-203A-4D26-B2B1-0CECAA494FB5}" type="datetime1">
              <a:rPr lang="en-US" smtClean="0"/>
              <a:t>9/10/2019</a:t>
            </a:fld>
            <a:endParaRPr lang="en-US"/>
          </a:p>
        </p:txBody>
      </p:sp>
      <p:sp>
        <p:nvSpPr>
          <p:cNvPr id="8" name="Footer Placeholder 7">
            <a:extLst>
              <a:ext uri="{FF2B5EF4-FFF2-40B4-BE49-F238E27FC236}">
                <a16:creationId xmlns:a16="http://schemas.microsoft.com/office/drawing/2014/main" id="{B4D9AD77-2379-45FB-81F6-F2E0E7AA87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648649-561A-4DC1-B349-502D5EDFE671}"/>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2895827735"/>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678F-5316-4ABA-ABC0-BD1149C469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54FA95-FFD0-4652-8D0D-194BB676E89C}"/>
              </a:ext>
            </a:extLst>
          </p:cNvPr>
          <p:cNvSpPr>
            <a:spLocks noGrp="1"/>
          </p:cNvSpPr>
          <p:nvPr>
            <p:ph type="dt" sz="half" idx="10"/>
          </p:nvPr>
        </p:nvSpPr>
        <p:spPr/>
        <p:txBody>
          <a:bodyPr/>
          <a:lstStyle/>
          <a:p>
            <a:fld id="{1469EDAE-91F8-49F6-8E06-88E5D123A671}" type="datetime1">
              <a:rPr lang="en-US" smtClean="0"/>
              <a:t>9/10/2019</a:t>
            </a:fld>
            <a:endParaRPr lang="en-US"/>
          </a:p>
        </p:txBody>
      </p:sp>
      <p:sp>
        <p:nvSpPr>
          <p:cNvPr id="4" name="Footer Placeholder 3">
            <a:extLst>
              <a:ext uri="{FF2B5EF4-FFF2-40B4-BE49-F238E27FC236}">
                <a16:creationId xmlns:a16="http://schemas.microsoft.com/office/drawing/2014/main" id="{285F7E34-00CC-46DD-9C49-2FCCB8E478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084DE7-664F-4DDB-B4DF-655B12253D85}"/>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284501768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7BD744-CCC5-41C0-81CA-EEEF15FD928B}"/>
              </a:ext>
            </a:extLst>
          </p:cNvPr>
          <p:cNvSpPr>
            <a:spLocks noGrp="1"/>
          </p:cNvSpPr>
          <p:nvPr>
            <p:ph type="dt" sz="half" idx="10"/>
          </p:nvPr>
        </p:nvSpPr>
        <p:spPr/>
        <p:txBody>
          <a:bodyPr/>
          <a:lstStyle/>
          <a:p>
            <a:fld id="{864081D0-937C-43D5-9397-EBCAD4B05E58}" type="datetime1">
              <a:rPr lang="en-US" smtClean="0"/>
              <a:t>9/10/2019</a:t>
            </a:fld>
            <a:endParaRPr lang="en-US"/>
          </a:p>
        </p:txBody>
      </p:sp>
      <p:sp>
        <p:nvSpPr>
          <p:cNvPr id="3" name="Footer Placeholder 2">
            <a:extLst>
              <a:ext uri="{FF2B5EF4-FFF2-40B4-BE49-F238E27FC236}">
                <a16:creationId xmlns:a16="http://schemas.microsoft.com/office/drawing/2014/main" id="{49BFE36D-B464-4EAA-9E9D-909DB8E0DA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D65892-3238-4F53-BCC8-685BBD71DE59}"/>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2742515433"/>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28465-C5A2-490D-BE88-22FE6467A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A00A27-BBE8-4419-BA65-AB44C63DFF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C9F9A7-EAA7-4C32-B7BE-667F1DE3C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A057D-E4C3-488F-9098-408AC47910B3}"/>
              </a:ext>
            </a:extLst>
          </p:cNvPr>
          <p:cNvSpPr>
            <a:spLocks noGrp="1"/>
          </p:cNvSpPr>
          <p:nvPr>
            <p:ph type="dt" sz="half" idx="10"/>
          </p:nvPr>
        </p:nvSpPr>
        <p:spPr/>
        <p:txBody>
          <a:bodyPr/>
          <a:lstStyle/>
          <a:p>
            <a:fld id="{10C38360-3607-4F2C-B824-EE3E13C4F6E3}" type="datetime1">
              <a:rPr lang="en-US" smtClean="0"/>
              <a:t>9/10/2019</a:t>
            </a:fld>
            <a:endParaRPr lang="en-US"/>
          </a:p>
        </p:txBody>
      </p:sp>
      <p:sp>
        <p:nvSpPr>
          <p:cNvPr id="6" name="Footer Placeholder 5">
            <a:extLst>
              <a:ext uri="{FF2B5EF4-FFF2-40B4-BE49-F238E27FC236}">
                <a16:creationId xmlns:a16="http://schemas.microsoft.com/office/drawing/2014/main" id="{D0DB9748-1ADA-40D4-AFAC-A279DCCF7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8183B6-7DA1-4C4A-B233-B4BB08BA33F3}"/>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2310559583"/>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D399-A2BE-488F-936E-D907146B2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6F5488-E8AE-437E-8795-F384E815B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244495-E58D-476A-ADAA-A4CD30BE0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6AF2-F6BC-4C9C-9BF4-2BC259D91B2C}"/>
              </a:ext>
            </a:extLst>
          </p:cNvPr>
          <p:cNvSpPr>
            <a:spLocks noGrp="1"/>
          </p:cNvSpPr>
          <p:nvPr>
            <p:ph type="dt" sz="half" idx="10"/>
          </p:nvPr>
        </p:nvSpPr>
        <p:spPr/>
        <p:txBody>
          <a:bodyPr/>
          <a:lstStyle/>
          <a:p>
            <a:fld id="{F66FE7DA-1A8F-4E26-9DA3-5E47B105F35E}" type="datetime1">
              <a:rPr lang="en-US" smtClean="0"/>
              <a:t>9/10/2019</a:t>
            </a:fld>
            <a:endParaRPr lang="en-US"/>
          </a:p>
        </p:txBody>
      </p:sp>
      <p:sp>
        <p:nvSpPr>
          <p:cNvPr id="6" name="Footer Placeholder 5">
            <a:extLst>
              <a:ext uri="{FF2B5EF4-FFF2-40B4-BE49-F238E27FC236}">
                <a16:creationId xmlns:a16="http://schemas.microsoft.com/office/drawing/2014/main" id="{979F90F7-B2CC-4426-9EE4-71842EB6A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6AB5E6-4E3F-4670-8B89-453E21B574C4}"/>
              </a:ext>
            </a:extLst>
          </p:cNvPr>
          <p:cNvSpPr>
            <a:spLocks noGrp="1"/>
          </p:cNvSpPr>
          <p:nvPr>
            <p:ph type="sldNum" sz="quarter" idx="12"/>
          </p:nvPr>
        </p:nvSpPr>
        <p:spPr/>
        <p:txBody>
          <a:bodyPr/>
          <a:lstStyle/>
          <a:p>
            <a:fld id="{05F1F556-B495-413E-93DF-7764FC71A6F9}" type="slidenum">
              <a:rPr lang="en-US" smtClean="0"/>
              <a:t>‹#›</a:t>
            </a:fld>
            <a:endParaRPr lang="en-US"/>
          </a:p>
        </p:txBody>
      </p:sp>
    </p:spTree>
    <p:extLst>
      <p:ext uri="{BB962C8B-B14F-4D97-AF65-F5344CB8AC3E}">
        <p14:creationId xmlns:p14="http://schemas.microsoft.com/office/powerpoint/2010/main" val="326843225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5516D4-4BB7-4661-B039-D2E8DF4338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339BF-C2D4-4BEC-8731-2D445284DC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5F6F7-F688-4837-B1C9-D6D1A09076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C324C-581A-4C5E-BA17-07A75C8B6917}" type="datetime1">
              <a:rPr lang="en-US" smtClean="0"/>
              <a:t>9/10/2019</a:t>
            </a:fld>
            <a:endParaRPr lang="en-US"/>
          </a:p>
        </p:txBody>
      </p:sp>
      <p:sp>
        <p:nvSpPr>
          <p:cNvPr id="5" name="Footer Placeholder 4">
            <a:extLst>
              <a:ext uri="{FF2B5EF4-FFF2-40B4-BE49-F238E27FC236}">
                <a16:creationId xmlns:a16="http://schemas.microsoft.com/office/drawing/2014/main" id="{D87CE0A8-4272-4B6B-B005-0766AE0839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4A7605-4590-4F1C-BB65-DA87EE7B8A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F1F556-B495-413E-93DF-7764FC71A6F9}" type="slidenum">
              <a:rPr lang="en-US" smtClean="0"/>
              <a:t>‹#›</a:t>
            </a:fld>
            <a:endParaRPr lang="en-US"/>
          </a:p>
        </p:txBody>
      </p:sp>
    </p:spTree>
    <p:extLst>
      <p:ext uri="{BB962C8B-B14F-4D97-AF65-F5344CB8AC3E}">
        <p14:creationId xmlns:p14="http://schemas.microsoft.com/office/powerpoint/2010/main" val="753216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3DB90C-5A07-496D-BF4B-67AD030035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163AF-2A36-4C6C-A909-2D00B3E0CD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7C038-4FFA-45CE-AD7D-89093D8D38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D9371-93E3-47E0-8A8A-51541C243F67}" type="datetime1">
              <a:rPr lang="en-US" smtClean="0"/>
              <a:t>9/10/2019</a:t>
            </a:fld>
            <a:endParaRPr lang="en-US"/>
          </a:p>
        </p:txBody>
      </p:sp>
      <p:sp>
        <p:nvSpPr>
          <p:cNvPr id="5" name="Footer Placeholder 4">
            <a:extLst>
              <a:ext uri="{FF2B5EF4-FFF2-40B4-BE49-F238E27FC236}">
                <a16:creationId xmlns:a16="http://schemas.microsoft.com/office/drawing/2014/main" id="{B79D4607-E58D-45B4-91A0-E5C3E7A88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EABD0D-65F0-49EB-B92C-A3976D638D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65F45-169D-46C8-8D3F-711190EC1EB8}" type="slidenum">
              <a:rPr lang="en-US" smtClean="0"/>
              <a:t>‹#›</a:t>
            </a:fld>
            <a:endParaRPr lang="en-US"/>
          </a:p>
        </p:txBody>
      </p:sp>
      <p:sp>
        <p:nvSpPr>
          <p:cNvPr id="7" name="Rectangle 6">
            <a:extLst>
              <a:ext uri="{FF2B5EF4-FFF2-40B4-BE49-F238E27FC236}">
                <a16:creationId xmlns:a16="http://schemas.microsoft.com/office/drawing/2014/main" id="{94C200CF-031B-4135-AB6D-9A666BFAA088}"/>
              </a:ext>
            </a:extLst>
          </p:cNvPr>
          <p:cNvSpPr/>
          <p:nvPr userDrawn="1"/>
        </p:nvSpPr>
        <p:spPr>
          <a:xfrm>
            <a:off x="5974813" y="3244334"/>
            <a:ext cx="242374" cy="369332"/>
          </a:xfrm>
          <a:prstGeom prst="rect">
            <a:avLst/>
          </a:prstGeom>
        </p:spPr>
        <p:txBody>
          <a:bodyPr wrap="none">
            <a:spAutoFit/>
          </a:bodyPr>
          <a:lstStyle/>
          <a:p>
            <a:r>
              <a:rPr lang="en-US" b="0" i="0">
                <a:solidFill>
                  <a:srgbClr val="000000"/>
                </a:solidFill>
                <a:effectLst/>
                <a:latin typeface="Times New Roman" panose="02020603050405020304" pitchFamily="18" charset="0"/>
              </a:rPr>
              <a:t> </a:t>
            </a:r>
            <a:endParaRPr lang="en-US"/>
          </a:p>
        </p:txBody>
      </p:sp>
      <p:sp>
        <p:nvSpPr>
          <p:cNvPr id="8" name="Rectangle 7">
            <a:extLst>
              <a:ext uri="{FF2B5EF4-FFF2-40B4-BE49-F238E27FC236}">
                <a16:creationId xmlns:a16="http://schemas.microsoft.com/office/drawing/2014/main" id="{695E72FD-34C6-4C48-A318-3103321B38D7}"/>
              </a:ext>
            </a:extLst>
          </p:cNvPr>
          <p:cNvSpPr/>
          <p:nvPr userDrawn="1"/>
        </p:nvSpPr>
        <p:spPr>
          <a:xfrm>
            <a:off x="5974813" y="3244334"/>
            <a:ext cx="242374" cy="369332"/>
          </a:xfrm>
          <a:prstGeom prst="rect">
            <a:avLst/>
          </a:prstGeom>
        </p:spPr>
        <p:txBody>
          <a:bodyPr wrap="none">
            <a:spAutoFit/>
          </a:bodyPr>
          <a:lstStyle/>
          <a:p>
            <a:r>
              <a:rPr lang="en-US" b="0" i="0">
                <a:solidFill>
                  <a:srgbClr val="000000"/>
                </a:solidFill>
                <a:effectLst/>
                <a:latin typeface="Times New Roman" panose="02020603050405020304" pitchFamily="18" charset="0"/>
              </a:rPr>
              <a:t> </a:t>
            </a:r>
            <a:endParaRPr lang="en-US"/>
          </a:p>
        </p:txBody>
      </p:sp>
    </p:spTree>
    <p:extLst>
      <p:ext uri="{BB962C8B-B14F-4D97-AF65-F5344CB8AC3E}">
        <p14:creationId xmlns:p14="http://schemas.microsoft.com/office/powerpoint/2010/main" val="3321980287"/>
      </p:ext>
    </p:extLst>
  </p:cSld>
  <p:clrMap bg1="lt1" tx1="dk1" bg2="lt2" tx2="dk2" accent1="accent1" accent2="accent2" accent3="accent3" accent4="accent4" accent5="accent5" accent6="accent6" hlink="hlink" folHlink="folHlink"/>
  <p:sldLayoutIdLst>
    <p:sldLayoutId id="2147483681" r:id="rId1"/>
    <p:sldLayoutId id="2147483682" r:id="rId2"/>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3" Type="http://schemas.openxmlformats.org/officeDocument/2006/relationships/hyperlink" Target="https://res2.sharepoint.com/:w:/g/EeYqS8FjIXtPnYVN-RXjHQEBS0T-14t-phOdrh-yJQSFCw?e=voLfb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pn-outbound-proxy.tvlport.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slide" Target="slide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51.xml"/><Relationship Id="rId3" Type="http://schemas.openxmlformats.org/officeDocument/2006/relationships/slide" Target="slide8.xml"/><Relationship Id="rId7" Type="http://schemas.openxmlformats.org/officeDocument/2006/relationships/slide" Target="slide40.xml"/><Relationship Id="rId12" Type="http://schemas.openxmlformats.org/officeDocument/2006/relationships/slide" Target="slide4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slide" Target="slide46.xml"/><Relationship Id="rId5" Type="http://schemas.openxmlformats.org/officeDocument/2006/relationships/slide" Target="slide30.xml"/><Relationship Id="rId10" Type="http://schemas.openxmlformats.org/officeDocument/2006/relationships/slide" Target="slide44.xml"/><Relationship Id="rId4" Type="http://schemas.openxmlformats.org/officeDocument/2006/relationships/slide" Target="slide23.xml"/><Relationship Id="rId9" Type="http://schemas.openxmlformats.org/officeDocument/2006/relationships/slide" Target="slide42.xml"/><Relationship Id="rId14" Type="http://schemas.openxmlformats.org/officeDocument/2006/relationships/slide" Target="slide56.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Transaction_Processing_Facility"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slide" Target="slide2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slide" Target="slide2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slide" Target="slide2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5.png"/><Relationship Id="rId7" Type="http://schemas.openxmlformats.org/officeDocument/2006/relationships/slide" Target="slide2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iece of paper&#10;&#10;Description automatically generated">
            <a:extLst>
              <a:ext uri="{FF2B5EF4-FFF2-40B4-BE49-F238E27FC236}">
                <a16:creationId xmlns:a16="http://schemas.microsoft.com/office/drawing/2014/main" id="{4FE0FE29-C2E4-4B06-9F8B-2D67D8531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620253" y="-2614866"/>
            <a:ext cx="8951496" cy="12192001"/>
          </a:xfrm>
          <a:prstGeom prst="rect">
            <a:avLst/>
          </a:prstGeom>
        </p:spPr>
      </p:pic>
      <p:sp>
        <p:nvSpPr>
          <p:cNvPr id="6" name="Title 1">
            <a:extLst>
              <a:ext uri="{FF2B5EF4-FFF2-40B4-BE49-F238E27FC236}">
                <a16:creationId xmlns:a16="http://schemas.microsoft.com/office/drawing/2014/main" id="{EF1AB3F6-A6D3-4A58-8DE9-2F229980EC1D}"/>
              </a:ext>
            </a:extLst>
          </p:cNvPr>
          <p:cNvSpPr txBox="1">
            <a:spLocks/>
          </p:cNvSpPr>
          <p:nvPr/>
        </p:nvSpPr>
        <p:spPr>
          <a:xfrm>
            <a:off x="2863913" y="262284"/>
            <a:ext cx="9144000" cy="833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iPort infrastructure overview</a:t>
            </a:r>
          </a:p>
        </p:txBody>
      </p:sp>
      <p:sp>
        <p:nvSpPr>
          <p:cNvPr id="7" name="Subtitle 2">
            <a:extLst>
              <a:ext uri="{FF2B5EF4-FFF2-40B4-BE49-F238E27FC236}">
                <a16:creationId xmlns:a16="http://schemas.microsoft.com/office/drawing/2014/main" id="{43B611CA-A1B4-4AF6-9033-471B207860BA}"/>
              </a:ext>
            </a:extLst>
          </p:cNvPr>
          <p:cNvSpPr txBox="1">
            <a:spLocks/>
          </p:cNvSpPr>
          <p:nvPr/>
        </p:nvSpPr>
        <p:spPr>
          <a:xfrm>
            <a:off x="3506709" y="5811083"/>
            <a:ext cx="9144000" cy="4991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Target audience: internal staff</a:t>
            </a:r>
          </a:p>
        </p:txBody>
      </p:sp>
    </p:spTree>
    <p:extLst>
      <p:ext uri="{BB962C8B-B14F-4D97-AF65-F5344CB8AC3E}">
        <p14:creationId xmlns:p14="http://schemas.microsoft.com/office/powerpoint/2010/main" val="293020711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6657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a:t>
            </a:r>
            <a:r>
              <a:rPr lang="nl-NL" altLang="nl-NL" sz="4000" err="1">
                <a:solidFill>
                  <a:srgbClr val="00B0F0"/>
                </a:solidFill>
              </a:rPr>
              <a:t>iPortFox</a:t>
            </a:r>
            <a:r>
              <a:rPr lang="nl-NL" altLang="nl-NL" sz="4000">
                <a:solidFill>
                  <a:srgbClr val="00B0F0"/>
                </a:solidFill>
              </a:rPr>
              <a:t> client logic </a:t>
            </a:r>
          </a:p>
        </p:txBody>
      </p:sp>
      <p:sp>
        <p:nvSpPr>
          <p:cNvPr id="3" name="Cloud 2">
            <a:extLst>
              <a:ext uri="{FF2B5EF4-FFF2-40B4-BE49-F238E27FC236}">
                <a16:creationId xmlns:a16="http://schemas.microsoft.com/office/drawing/2014/main" id="{99636BA8-8FDA-4826-A160-B96A7A023767}"/>
              </a:ext>
            </a:extLst>
          </p:cNvPr>
          <p:cNvSpPr/>
          <p:nvPr/>
        </p:nvSpPr>
        <p:spPr>
          <a:xfrm rot="10800000">
            <a:off x="6070543" y="3228111"/>
            <a:ext cx="5335399" cy="667951"/>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4" name="Rectangle 3">
            <a:extLst>
              <a:ext uri="{FF2B5EF4-FFF2-40B4-BE49-F238E27FC236}">
                <a16:creationId xmlns:a16="http://schemas.microsoft.com/office/drawing/2014/main" id="{E5BB19DD-35C5-4D4F-AAAD-3B9C469AA15A}"/>
              </a:ext>
            </a:extLst>
          </p:cNvPr>
          <p:cNvSpPr/>
          <p:nvPr/>
        </p:nvSpPr>
        <p:spPr>
          <a:xfrm rot="10800000">
            <a:off x="4916164" y="3871218"/>
            <a:ext cx="7254399" cy="14449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sz="1200">
              <a:solidFill>
                <a:schemeClr val="tx1"/>
              </a:solidFill>
            </a:endParaRPr>
          </a:p>
        </p:txBody>
      </p:sp>
      <p:sp>
        <p:nvSpPr>
          <p:cNvPr id="5" name="Rectangle 4">
            <a:extLst>
              <a:ext uri="{FF2B5EF4-FFF2-40B4-BE49-F238E27FC236}">
                <a16:creationId xmlns:a16="http://schemas.microsoft.com/office/drawing/2014/main" id="{A787923A-3A28-4E7C-BA14-8F1B63455116}"/>
              </a:ext>
            </a:extLst>
          </p:cNvPr>
          <p:cNvSpPr/>
          <p:nvPr/>
        </p:nvSpPr>
        <p:spPr>
          <a:xfrm>
            <a:off x="4871830" y="1060027"/>
            <a:ext cx="7254399" cy="216808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sz="1200">
              <a:solidFill>
                <a:schemeClr val="tx1"/>
              </a:solidFill>
            </a:endParaRPr>
          </a:p>
        </p:txBody>
      </p:sp>
      <p:sp>
        <p:nvSpPr>
          <p:cNvPr id="7" name="Rectangle 6">
            <a:extLst>
              <a:ext uri="{FF2B5EF4-FFF2-40B4-BE49-F238E27FC236}">
                <a16:creationId xmlns:a16="http://schemas.microsoft.com/office/drawing/2014/main" id="{516CF37C-0270-407C-8799-F58210A7F715}"/>
              </a:ext>
            </a:extLst>
          </p:cNvPr>
          <p:cNvSpPr/>
          <p:nvPr/>
        </p:nvSpPr>
        <p:spPr>
          <a:xfrm>
            <a:off x="8828775" y="1672826"/>
            <a:ext cx="778437" cy="2782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a:t>Non-CU:</a:t>
            </a:r>
          </a:p>
          <a:p>
            <a:pPr algn="ctr" eaLnBrk="1" hangingPunct="1">
              <a:defRPr/>
            </a:pPr>
            <a:r>
              <a:rPr lang="nl-NL" sz="800"/>
              <a:t>QTPDEVT32</a:t>
            </a:r>
          </a:p>
        </p:txBody>
      </p:sp>
      <p:sp>
        <p:nvSpPr>
          <p:cNvPr id="8" name="Rectangle 7">
            <a:extLst>
              <a:ext uri="{FF2B5EF4-FFF2-40B4-BE49-F238E27FC236}">
                <a16:creationId xmlns:a16="http://schemas.microsoft.com/office/drawing/2014/main" id="{099E0135-387F-4982-9025-ECEB20D4F848}"/>
              </a:ext>
            </a:extLst>
          </p:cNvPr>
          <p:cNvSpPr/>
          <p:nvPr/>
        </p:nvSpPr>
        <p:spPr>
          <a:xfrm>
            <a:off x="8828775" y="1283085"/>
            <a:ext cx="778437" cy="2782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900"/>
              <a:t>Simple AEA</a:t>
            </a:r>
          </a:p>
        </p:txBody>
      </p:sp>
      <p:sp>
        <p:nvSpPr>
          <p:cNvPr id="9" name="Rectangle 8">
            <a:extLst>
              <a:ext uri="{FF2B5EF4-FFF2-40B4-BE49-F238E27FC236}">
                <a16:creationId xmlns:a16="http://schemas.microsoft.com/office/drawing/2014/main" id="{082B2F4F-CC12-42A2-BB37-40E6A4C63059}"/>
              </a:ext>
            </a:extLst>
          </p:cNvPr>
          <p:cNvSpPr/>
          <p:nvPr/>
        </p:nvSpPr>
        <p:spPr>
          <a:xfrm>
            <a:off x="10372432" y="2894750"/>
            <a:ext cx="1572733" cy="2782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200" err="1"/>
              <a:t>iPortFox</a:t>
            </a:r>
            <a:endParaRPr lang="nl-NL" sz="1200"/>
          </a:p>
        </p:txBody>
      </p:sp>
      <p:sp>
        <p:nvSpPr>
          <p:cNvPr id="10" name="Rectangle 9">
            <a:extLst>
              <a:ext uri="{FF2B5EF4-FFF2-40B4-BE49-F238E27FC236}">
                <a16:creationId xmlns:a16="http://schemas.microsoft.com/office/drawing/2014/main" id="{D53D520C-3659-405A-B217-577C55C9BD46}"/>
              </a:ext>
            </a:extLst>
          </p:cNvPr>
          <p:cNvSpPr/>
          <p:nvPr/>
        </p:nvSpPr>
        <p:spPr>
          <a:xfrm>
            <a:off x="8469292" y="4074272"/>
            <a:ext cx="1017651" cy="58462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nl-NL" sz="1050"/>
              <a:t>iPort servers</a:t>
            </a:r>
          </a:p>
        </p:txBody>
      </p:sp>
      <p:sp>
        <p:nvSpPr>
          <p:cNvPr id="11" name="Rectangle 10">
            <a:extLst>
              <a:ext uri="{FF2B5EF4-FFF2-40B4-BE49-F238E27FC236}">
                <a16:creationId xmlns:a16="http://schemas.microsoft.com/office/drawing/2014/main" id="{19851874-AEE8-4A9D-AF23-99173892D741}"/>
              </a:ext>
            </a:extLst>
          </p:cNvPr>
          <p:cNvSpPr/>
          <p:nvPr/>
        </p:nvSpPr>
        <p:spPr>
          <a:xfrm>
            <a:off x="6190811" y="4062745"/>
            <a:ext cx="1198714" cy="3885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dirty="0"/>
              <a:t>e-gateway</a:t>
            </a:r>
          </a:p>
        </p:txBody>
      </p:sp>
      <p:sp>
        <p:nvSpPr>
          <p:cNvPr id="12" name="Rectangle 11">
            <a:extLst>
              <a:ext uri="{FF2B5EF4-FFF2-40B4-BE49-F238E27FC236}">
                <a16:creationId xmlns:a16="http://schemas.microsoft.com/office/drawing/2014/main" id="{9CBD4006-7A84-478F-91C4-774858FA6BF7}"/>
              </a:ext>
            </a:extLst>
          </p:cNvPr>
          <p:cNvSpPr/>
          <p:nvPr/>
        </p:nvSpPr>
        <p:spPr>
          <a:xfrm>
            <a:off x="8469292" y="5026838"/>
            <a:ext cx="1018973" cy="2893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err="1"/>
              <a:t>Meridian</a:t>
            </a:r>
            <a:endParaRPr lang="nl-NL" sz="1050"/>
          </a:p>
        </p:txBody>
      </p:sp>
      <p:cxnSp>
        <p:nvCxnSpPr>
          <p:cNvPr id="13" name="Shape 64">
            <a:extLst>
              <a:ext uri="{FF2B5EF4-FFF2-40B4-BE49-F238E27FC236}">
                <a16:creationId xmlns:a16="http://schemas.microsoft.com/office/drawing/2014/main" id="{A944D945-FF88-4A91-91FC-6AE7F24E3C02}"/>
              </a:ext>
            </a:extLst>
          </p:cNvPr>
          <p:cNvCxnSpPr>
            <a:cxnSpLocks/>
            <a:stCxn id="10" idx="3"/>
          </p:cNvCxnSpPr>
          <p:nvPr/>
        </p:nvCxnSpPr>
        <p:spPr>
          <a:xfrm>
            <a:off x="9486943" y="4366586"/>
            <a:ext cx="1320305" cy="425920"/>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Can 70">
            <a:extLst>
              <a:ext uri="{FF2B5EF4-FFF2-40B4-BE49-F238E27FC236}">
                <a16:creationId xmlns:a16="http://schemas.microsoft.com/office/drawing/2014/main" id="{E5FF48CF-453E-4D22-AB70-EC87D707C07D}"/>
              </a:ext>
            </a:extLst>
          </p:cNvPr>
          <p:cNvSpPr/>
          <p:nvPr/>
        </p:nvSpPr>
        <p:spPr>
          <a:xfrm>
            <a:off x="10807247" y="4451260"/>
            <a:ext cx="898705" cy="66672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a:t>iPort</a:t>
            </a:r>
          </a:p>
          <a:p>
            <a:pPr algn="ctr" eaLnBrk="1" hangingPunct="1">
              <a:defRPr/>
            </a:pPr>
            <a:r>
              <a:rPr lang="nl-NL" sz="1050"/>
              <a:t>database</a:t>
            </a:r>
          </a:p>
        </p:txBody>
      </p:sp>
      <p:cxnSp>
        <p:nvCxnSpPr>
          <p:cNvPr id="16" name="Shape 73">
            <a:extLst>
              <a:ext uri="{FF2B5EF4-FFF2-40B4-BE49-F238E27FC236}">
                <a16:creationId xmlns:a16="http://schemas.microsoft.com/office/drawing/2014/main" id="{8C2C001E-2CC0-4331-8E25-30015E516BA4}"/>
              </a:ext>
            </a:extLst>
          </p:cNvPr>
          <p:cNvCxnSpPr>
            <a:cxnSpLocks/>
            <a:stCxn id="11" idx="2"/>
            <a:endCxn id="12" idx="1"/>
          </p:cNvCxnSpPr>
          <p:nvPr/>
        </p:nvCxnSpPr>
        <p:spPr>
          <a:xfrm rot="16200000" flipH="1">
            <a:off x="7269601" y="3971827"/>
            <a:ext cx="720259" cy="1679124"/>
          </a:xfrm>
          <a:prstGeom prst="bentConnector2">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B00C64F-2D78-43CF-8968-44DD7CD4BB06}"/>
              </a:ext>
            </a:extLst>
          </p:cNvPr>
          <p:cNvSpPr/>
          <p:nvPr/>
        </p:nvSpPr>
        <p:spPr>
          <a:xfrm>
            <a:off x="7869275" y="1839508"/>
            <a:ext cx="778437" cy="278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a:t>SITA CUTE</a:t>
            </a:r>
          </a:p>
          <a:p>
            <a:pPr algn="ctr" eaLnBrk="1" hangingPunct="1">
              <a:defRPr/>
            </a:pPr>
            <a:r>
              <a:rPr lang="nl-NL" sz="800"/>
              <a:t>QTPDEVS32</a:t>
            </a:r>
          </a:p>
        </p:txBody>
      </p:sp>
      <p:sp>
        <p:nvSpPr>
          <p:cNvPr id="18" name="Rectangle 17">
            <a:extLst>
              <a:ext uri="{FF2B5EF4-FFF2-40B4-BE49-F238E27FC236}">
                <a16:creationId xmlns:a16="http://schemas.microsoft.com/office/drawing/2014/main" id="{23DC7234-049D-4734-9BFA-29FD5E10B623}"/>
              </a:ext>
            </a:extLst>
          </p:cNvPr>
          <p:cNvSpPr/>
          <p:nvPr/>
        </p:nvSpPr>
        <p:spPr>
          <a:xfrm>
            <a:off x="6911097" y="2006189"/>
            <a:ext cx="778436" cy="278212"/>
          </a:xfrm>
          <a:prstGeom prst="rect">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err="1">
                <a:solidFill>
                  <a:schemeClr val="tx1"/>
                </a:solidFill>
              </a:rPr>
              <a:t>Arinc</a:t>
            </a:r>
            <a:r>
              <a:rPr lang="nl-NL" sz="800">
                <a:solidFill>
                  <a:schemeClr val="tx1"/>
                </a:solidFill>
              </a:rPr>
              <a:t> </a:t>
            </a:r>
            <a:r>
              <a:rPr lang="nl-NL" sz="800" err="1">
                <a:solidFill>
                  <a:schemeClr val="tx1"/>
                </a:solidFill>
              </a:rPr>
              <a:t>Muse</a:t>
            </a:r>
            <a:r>
              <a:rPr lang="nl-NL" sz="800">
                <a:solidFill>
                  <a:schemeClr val="tx1"/>
                </a:solidFill>
              </a:rPr>
              <a:t>:</a:t>
            </a:r>
          </a:p>
          <a:p>
            <a:pPr algn="ctr" eaLnBrk="1" hangingPunct="1">
              <a:defRPr/>
            </a:pPr>
            <a:r>
              <a:rPr lang="nl-NL" sz="800">
                <a:solidFill>
                  <a:schemeClr val="tx1"/>
                </a:solidFill>
              </a:rPr>
              <a:t>QTPDEVA32</a:t>
            </a:r>
          </a:p>
        </p:txBody>
      </p:sp>
      <p:sp>
        <p:nvSpPr>
          <p:cNvPr id="19" name="Rectangle 18">
            <a:extLst>
              <a:ext uri="{FF2B5EF4-FFF2-40B4-BE49-F238E27FC236}">
                <a16:creationId xmlns:a16="http://schemas.microsoft.com/office/drawing/2014/main" id="{5E3E79F4-D3C7-4945-8888-4770DA3ABE06}"/>
              </a:ext>
            </a:extLst>
          </p:cNvPr>
          <p:cNvSpPr/>
          <p:nvPr/>
        </p:nvSpPr>
        <p:spPr>
          <a:xfrm>
            <a:off x="5951597" y="2171646"/>
            <a:ext cx="778436" cy="2782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err="1"/>
              <a:t>Resa</a:t>
            </a:r>
            <a:r>
              <a:rPr lang="nl-NL" sz="800"/>
              <a:t> Crews</a:t>
            </a:r>
          </a:p>
          <a:p>
            <a:pPr algn="ctr" eaLnBrk="1" hangingPunct="1">
              <a:defRPr/>
            </a:pPr>
            <a:r>
              <a:rPr lang="nl-NL" sz="800"/>
              <a:t>QTPDEVI32</a:t>
            </a:r>
          </a:p>
        </p:txBody>
      </p:sp>
      <p:sp>
        <p:nvSpPr>
          <p:cNvPr id="20" name="Rectangle 19">
            <a:extLst>
              <a:ext uri="{FF2B5EF4-FFF2-40B4-BE49-F238E27FC236}">
                <a16:creationId xmlns:a16="http://schemas.microsoft.com/office/drawing/2014/main" id="{6D64C0AB-064D-4A34-B29D-AE793E436708}"/>
              </a:ext>
            </a:extLst>
          </p:cNvPr>
          <p:cNvSpPr/>
          <p:nvPr/>
        </p:nvSpPr>
        <p:spPr>
          <a:xfrm>
            <a:off x="4992098" y="2394705"/>
            <a:ext cx="778436" cy="2782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700"/>
              <a:t>ULTRA </a:t>
            </a:r>
            <a:r>
              <a:rPr lang="nl-NL" sz="700" err="1"/>
              <a:t>cuse</a:t>
            </a:r>
            <a:endParaRPr lang="nl-NL" sz="700"/>
          </a:p>
          <a:p>
            <a:pPr algn="ctr" eaLnBrk="1" hangingPunct="1">
              <a:defRPr/>
            </a:pPr>
            <a:r>
              <a:rPr lang="nl-NL" sz="800"/>
              <a:t>QTPDEVU32</a:t>
            </a:r>
          </a:p>
        </p:txBody>
      </p:sp>
      <p:sp>
        <p:nvSpPr>
          <p:cNvPr id="25" name="Rectangle 24">
            <a:extLst>
              <a:ext uri="{FF2B5EF4-FFF2-40B4-BE49-F238E27FC236}">
                <a16:creationId xmlns:a16="http://schemas.microsoft.com/office/drawing/2014/main" id="{9D33F645-7CEA-4657-B9B8-5184669449B4}"/>
              </a:ext>
            </a:extLst>
          </p:cNvPr>
          <p:cNvSpPr/>
          <p:nvPr/>
        </p:nvSpPr>
        <p:spPr>
          <a:xfrm>
            <a:off x="7870596" y="1449767"/>
            <a:ext cx="778436" cy="278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a:t>SITA  PM</a:t>
            </a:r>
          </a:p>
        </p:txBody>
      </p:sp>
      <p:sp>
        <p:nvSpPr>
          <p:cNvPr id="26" name="Rectangle 25">
            <a:extLst>
              <a:ext uri="{FF2B5EF4-FFF2-40B4-BE49-F238E27FC236}">
                <a16:creationId xmlns:a16="http://schemas.microsoft.com/office/drawing/2014/main" id="{B2B0263C-085B-4D41-A1F4-38AF0EAE0428}"/>
              </a:ext>
            </a:extLst>
          </p:cNvPr>
          <p:cNvSpPr/>
          <p:nvPr/>
        </p:nvSpPr>
        <p:spPr>
          <a:xfrm>
            <a:off x="6911097" y="1616448"/>
            <a:ext cx="778436" cy="278212"/>
          </a:xfrm>
          <a:prstGeom prst="rect">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err="1">
                <a:solidFill>
                  <a:schemeClr val="tx1"/>
                </a:solidFill>
              </a:rPr>
              <a:t>Arinc</a:t>
            </a:r>
            <a:r>
              <a:rPr lang="nl-NL" sz="800">
                <a:solidFill>
                  <a:schemeClr val="tx1"/>
                </a:solidFill>
              </a:rPr>
              <a:t> PM</a:t>
            </a:r>
          </a:p>
        </p:txBody>
      </p:sp>
      <p:sp>
        <p:nvSpPr>
          <p:cNvPr id="27" name="Rectangle 26">
            <a:extLst>
              <a:ext uri="{FF2B5EF4-FFF2-40B4-BE49-F238E27FC236}">
                <a16:creationId xmlns:a16="http://schemas.microsoft.com/office/drawing/2014/main" id="{74EF97E2-04CB-40C9-A009-62BFA457B9CE}"/>
              </a:ext>
            </a:extLst>
          </p:cNvPr>
          <p:cNvSpPr/>
          <p:nvPr/>
        </p:nvSpPr>
        <p:spPr>
          <a:xfrm>
            <a:off x="5951597" y="1783130"/>
            <a:ext cx="778436" cy="278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err="1"/>
              <a:t>Resa</a:t>
            </a:r>
            <a:r>
              <a:rPr lang="nl-NL" sz="800"/>
              <a:t> PM</a:t>
            </a:r>
          </a:p>
        </p:txBody>
      </p:sp>
      <p:sp>
        <p:nvSpPr>
          <p:cNvPr id="28" name="Rectangle 27">
            <a:extLst>
              <a:ext uri="{FF2B5EF4-FFF2-40B4-BE49-F238E27FC236}">
                <a16:creationId xmlns:a16="http://schemas.microsoft.com/office/drawing/2014/main" id="{C35C7787-D56B-4D4D-A796-2FC03E6D933A}"/>
              </a:ext>
            </a:extLst>
          </p:cNvPr>
          <p:cNvSpPr/>
          <p:nvPr/>
        </p:nvSpPr>
        <p:spPr>
          <a:xfrm>
            <a:off x="4993419" y="1920259"/>
            <a:ext cx="778437" cy="36414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700"/>
              <a:t>ULTRA PM (</a:t>
            </a:r>
            <a:r>
              <a:rPr lang="nl-NL" sz="700" err="1"/>
              <a:t>Peripheral</a:t>
            </a:r>
            <a:r>
              <a:rPr lang="nl-NL" sz="700"/>
              <a:t> Manager)</a:t>
            </a:r>
            <a:endParaRPr lang="nl-NL" sz="800"/>
          </a:p>
        </p:txBody>
      </p:sp>
      <p:sp>
        <p:nvSpPr>
          <p:cNvPr id="30" name="TextBox 94">
            <a:extLst>
              <a:ext uri="{FF2B5EF4-FFF2-40B4-BE49-F238E27FC236}">
                <a16:creationId xmlns:a16="http://schemas.microsoft.com/office/drawing/2014/main" id="{E382F0CE-98E9-4AA1-AC69-E582FA846AD2}"/>
              </a:ext>
            </a:extLst>
          </p:cNvPr>
          <p:cNvSpPr txBox="1">
            <a:spLocks noChangeArrowheads="1"/>
          </p:cNvSpPr>
          <p:nvPr/>
        </p:nvSpPr>
        <p:spPr bwMode="auto">
          <a:xfrm>
            <a:off x="4992098" y="1060027"/>
            <a:ext cx="467062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nl-NL" sz="1200"/>
              <a:t>Scanners and printers (local pc)</a:t>
            </a:r>
            <a:endParaRPr lang="nl-NL" altLang="nl-NL" sz="1200"/>
          </a:p>
        </p:txBody>
      </p:sp>
      <p:cxnSp>
        <p:nvCxnSpPr>
          <p:cNvPr id="32" name="Elbow Connector 158">
            <a:extLst>
              <a:ext uri="{FF2B5EF4-FFF2-40B4-BE49-F238E27FC236}">
                <a16:creationId xmlns:a16="http://schemas.microsoft.com/office/drawing/2014/main" id="{1A7C0EE5-7992-451C-8BEE-83AED6C9D26F}"/>
              </a:ext>
            </a:extLst>
          </p:cNvPr>
          <p:cNvCxnSpPr>
            <a:cxnSpLocks/>
            <a:stCxn id="19" idx="2"/>
            <a:endCxn id="9" idx="0"/>
          </p:cNvCxnSpPr>
          <p:nvPr/>
        </p:nvCxnSpPr>
        <p:spPr>
          <a:xfrm rot="16200000" flipH="1">
            <a:off x="8527361" y="263311"/>
            <a:ext cx="444893" cy="4817984"/>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167">
            <a:extLst>
              <a:ext uri="{FF2B5EF4-FFF2-40B4-BE49-F238E27FC236}">
                <a16:creationId xmlns:a16="http://schemas.microsoft.com/office/drawing/2014/main" id="{2E56174B-B55B-45D0-BF59-5EA35CDBF619}"/>
              </a:ext>
            </a:extLst>
          </p:cNvPr>
          <p:cNvCxnSpPr>
            <a:cxnSpLocks/>
            <a:stCxn id="20" idx="2"/>
            <a:endCxn id="9" idx="0"/>
          </p:cNvCxnSpPr>
          <p:nvPr/>
        </p:nvCxnSpPr>
        <p:spPr>
          <a:xfrm rot="16200000" flipH="1">
            <a:off x="8159141" y="-104909"/>
            <a:ext cx="221834" cy="5777483"/>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125">
            <a:extLst>
              <a:ext uri="{FF2B5EF4-FFF2-40B4-BE49-F238E27FC236}">
                <a16:creationId xmlns:a16="http://schemas.microsoft.com/office/drawing/2014/main" id="{D6E94768-72A6-4CBC-A56F-889D65CA1112}"/>
              </a:ext>
            </a:extLst>
          </p:cNvPr>
          <p:cNvCxnSpPr>
            <a:cxnSpLocks/>
            <a:stCxn id="9" idx="2"/>
            <a:endCxn id="10" idx="0"/>
          </p:cNvCxnSpPr>
          <p:nvPr/>
        </p:nvCxnSpPr>
        <p:spPr>
          <a:xfrm rot="5400000">
            <a:off x="9617804" y="2533276"/>
            <a:ext cx="901311" cy="2180681"/>
          </a:xfrm>
          <a:prstGeom prst="bentConnector3">
            <a:avLst>
              <a:gd name="adj1" fmla="val 50000"/>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128">
            <a:extLst>
              <a:ext uri="{FF2B5EF4-FFF2-40B4-BE49-F238E27FC236}">
                <a16:creationId xmlns:a16="http://schemas.microsoft.com/office/drawing/2014/main" id="{95158985-1D39-4029-80AA-01746F42FE65}"/>
              </a:ext>
            </a:extLst>
          </p:cNvPr>
          <p:cNvSpPr txBox="1">
            <a:spLocks noChangeArrowheads="1"/>
          </p:cNvSpPr>
          <p:nvPr/>
        </p:nvSpPr>
        <p:spPr bwMode="auto">
          <a:xfrm>
            <a:off x="8955838" y="3851533"/>
            <a:ext cx="146667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216.113.133.250</a:t>
            </a:r>
            <a:endParaRPr lang="nl-NL" altLang="nl-NL" sz="900"/>
          </a:p>
        </p:txBody>
      </p:sp>
      <p:sp>
        <p:nvSpPr>
          <p:cNvPr id="40" name="TextBox 129">
            <a:extLst>
              <a:ext uri="{FF2B5EF4-FFF2-40B4-BE49-F238E27FC236}">
                <a16:creationId xmlns:a16="http://schemas.microsoft.com/office/drawing/2014/main" id="{813E1796-9BD7-477A-8425-FE42C08B679B}"/>
              </a:ext>
            </a:extLst>
          </p:cNvPr>
          <p:cNvSpPr txBox="1">
            <a:spLocks noChangeArrowheads="1"/>
          </p:cNvSpPr>
          <p:nvPr/>
        </p:nvSpPr>
        <p:spPr bwMode="auto">
          <a:xfrm>
            <a:off x="6741740" y="3851756"/>
            <a:ext cx="108234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216.113.141.251 </a:t>
            </a:r>
            <a:endParaRPr lang="nl-NL" altLang="nl-NL" sz="900"/>
          </a:p>
        </p:txBody>
      </p:sp>
      <p:sp>
        <p:nvSpPr>
          <p:cNvPr id="42" name="TextBox 130">
            <a:extLst>
              <a:ext uri="{FF2B5EF4-FFF2-40B4-BE49-F238E27FC236}">
                <a16:creationId xmlns:a16="http://schemas.microsoft.com/office/drawing/2014/main" id="{B90E6DB4-2E21-4A1A-8556-70D06DB5F6F0}"/>
              </a:ext>
            </a:extLst>
          </p:cNvPr>
          <p:cNvSpPr txBox="1">
            <a:spLocks noChangeArrowheads="1"/>
          </p:cNvSpPr>
          <p:nvPr/>
        </p:nvSpPr>
        <p:spPr bwMode="auto">
          <a:xfrm>
            <a:off x="8401420" y="4619708"/>
            <a:ext cx="5180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000" err="1"/>
              <a:t>XMLe</a:t>
            </a:r>
            <a:endParaRPr lang="en-US" altLang="nl-NL" sz="1000"/>
          </a:p>
          <a:p>
            <a:pPr eaLnBrk="1" hangingPunct="1">
              <a:spcBef>
                <a:spcPct val="0"/>
              </a:spcBef>
              <a:buFontTx/>
              <a:buNone/>
            </a:pPr>
            <a:r>
              <a:rPr lang="en-US" altLang="nl-NL" sz="1000"/>
              <a:t>(xx</a:t>
            </a:r>
            <a:r>
              <a:rPr lang="en-US" altLang="nl-NL" sz="1000" b="1">
                <a:solidFill>
                  <a:srgbClr val="CC4A3C"/>
                </a:solidFill>
              </a:rPr>
              <a:t>5</a:t>
            </a:r>
            <a:r>
              <a:rPr lang="en-US" altLang="nl-NL" sz="1000"/>
              <a:t>)</a:t>
            </a:r>
            <a:endParaRPr lang="nl-NL" altLang="nl-NL" sz="1000"/>
          </a:p>
        </p:txBody>
      </p:sp>
      <p:cxnSp>
        <p:nvCxnSpPr>
          <p:cNvPr id="75" name="Elbow Connector 158">
            <a:extLst>
              <a:ext uri="{FF2B5EF4-FFF2-40B4-BE49-F238E27FC236}">
                <a16:creationId xmlns:a16="http://schemas.microsoft.com/office/drawing/2014/main" id="{79E8B86A-193A-4723-82AB-183309755972}"/>
              </a:ext>
            </a:extLst>
          </p:cNvPr>
          <p:cNvCxnSpPr>
            <a:cxnSpLocks/>
            <a:stCxn id="18" idx="2"/>
            <a:endCxn id="9" idx="0"/>
          </p:cNvCxnSpPr>
          <p:nvPr/>
        </p:nvCxnSpPr>
        <p:spPr>
          <a:xfrm rot="16200000" flipH="1">
            <a:off x="8924383" y="660333"/>
            <a:ext cx="610349" cy="3858483"/>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158">
            <a:extLst>
              <a:ext uri="{FF2B5EF4-FFF2-40B4-BE49-F238E27FC236}">
                <a16:creationId xmlns:a16="http://schemas.microsoft.com/office/drawing/2014/main" id="{C93DC59B-5904-45EF-9CDA-5B20EF78DD0F}"/>
              </a:ext>
            </a:extLst>
          </p:cNvPr>
          <p:cNvCxnSpPr>
            <a:cxnSpLocks/>
            <a:stCxn id="17" idx="2"/>
            <a:endCxn id="9" idx="0"/>
          </p:cNvCxnSpPr>
          <p:nvPr/>
        </p:nvCxnSpPr>
        <p:spPr>
          <a:xfrm rot="16200000" flipH="1">
            <a:off x="9320131" y="1056082"/>
            <a:ext cx="777031" cy="2900305"/>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1" name="Elbow Connector 158">
            <a:extLst>
              <a:ext uri="{FF2B5EF4-FFF2-40B4-BE49-F238E27FC236}">
                <a16:creationId xmlns:a16="http://schemas.microsoft.com/office/drawing/2014/main" id="{B355E58D-9C12-44DD-8BAC-12CE13A9D8C6}"/>
              </a:ext>
            </a:extLst>
          </p:cNvPr>
          <p:cNvCxnSpPr>
            <a:cxnSpLocks/>
            <a:stCxn id="7" idx="2"/>
            <a:endCxn id="9" idx="0"/>
          </p:cNvCxnSpPr>
          <p:nvPr/>
        </p:nvCxnSpPr>
        <p:spPr>
          <a:xfrm rot="16200000" flipH="1">
            <a:off x="9716540" y="1452490"/>
            <a:ext cx="943712" cy="1940805"/>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4AD54D9-DBF2-48B5-953C-2858C26C7B6F}"/>
              </a:ext>
            </a:extLst>
          </p:cNvPr>
          <p:cNvCxnSpPr>
            <a:stCxn id="20" idx="0"/>
          </p:cNvCxnSpPr>
          <p:nvPr/>
        </p:nvCxnSpPr>
        <p:spPr>
          <a:xfrm flipV="1">
            <a:off x="5381316" y="2284400"/>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E6137BE-6C92-4DCA-A357-43ACCDCB4B48}"/>
              </a:ext>
            </a:extLst>
          </p:cNvPr>
          <p:cNvCxnSpPr/>
          <p:nvPr/>
        </p:nvCxnSpPr>
        <p:spPr>
          <a:xfrm flipV="1">
            <a:off x="6340258" y="2065498"/>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18C168-47C0-44BE-BDA9-400873A037FD}"/>
              </a:ext>
            </a:extLst>
          </p:cNvPr>
          <p:cNvCxnSpPr/>
          <p:nvPr/>
        </p:nvCxnSpPr>
        <p:spPr>
          <a:xfrm flipV="1">
            <a:off x="9226169" y="1561295"/>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86DB814-01FA-4DA3-BFA3-A583B9C3F349}"/>
              </a:ext>
            </a:extLst>
          </p:cNvPr>
          <p:cNvCxnSpPr/>
          <p:nvPr/>
        </p:nvCxnSpPr>
        <p:spPr>
          <a:xfrm flipV="1">
            <a:off x="8258494" y="1727977"/>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2B368C6-850F-4AE2-8C1E-4F87822B09BA}"/>
              </a:ext>
            </a:extLst>
          </p:cNvPr>
          <p:cNvCxnSpPr/>
          <p:nvPr/>
        </p:nvCxnSpPr>
        <p:spPr>
          <a:xfrm flipV="1">
            <a:off x="7300315" y="1894660"/>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ED60570-9EE0-4A00-9643-17993B19E3F6}"/>
              </a:ext>
            </a:extLst>
          </p:cNvPr>
          <p:cNvSpPr txBox="1"/>
          <p:nvPr/>
        </p:nvSpPr>
        <p:spPr>
          <a:xfrm>
            <a:off x="4871830" y="3845913"/>
            <a:ext cx="1410258" cy="276999"/>
          </a:xfrm>
          <a:prstGeom prst="rect">
            <a:avLst/>
          </a:prstGeom>
          <a:noFill/>
        </p:spPr>
        <p:txBody>
          <a:bodyPr wrap="none" rtlCol="0">
            <a:spAutoFit/>
          </a:bodyPr>
          <a:lstStyle/>
          <a:p>
            <a:r>
              <a:rPr lang="en-US" sz="1200"/>
              <a:t>Atlanta Data Center</a:t>
            </a:r>
          </a:p>
        </p:txBody>
      </p:sp>
      <p:sp>
        <p:nvSpPr>
          <p:cNvPr id="91" name="Arrow: Up-Down 90">
            <a:extLst>
              <a:ext uri="{FF2B5EF4-FFF2-40B4-BE49-F238E27FC236}">
                <a16:creationId xmlns:a16="http://schemas.microsoft.com/office/drawing/2014/main" id="{307E88BC-1EFF-4C32-97FB-2DF8D5E1F9FC}"/>
              </a:ext>
            </a:extLst>
          </p:cNvPr>
          <p:cNvSpPr/>
          <p:nvPr/>
        </p:nvSpPr>
        <p:spPr>
          <a:xfrm>
            <a:off x="8910942" y="4654211"/>
            <a:ext cx="139793" cy="351108"/>
          </a:xfrm>
          <a:prstGeom prst="up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93" name="Connector: Elbow 92">
            <a:extLst>
              <a:ext uri="{FF2B5EF4-FFF2-40B4-BE49-F238E27FC236}">
                <a16:creationId xmlns:a16="http://schemas.microsoft.com/office/drawing/2014/main" id="{258893FB-C7F1-495A-911A-E5F9C6E83032}"/>
              </a:ext>
            </a:extLst>
          </p:cNvPr>
          <p:cNvCxnSpPr>
            <a:stCxn id="11" idx="0"/>
            <a:endCxn id="20" idx="2"/>
          </p:cNvCxnSpPr>
          <p:nvPr/>
        </p:nvCxnSpPr>
        <p:spPr>
          <a:xfrm rot="16200000" flipV="1">
            <a:off x="5390829" y="2663404"/>
            <a:ext cx="1389830" cy="140885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EF7C7054-9D81-4DF3-BACC-8F965DB91808}"/>
              </a:ext>
            </a:extLst>
          </p:cNvPr>
          <p:cNvCxnSpPr>
            <a:cxnSpLocks/>
            <a:stCxn id="11" idx="0"/>
            <a:endCxn id="19" idx="2"/>
          </p:cNvCxnSpPr>
          <p:nvPr/>
        </p:nvCxnSpPr>
        <p:spPr>
          <a:xfrm rot="16200000" flipV="1">
            <a:off x="5759048" y="3031625"/>
            <a:ext cx="1612889" cy="44935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4A414B47-8BA5-4077-98BD-3FE5A818A556}"/>
              </a:ext>
            </a:extLst>
          </p:cNvPr>
          <p:cNvCxnSpPr>
            <a:cxnSpLocks/>
            <a:stCxn id="11" idx="0"/>
          </p:cNvCxnSpPr>
          <p:nvPr/>
        </p:nvCxnSpPr>
        <p:spPr>
          <a:xfrm rot="5400000" flipH="1" flipV="1">
            <a:off x="6153841" y="2920729"/>
            <a:ext cx="1778345" cy="505689"/>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6CBA137C-BD3E-47FE-B33C-14CA5CE4FE9C}"/>
              </a:ext>
            </a:extLst>
          </p:cNvPr>
          <p:cNvCxnSpPr>
            <a:cxnSpLocks/>
            <a:endCxn id="17" idx="2"/>
          </p:cNvCxnSpPr>
          <p:nvPr/>
        </p:nvCxnSpPr>
        <p:spPr>
          <a:xfrm rot="5400000" flipH="1" flipV="1">
            <a:off x="6554386" y="2355155"/>
            <a:ext cx="1941545" cy="146667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DB9C35F7-83B9-4899-9B0D-F577C6847F30}"/>
              </a:ext>
            </a:extLst>
          </p:cNvPr>
          <p:cNvCxnSpPr>
            <a:cxnSpLocks/>
            <a:stCxn id="11" idx="0"/>
            <a:endCxn id="7" idx="2"/>
          </p:cNvCxnSpPr>
          <p:nvPr/>
        </p:nvCxnSpPr>
        <p:spPr>
          <a:xfrm rot="5400000" flipH="1" flipV="1">
            <a:off x="6948227" y="1792979"/>
            <a:ext cx="2111708" cy="242782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1953AD97-3E32-4D8D-880B-DB3AB8A5B995}"/>
              </a:ext>
            </a:extLst>
          </p:cNvPr>
          <p:cNvSpPr/>
          <p:nvPr/>
        </p:nvSpPr>
        <p:spPr>
          <a:xfrm>
            <a:off x="8619845" y="4067795"/>
            <a:ext cx="710275" cy="34632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iPort application</a:t>
            </a:r>
          </a:p>
        </p:txBody>
      </p:sp>
      <p:sp>
        <p:nvSpPr>
          <p:cNvPr id="48" name="TextBox 47">
            <a:extLst>
              <a:ext uri="{FF2B5EF4-FFF2-40B4-BE49-F238E27FC236}">
                <a16:creationId xmlns:a16="http://schemas.microsoft.com/office/drawing/2014/main" id="{0B0D331F-CF11-409D-8731-B0F93F34E3F6}"/>
              </a:ext>
            </a:extLst>
          </p:cNvPr>
          <p:cNvSpPr txBox="1"/>
          <p:nvPr/>
        </p:nvSpPr>
        <p:spPr>
          <a:xfrm>
            <a:off x="134675" y="1112061"/>
            <a:ext cx="4692167" cy="5355312"/>
          </a:xfrm>
          <a:prstGeom prst="rect">
            <a:avLst/>
          </a:prstGeom>
          <a:solidFill>
            <a:schemeClr val="bg2"/>
          </a:solidFill>
        </p:spPr>
        <p:txBody>
          <a:bodyPr wrap="square" rtlCol="0">
            <a:spAutoFit/>
          </a:bodyPr>
          <a:lstStyle/>
          <a:p>
            <a:r>
              <a:rPr lang="en-US" dirty="0"/>
              <a:t>Printing</a:t>
            </a:r>
          </a:p>
          <a:p>
            <a:pPr marL="171450" indent="-171450">
              <a:buFont typeface="Arial" panose="020B0604020202020204" pitchFamily="34" charset="0"/>
              <a:buChar char="•"/>
            </a:pPr>
            <a:r>
              <a:rPr lang="en-US" sz="1200" dirty="0"/>
              <a:t>When a user logs in to iPort, iPort requests an available printer session in the iPort database (tab central pooling in iPort).</a:t>
            </a:r>
          </a:p>
          <a:p>
            <a:pPr marL="171450" indent="-171450">
              <a:buFont typeface="Arial" panose="020B0604020202020204" pitchFamily="34" charset="0"/>
              <a:buChar char="•"/>
            </a:pPr>
            <a:r>
              <a:rPr lang="en-US" sz="1200" dirty="0"/>
              <a:t>QTPDEV uses this session name (connection ID) to set up sessions for the physical printers it found on the workstation (ATB, BTP, DCP). It connects to the e-gateway in ATL.</a:t>
            </a:r>
          </a:p>
          <a:p>
            <a:pPr marL="171450" indent="-171450">
              <a:buFont typeface="Arial" panose="020B0604020202020204" pitchFamily="34" charset="0"/>
              <a:buChar char="•"/>
            </a:pPr>
            <a:r>
              <a:rPr lang="en-US" sz="1200" dirty="0"/>
              <a:t>Once the session is established  a </a:t>
            </a:r>
            <a:r>
              <a:rPr lang="en-US" sz="1200" dirty="0" err="1"/>
              <a:t>pectab</a:t>
            </a:r>
            <a:r>
              <a:rPr lang="en-US" sz="1200" dirty="0"/>
              <a:t> is sent (based on airport/carrier code). This </a:t>
            </a:r>
            <a:r>
              <a:rPr lang="en-US" sz="1200" dirty="0" err="1"/>
              <a:t>pectab</a:t>
            </a:r>
            <a:r>
              <a:rPr lang="en-US" sz="1200" dirty="0"/>
              <a:t> prepares the printer to print the fields at the correct positions.</a:t>
            </a:r>
          </a:p>
          <a:p>
            <a:pPr marL="171450" indent="-171450">
              <a:buFont typeface="Arial" panose="020B0604020202020204" pitchFamily="34" charset="0"/>
              <a:buChar char="•"/>
            </a:pPr>
            <a:r>
              <a:rPr lang="en-US" sz="1200" dirty="0"/>
              <a:t>Selecting the </a:t>
            </a:r>
            <a:r>
              <a:rPr lang="en-US" sz="1200" dirty="0" err="1"/>
              <a:t>pectab</a:t>
            </a:r>
            <a:r>
              <a:rPr lang="en-US" sz="1200" dirty="0"/>
              <a:t> is done automatically when a user selects a flight in iPort. A specific </a:t>
            </a:r>
            <a:r>
              <a:rPr lang="en-US" sz="1200" dirty="0" err="1"/>
              <a:t>XMLe</a:t>
            </a:r>
            <a:r>
              <a:rPr lang="en-US" sz="1200" dirty="0"/>
              <a:t> call is done which finds the correct </a:t>
            </a:r>
            <a:r>
              <a:rPr lang="en-US" sz="1200" dirty="0" err="1"/>
              <a:t>pectab</a:t>
            </a:r>
            <a:r>
              <a:rPr lang="en-US" sz="1200" dirty="0"/>
              <a:t> and pushes it to the printer.</a:t>
            </a:r>
          </a:p>
          <a:p>
            <a:pPr marL="171450" indent="-171450">
              <a:buFont typeface="Arial" panose="020B0604020202020204" pitchFamily="34" charset="0"/>
              <a:buChar char="•"/>
            </a:pPr>
            <a:r>
              <a:rPr lang="en-US" sz="1200" dirty="0"/>
              <a:t>Subsequent print data (</a:t>
            </a:r>
            <a:r>
              <a:rPr lang="en-US" sz="1200" dirty="0" err="1"/>
              <a:t>boardingpass</a:t>
            </a:r>
            <a:r>
              <a:rPr lang="en-US" sz="1200" dirty="0"/>
              <a:t>) will be processed by the printer according the positions it received in the </a:t>
            </a:r>
            <a:r>
              <a:rPr lang="en-US" sz="1200" dirty="0" err="1"/>
              <a:t>pectab</a:t>
            </a:r>
            <a:r>
              <a:rPr lang="en-US" sz="1200" dirty="0"/>
              <a:t> that is stored in its memory.</a:t>
            </a:r>
          </a:p>
          <a:p>
            <a:r>
              <a:rPr lang="en-US" sz="1200" b="1" dirty="0"/>
              <a:t>Cute versus non-cute (non-common use)</a:t>
            </a:r>
          </a:p>
          <a:p>
            <a:pPr marL="171450" indent="-171450">
              <a:buFont typeface="Arial" panose="020B0604020202020204" pitchFamily="34" charset="0"/>
              <a:buChar char="•"/>
            </a:pPr>
            <a:r>
              <a:rPr lang="en-US" sz="1200" dirty="0"/>
              <a:t>One specific version of QTPDEV communicates directly to the peripheral devices. It uses the AEA standard which defines the protocol to exchange data with the devices.</a:t>
            </a:r>
          </a:p>
          <a:p>
            <a:pPr marL="171450" indent="-171450">
              <a:buFont typeface="Arial" panose="020B0604020202020204" pitchFamily="34" charset="0"/>
              <a:buChar char="•"/>
            </a:pPr>
            <a:r>
              <a:rPr lang="en-US" sz="1200" dirty="0"/>
              <a:t>All other (cute) flavors use a specific API (</a:t>
            </a:r>
            <a:r>
              <a:rPr lang="en-US" sz="1200" i="1" dirty="0"/>
              <a:t>Application Programming Interface) </a:t>
            </a:r>
            <a:r>
              <a:rPr lang="en-US" sz="1200" dirty="0"/>
              <a:t>per CU platform to access the specific peripheral Manager.</a:t>
            </a:r>
          </a:p>
          <a:p>
            <a:r>
              <a:rPr lang="en-US" sz="1200" b="1" dirty="0"/>
              <a:t>Other considerations</a:t>
            </a:r>
          </a:p>
          <a:p>
            <a:pPr marL="171450" indent="-171450">
              <a:buFont typeface="Arial" panose="020B0604020202020204" pitchFamily="34" charset="0"/>
              <a:buChar char="•"/>
            </a:pPr>
            <a:r>
              <a:rPr lang="en-US" sz="1200" dirty="0"/>
              <a:t>We are currently developing iPortFox8 which is built in cooperation with </a:t>
            </a:r>
            <a:r>
              <a:rPr lang="en-US" sz="1200" dirty="0" err="1"/>
              <a:t>Travsys</a:t>
            </a:r>
            <a:r>
              <a:rPr lang="en-US" sz="1200" dirty="0"/>
              <a:t>. </a:t>
            </a:r>
          </a:p>
          <a:p>
            <a:pPr marL="171450" indent="-171450">
              <a:buFont typeface="Arial" panose="020B0604020202020204" pitchFamily="34" charset="0"/>
              <a:buChar char="•"/>
            </a:pPr>
            <a:r>
              <a:rPr lang="en-US" sz="1200" dirty="0"/>
              <a:t>IF8 will allow new types of devices (label printers) for non-common use airports and will have additional features, amongst others it will support CUPPS (</a:t>
            </a:r>
            <a:r>
              <a:rPr lang="en-US" sz="1200" i="1" dirty="0"/>
              <a:t>Common Use Passenger Processing Systems</a:t>
            </a:r>
            <a:r>
              <a:rPr lang="en-US" sz="1200" dirty="0"/>
              <a:t>).  </a:t>
            </a:r>
          </a:p>
        </p:txBody>
      </p:sp>
      <p:grpSp>
        <p:nvGrpSpPr>
          <p:cNvPr id="6" name="Group 5">
            <a:extLst>
              <a:ext uri="{FF2B5EF4-FFF2-40B4-BE49-F238E27FC236}">
                <a16:creationId xmlns:a16="http://schemas.microsoft.com/office/drawing/2014/main" id="{FD2B90AE-7B66-4626-B98A-F08EF5CB5105}"/>
              </a:ext>
            </a:extLst>
          </p:cNvPr>
          <p:cNvGrpSpPr/>
          <p:nvPr/>
        </p:nvGrpSpPr>
        <p:grpSpPr>
          <a:xfrm>
            <a:off x="4758670" y="973382"/>
            <a:ext cx="7569803" cy="5574915"/>
            <a:chOff x="4810128" y="385503"/>
            <a:chExt cx="7569803" cy="5574915"/>
          </a:xfrm>
        </p:grpSpPr>
        <p:pic>
          <p:nvPicPr>
            <p:cNvPr id="47" name="Picture 46">
              <a:extLst>
                <a:ext uri="{FF2B5EF4-FFF2-40B4-BE49-F238E27FC236}">
                  <a16:creationId xmlns:a16="http://schemas.microsoft.com/office/drawing/2014/main" id="{1FAD0176-8545-409E-9DC5-BB124D5FEA74}"/>
                </a:ext>
              </a:extLst>
            </p:cNvPr>
            <p:cNvPicPr>
              <a:picLocks noChangeAspect="1"/>
            </p:cNvPicPr>
            <p:nvPr/>
          </p:nvPicPr>
          <p:blipFill>
            <a:blip r:embed="rId3"/>
            <a:stretch>
              <a:fillRect/>
            </a:stretch>
          </p:blipFill>
          <p:spPr>
            <a:xfrm>
              <a:off x="4810128" y="385503"/>
              <a:ext cx="7569803" cy="5574915"/>
            </a:xfrm>
            <a:prstGeom prst="rect">
              <a:avLst/>
            </a:prstGeom>
          </p:spPr>
        </p:pic>
        <p:sp>
          <p:nvSpPr>
            <p:cNvPr id="2" name="Rectangle 1">
              <a:extLst>
                <a:ext uri="{FF2B5EF4-FFF2-40B4-BE49-F238E27FC236}">
                  <a16:creationId xmlns:a16="http://schemas.microsoft.com/office/drawing/2014/main" id="{4B55E634-091B-4ADF-92EB-220FFBDA456D}"/>
                </a:ext>
              </a:extLst>
            </p:cNvPr>
            <p:cNvSpPr/>
            <p:nvPr/>
          </p:nvSpPr>
          <p:spPr>
            <a:xfrm>
              <a:off x="7689534" y="2171646"/>
              <a:ext cx="1179586" cy="19943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BE5BB1E-7472-43AE-833B-99FCE92E1A19}"/>
                </a:ext>
              </a:extLst>
            </p:cNvPr>
            <p:cNvSpPr/>
            <p:nvPr/>
          </p:nvSpPr>
          <p:spPr>
            <a:xfrm>
              <a:off x="8885031" y="2178886"/>
              <a:ext cx="960196" cy="1994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Beveled 50">
            <a:hlinkClick r:id="rId4" action="ppaction://hlinksldjump"/>
            <a:extLst>
              <a:ext uri="{FF2B5EF4-FFF2-40B4-BE49-F238E27FC236}">
                <a16:creationId xmlns:a16="http://schemas.microsoft.com/office/drawing/2014/main" id="{AA8DEA78-60C0-4B80-A3ED-9D6E49478A34}"/>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819304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1" end="1"/>
                                            </p:txEl>
                                          </p:spTgt>
                                        </p:tgtEl>
                                        <p:attrNameLst>
                                          <p:attrName>style.visibility</p:attrName>
                                        </p:attrNameLst>
                                      </p:cBhvr>
                                      <p:to>
                                        <p:strVal val="visible"/>
                                      </p:to>
                                    </p:set>
                                  </p:childTnLst>
                                </p:cTn>
                              </p:par>
                              <p:par>
                                <p:cTn id="7" presetID="26" presetClass="emph" presetSubtype="0" repeatCount="indefinite" fill="hold" nodeType="withEffect">
                                  <p:stCondLst>
                                    <p:cond delay="0"/>
                                  </p:stCondLst>
                                  <p:endCondLst>
                                    <p:cond evt="onNext" delay="0">
                                      <p:tgtEl>
                                        <p:sldTgt/>
                                      </p:tgtEl>
                                    </p:cond>
                                  </p:endCondLst>
                                  <p:childTnLst>
                                    <p:animEffect transition="out" filter="fade">
                                      <p:cBhvr>
                                        <p:cTn id="8" dur="1000" tmFilter="0, 0; .2, .5; .8, .5; 1, 0"/>
                                        <p:tgtEl>
                                          <p:spTgt spid="13"/>
                                        </p:tgtEl>
                                      </p:cBhvr>
                                    </p:animEffect>
                                    <p:animScale>
                                      <p:cBhvr>
                                        <p:cTn id="9" dur="500" autoRev="1" fill="hold"/>
                                        <p:tgtEl>
                                          <p:spTgt spid="13"/>
                                        </p:tgtEl>
                                      </p:cBhvr>
                                      <p:by x="105000" y="105000"/>
                                    </p:animScale>
                                  </p:childTnLst>
                                </p:cTn>
                              </p:par>
                              <p:par>
                                <p:cTn id="10" presetID="26" presetClass="emph" presetSubtype="0" repeatCount="indefinite" fill="hold" nodeType="withEffect">
                                  <p:stCondLst>
                                    <p:cond delay="0"/>
                                  </p:stCondLst>
                                  <p:endCondLst>
                                    <p:cond evt="onNext" delay="0">
                                      <p:tgtEl>
                                        <p:sldTgt/>
                                      </p:tgtEl>
                                    </p:cond>
                                  </p:endCondLst>
                                  <p:childTnLst>
                                    <p:animEffect transition="out" filter="fade">
                                      <p:cBhvr>
                                        <p:cTn id="11" dur="1000" tmFilter="0, 0; .2, .5; .8, .5; 1, 0"/>
                                        <p:tgtEl>
                                          <p:spTgt spid="36"/>
                                        </p:tgtEl>
                                      </p:cBhvr>
                                    </p:animEffect>
                                    <p:animScale>
                                      <p:cBhvr>
                                        <p:cTn id="12" dur="500" autoRev="1" fill="hold"/>
                                        <p:tgtEl>
                                          <p:spTgt spid="36"/>
                                        </p:tgtEl>
                                      </p:cBhvr>
                                      <p:by x="105000" y="105000"/>
                                    </p:animScale>
                                  </p:childTnLst>
                                </p:cTn>
                              </p:par>
                            </p:childTnLst>
                          </p:cTn>
                        </p:par>
                        <p:par>
                          <p:cTn id="13" fill="hold">
                            <p:stCondLst>
                              <p:cond delay="1000"/>
                            </p:stCondLst>
                            <p:childTnLst>
                              <p:par>
                                <p:cTn id="14" presetID="27" presetClass="emph" presetSubtype="0" fill="remove" nodeType="afterEffect">
                                  <p:stCondLst>
                                    <p:cond delay="0"/>
                                  </p:stCondLst>
                                  <p:childTnLst>
                                    <p:animClr clrSpc="rgb" dir="cw">
                                      <p:cBhvr override="childStyle">
                                        <p:cTn id="15" dur="250" autoRev="1" fill="remove"/>
                                        <p:tgtEl>
                                          <p:spTgt spid="36"/>
                                        </p:tgtEl>
                                        <p:attrNameLst>
                                          <p:attrName>style.color</p:attrName>
                                        </p:attrNameLst>
                                      </p:cBhvr>
                                      <p:to>
                                        <a:schemeClr val="bg1"/>
                                      </p:to>
                                    </p:animClr>
                                    <p:animClr clrSpc="rgb" dir="cw">
                                      <p:cBhvr>
                                        <p:cTn id="16" dur="250" autoRev="1" fill="remove"/>
                                        <p:tgtEl>
                                          <p:spTgt spid="36"/>
                                        </p:tgtEl>
                                        <p:attrNameLst>
                                          <p:attrName>fillcolor</p:attrName>
                                        </p:attrNameLst>
                                      </p:cBhvr>
                                      <p:to>
                                        <a:schemeClr val="bg1"/>
                                      </p:to>
                                    </p:animClr>
                                    <p:set>
                                      <p:cBhvr>
                                        <p:cTn id="17" dur="250" autoRev="1" fill="remove"/>
                                        <p:tgtEl>
                                          <p:spTgt spid="36"/>
                                        </p:tgtEl>
                                        <p:attrNameLst>
                                          <p:attrName>fill.type</p:attrName>
                                        </p:attrNameLst>
                                      </p:cBhvr>
                                      <p:to>
                                        <p:strVal val="solid"/>
                                      </p:to>
                                    </p:set>
                                    <p:set>
                                      <p:cBhvr>
                                        <p:cTn id="18" dur="250" autoRev="1" fill="remove"/>
                                        <p:tgtEl>
                                          <p:spTgt spid="36"/>
                                        </p:tgtEl>
                                        <p:attrNameLst>
                                          <p:attrName>fill.on</p:attrName>
                                        </p:attrNameLst>
                                      </p:cBhvr>
                                      <p:to>
                                        <p:strVal val="true"/>
                                      </p:to>
                                    </p:set>
                                  </p:childTnLst>
                                </p:cTn>
                              </p:par>
                              <p:par>
                                <p:cTn id="19" presetID="26" presetClass="emph" presetSubtype="0" repeatCount="indefinite" fill="hold" grpId="0" nodeType="withEffect">
                                  <p:stCondLst>
                                    <p:cond delay="0"/>
                                  </p:stCondLst>
                                  <p:endCondLst>
                                    <p:cond evt="onNext" delay="0">
                                      <p:tgtEl>
                                        <p:sldTgt/>
                                      </p:tgtEl>
                                    </p:cond>
                                  </p:endCondLst>
                                  <p:childTnLst>
                                    <p:animEffect transition="out" filter="fade">
                                      <p:cBhvr>
                                        <p:cTn id="20" dur="1000" tmFilter="0, 0; .2, .5; .8, .5; 1, 0"/>
                                        <p:tgtEl>
                                          <p:spTgt spid="9"/>
                                        </p:tgtEl>
                                      </p:cBhvr>
                                    </p:animEffect>
                                    <p:animScale>
                                      <p:cBhvr>
                                        <p:cTn id="21" dur="500" autoRev="1" fill="hold"/>
                                        <p:tgtEl>
                                          <p:spTgt spid="9"/>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 presetClass="entr" presetSubtype="12"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0-#ppt_w/2"/>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xit" presetSubtype="6" fill="hold" nodeType="clickEffect">
                                  <p:stCondLst>
                                    <p:cond delay="0"/>
                                  </p:stCondLst>
                                  <p:childTnLst>
                                    <p:anim calcmode="lin" valueType="num">
                                      <p:cBhvr additive="base">
                                        <p:cTn id="35" dur="500"/>
                                        <p:tgtEl>
                                          <p:spTgt spid="6"/>
                                        </p:tgtEl>
                                        <p:attrNameLst>
                                          <p:attrName>ppt_x</p:attrName>
                                        </p:attrNameLst>
                                      </p:cBhvr>
                                      <p:tavLst>
                                        <p:tav tm="0">
                                          <p:val>
                                            <p:strVal val="ppt_x"/>
                                          </p:val>
                                        </p:tav>
                                        <p:tav tm="100000">
                                          <p:val>
                                            <p:strVal val="1+ppt_w/2"/>
                                          </p:val>
                                        </p:tav>
                                      </p:tavLst>
                                    </p:anim>
                                    <p:anim calcmode="lin" valueType="num">
                                      <p:cBhvr additive="base">
                                        <p:cTn id="36" dur="500"/>
                                        <p:tgtEl>
                                          <p:spTgt spid="6"/>
                                        </p:tgtEl>
                                        <p:attrNameLst>
                                          <p:attrName>ppt_y</p:attrName>
                                        </p:attrNameLst>
                                      </p:cBhvr>
                                      <p:tavLst>
                                        <p:tav tm="0">
                                          <p:val>
                                            <p:strVal val="ppt_y"/>
                                          </p:val>
                                        </p:tav>
                                        <p:tav tm="100000">
                                          <p:val>
                                            <p:strVal val="1+ppt_h/2"/>
                                          </p:val>
                                        </p:tav>
                                      </p:tavLst>
                                    </p:anim>
                                    <p:set>
                                      <p:cBhvr>
                                        <p:cTn id="37" dur="1" fill="hold">
                                          <p:stCondLst>
                                            <p:cond delay="499"/>
                                          </p:stCondLst>
                                        </p:cTn>
                                        <p:tgtEl>
                                          <p:spTgt spid="6"/>
                                        </p:tgtEl>
                                        <p:attrNameLst>
                                          <p:attrName>style.visibility</p:attrName>
                                        </p:attrNameLst>
                                      </p:cBhvr>
                                      <p:to>
                                        <p:strVal val="hidden"/>
                                      </p:to>
                                    </p:set>
                                  </p:childTnLst>
                                </p:cTn>
                              </p:par>
                              <p:par>
                                <p:cTn id="38" presetID="26" presetClass="emph" presetSubtype="0" repeatCount="indefinite" fill="hold" grpId="0" nodeType="withEffect">
                                  <p:stCondLst>
                                    <p:cond delay="0"/>
                                  </p:stCondLst>
                                  <p:endCondLst>
                                    <p:cond evt="onNext" delay="0">
                                      <p:tgtEl>
                                        <p:sldTgt/>
                                      </p:tgtEl>
                                    </p:cond>
                                  </p:endCondLst>
                                  <p:childTnLst>
                                    <p:animEffect transition="out" filter="fade">
                                      <p:cBhvr>
                                        <p:cTn id="39" dur="1000" tmFilter="0, 0; .2, .5; .8, .5; 1, 0"/>
                                        <p:tgtEl>
                                          <p:spTgt spid="17"/>
                                        </p:tgtEl>
                                      </p:cBhvr>
                                    </p:animEffect>
                                    <p:animScale>
                                      <p:cBhvr>
                                        <p:cTn id="40" dur="500" autoRev="1" fill="hold"/>
                                        <p:tgtEl>
                                          <p:spTgt spid="17"/>
                                        </p:tgtEl>
                                      </p:cBhvr>
                                      <p:by x="105000" y="105000"/>
                                    </p:animScale>
                                  </p:childTnLst>
                                </p:cTn>
                              </p:par>
                              <p:par>
                                <p:cTn id="41" presetID="26" presetClass="emph" presetSubtype="0" repeatCount="indefinite" fill="hold" nodeType="withEffect">
                                  <p:stCondLst>
                                    <p:cond delay="0"/>
                                  </p:stCondLst>
                                  <p:endCondLst>
                                    <p:cond evt="onNext" delay="0">
                                      <p:tgtEl>
                                        <p:sldTgt/>
                                      </p:tgtEl>
                                    </p:cond>
                                  </p:endCondLst>
                                  <p:childTnLst>
                                    <p:animEffect transition="out" filter="fade">
                                      <p:cBhvr>
                                        <p:cTn id="42" dur="1000" tmFilter="0, 0; .2, .5; .8, .5; 1, 0"/>
                                        <p:tgtEl>
                                          <p:spTgt spid="101"/>
                                        </p:tgtEl>
                                      </p:cBhvr>
                                    </p:animEffect>
                                    <p:animScale>
                                      <p:cBhvr>
                                        <p:cTn id="43" dur="500" autoRev="1" fill="hold"/>
                                        <p:tgtEl>
                                          <p:spTgt spid="101"/>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8">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8">
                                            <p:txEl>
                                              <p:pRg st="4" end="4"/>
                                            </p:txEl>
                                          </p:spTgt>
                                        </p:tgtEl>
                                        <p:attrNameLst>
                                          <p:attrName>style.visibility</p:attrName>
                                        </p:attrNameLst>
                                      </p:cBhvr>
                                      <p:to>
                                        <p:strVal val="visible"/>
                                      </p:to>
                                    </p:set>
                                  </p:childTnLst>
                                </p:cTn>
                              </p:par>
                              <p:par>
                                <p:cTn id="52" presetID="26" presetClass="emph" presetSubtype="0" repeatCount="indefinite" fill="hold" grpId="0" nodeType="withEffect">
                                  <p:stCondLst>
                                    <p:cond delay="0"/>
                                  </p:stCondLst>
                                  <p:endCondLst>
                                    <p:cond evt="onNext" delay="0">
                                      <p:tgtEl>
                                        <p:sldTgt/>
                                      </p:tgtEl>
                                    </p:cond>
                                  </p:endCondLst>
                                  <p:childTnLst>
                                    <p:animEffect transition="out" filter="fade">
                                      <p:cBhvr>
                                        <p:cTn id="53" dur="1000" tmFilter="0, 0; .2, .5; .8, .5; 1, 0"/>
                                        <p:tgtEl>
                                          <p:spTgt spid="91"/>
                                        </p:tgtEl>
                                      </p:cBhvr>
                                    </p:animEffect>
                                    <p:animScale>
                                      <p:cBhvr>
                                        <p:cTn id="54" dur="500" autoRev="1" fill="hold"/>
                                        <p:tgtEl>
                                          <p:spTgt spid="91"/>
                                        </p:tgtEl>
                                      </p:cBhvr>
                                      <p:by x="105000" y="105000"/>
                                    </p:animScale>
                                  </p:childTnLst>
                                </p:cTn>
                              </p:par>
                              <p:par>
                                <p:cTn id="55" presetID="26" presetClass="emph" presetSubtype="0" repeatCount="indefinite" fill="hold" nodeType="withEffect">
                                  <p:stCondLst>
                                    <p:cond delay="0"/>
                                  </p:stCondLst>
                                  <p:endCondLst>
                                    <p:cond evt="onNext" delay="0">
                                      <p:tgtEl>
                                        <p:sldTgt/>
                                      </p:tgtEl>
                                    </p:cond>
                                  </p:endCondLst>
                                  <p:childTnLst>
                                    <p:animEffect transition="out" filter="fade">
                                      <p:cBhvr>
                                        <p:cTn id="56" dur="1000" tmFilter="0, 0; .2, .5; .8, .5; 1, 0"/>
                                        <p:tgtEl>
                                          <p:spTgt spid="16"/>
                                        </p:tgtEl>
                                      </p:cBhvr>
                                    </p:animEffect>
                                    <p:animScale>
                                      <p:cBhvr>
                                        <p:cTn id="57" dur="500" autoRev="1" fill="hold"/>
                                        <p:tgtEl>
                                          <p:spTgt spid="16"/>
                                        </p:tgtEl>
                                      </p:cBhvr>
                                      <p:by x="105000" y="105000"/>
                                    </p:animScale>
                                  </p:childTnLst>
                                </p:cTn>
                              </p:par>
                              <p:par>
                                <p:cTn id="58" presetID="26" presetClass="emph" presetSubtype="0" repeatCount="indefinite" fill="hold" nodeType="withEffect">
                                  <p:stCondLst>
                                    <p:cond delay="0"/>
                                  </p:stCondLst>
                                  <p:endCondLst>
                                    <p:cond evt="onNext" delay="0">
                                      <p:tgtEl>
                                        <p:sldTgt/>
                                      </p:tgtEl>
                                    </p:cond>
                                  </p:endCondLst>
                                  <p:childTnLst>
                                    <p:animEffect transition="out" filter="fade">
                                      <p:cBhvr>
                                        <p:cTn id="59" dur="1000" tmFilter="0, 0; .2, .5; .8, .5; 1, 0"/>
                                        <p:tgtEl>
                                          <p:spTgt spid="101"/>
                                        </p:tgtEl>
                                      </p:cBhvr>
                                    </p:animEffect>
                                    <p:animScale>
                                      <p:cBhvr>
                                        <p:cTn id="60" dur="500" autoRev="1" fill="hold"/>
                                        <p:tgtEl>
                                          <p:spTgt spid="101"/>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8">
                                            <p:txEl>
                                              <p:pRg st="6" end="6"/>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8">
                                            <p:txEl>
                                              <p:pRg st="7" end="7"/>
                                            </p:txEl>
                                          </p:spTgt>
                                        </p:tgtEl>
                                        <p:attrNameLst>
                                          <p:attrName>style.visibility</p:attrName>
                                        </p:attrNameLst>
                                      </p:cBhvr>
                                      <p:to>
                                        <p:strVal val="visible"/>
                                      </p:to>
                                    </p:set>
                                  </p:childTnLst>
                                </p:cTn>
                              </p:par>
                              <p:par>
                                <p:cTn id="73"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74" dur="1500" autoRev="1" fill="remove"/>
                                        <p:tgtEl>
                                          <p:spTgt spid="8"/>
                                        </p:tgtEl>
                                        <p:attrNameLst>
                                          <p:attrName>style.color</p:attrName>
                                        </p:attrNameLst>
                                      </p:cBhvr>
                                      <p:to>
                                        <a:schemeClr val="bg1"/>
                                      </p:to>
                                    </p:animClr>
                                    <p:animClr clrSpc="rgb" dir="cw">
                                      <p:cBhvr>
                                        <p:cTn id="75" dur="1500" autoRev="1" fill="remove"/>
                                        <p:tgtEl>
                                          <p:spTgt spid="8"/>
                                        </p:tgtEl>
                                        <p:attrNameLst>
                                          <p:attrName>fillcolor</p:attrName>
                                        </p:attrNameLst>
                                      </p:cBhvr>
                                      <p:to>
                                        <a:schemeClr val="bg1"/>
                                      </p:to>
                                    </p:animClr>
                                    <p:set>
                                      <p:cBhvr>
                                        <p:cTn id="76" dur="1500" autoRev="1" fill="remove"/>
                                        <p:tgtEl>
                                          <p:spTgt spid="8"/>
                                        </p:tgtEl>
                                        <p:attrNameLst>
                                          <p:attrName>fill.type</p:attrName>
                                        </p:attrNameLst>
                                      </p:cBhvr>
                                      <p:to>
                                        <p:strVal val="solid"/>
                                      </p:to>
                                    </p:set>
                                    <p:set>
                                      <p:cBhvr>
                                        <p:cTn id="77" dur="1500" autoRev="1" fill="remove"/>
                                        <p:tgtEl>
                                          <p:spTgt spid="8"/>
                                        </p:tgtEl>
                                        <p:attrNameLst>
                                          <p:attrName>fill.on</p:attrName>
                                        </p:attrNameLst>
                                      </p:cBhvr>
                                      <p:to>
                                        <p:strVal val="true"/>
                                      </p:to>
                                    </p:set>
                                  </p:childTnLst>
                                </p:cTn>
                              </p:par>
                              <p:par>
                                <p:cTn id="78"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79" dur="1500" autoRev="1" fill="remove"/>
                                        <p:tgtEl>
                                          <p:spTgt spid="7"/>
                                        </p:tgtEl>
                                        <p:attrNameLst>
                                          <p:attrName>style.color</p:attrName>
                                        </p:attrNameLst>
                                      </p:cBhvr>
                                      <p:to>
                                        <a:schemeClr val="bg1"/>
                                      </p:to>
                                    </p:animClr>
                                    <p:animClr clrSpc="rgb" dir="cw">
                                      <p:cBhvr>
                                        <p:cTn id="80" dur="1500" autoRev="1" fill="remove"/>
                                        <p:tgtEl>
                                          <p:spTgt spid="7"/>
                                        </p:tgtEl>
                                        <p:attrNameLst>
                                          <p:attrName>fillcolor</p:attrName>
                                        </p:attrNameLst>
                                      </p:cBhvr>
                                      <p:to>
                                        <a:schemeClr val="bg1"/>
                                      </p:to>
                                    </p:animClr>
                                    <p:set>
                                      <p:cBhvr>
                                        <p:cTn id="81" dur="1500" autoRev="1" fill="remove"/>
                                        <p:tgtEl>
                                          <p:spTgt spid="7"/>
                                        </p:tgtEl>
                                        <p:attrNameLst>
                                          <p:attrName>fill.type</p:attrName>
                                        </p:attrNameLst>
                                      </p:cBhvr>
                                      <p:to>
                                        <p:strVal val="solid"/>
                                      </p:to>
                                    </p:set>
                                    <p:set>
                                      <p:cBhvr>
                                        <p:cTn id="82" dur="1500" autoRev="1" fill="remove"/>
                                        <p:tgtEl>
                                          <p:spTgt spid="7"/>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8">
                                            <p:txEl>
                                              <p:pRg st="8" end="8"/>
                                            </p:txEl>
                                          </p:spTgt>
                                        </p:tgtEl>
                                        <p:attrNameLst>
                                          <p:attrName>style.visibility</p:attrName>
                                        </p:attrNameLst>
                                      </p:cBhvr>
                                      <p:to>
                                        <p:strVal val="visible"/>
                                      </p:to>
                                    </p:set>
                                  </p:childTnLst>
                                </p:cTn>
                              </p:par>
                              <p:par>
                                <p:cTn id="87" presetID="27" presetClass="emph" presetSubtype="0" repeatCount="indefinite" fill="remove" nodeType="withEffect">
                                  <p:stCondLst>
                                    <p:cond delay="0"/>
                                  </p:stCondLst>
                                  <p:endCondLst>
                                    <p:cond evt="onNext" delay="0">
                                      <p:tgtEl>
                                        <p:sldTgt/>
                                      </p:tgtEl>
                                    </p:cond>
                                  </p:endCondLst>
                                  <p:childTnLst>
                                    <p:animClr clrSpc="rgb" dir="cw">
                                      <p:cBhvr override="childStyle">
                                        <p:cTn id="88" dur="500" autoRev="1" fill="remove"/>
                                        <p:tgtEl>
                                          <p:spTgt spid="101"/>
                                        </p:tgtEl>
                                        <p:attrNameLst>
                                          <p:attrName>style.color</p:attrName>
                                        </p:attrNameLst>
                                      </p:cBhvr>
                                      <p:to>
                                        <a:schemeClr val="accent2"/>
                                      </p:to>
                                    </p:animClr>
                                    <p:animClr clrSpc="rgb" dir="cw">
                                      <p:cBhvr>
                                        <p:cTn id="89" dur="500" autoRev="1" fill="remove"/>
                                        <p:tgtEl>
                                          <p:spTgt spid="101"/>
                                        </p:tgtEl>
                                        <p:attrNameLst>
                                          <p:attrName>fillcolor</p:attrName>
                                        </p:attrNameLst>
                                      </p:cBhvr>
                                      <p:to>
                                        <a:schemeClr val="accent2"/>
                                      </p:to>
                                    </p:animClr>
                                    <p:set>
                                      <p:cBhvr>
                                        <p:cTn id="90" dur="500" autoRev="1" fill="remove"/>
                                        <p:tgtEl>
                                          <p:spTgt spid="101"/>
                                        </p:tgtEl>
                                        <p:attrNameLst>
                                          <p:attrName>fill.type</p:attrName>
                                        </p:attrNameLst>
                                      </p:cBhvr>
                                      <p:to>
                                        <p:strVal val="solid"/>
                                      </p:to>
                                    </p:set>
                                    <p:set>
                                      <p:cBhvr>
                                        <p:cTn id="91" dur="500" autoRev="1" fill="remove"/>
                                        <p:tgtEl>
                                          <p:spTgt spid="101"/>
                                        </p:tgtEl>
                                        <p:attrNameLst>
                                          <p:attrName>fill.on</p:attrName>
                                        </p:attrNameLst>
                                      </p:cBhvr>
                                      <p:to>
                                        <p:strVal val="true"/>
                                      </p:to>
                                    </p:set>
                                  </p:childTnLst>
                                </p:cTn>
                              </p:par>
                              <p:par>
                                <p:cTn id="92" presetID="27" presetClass="emph" presetSubtype="0" repeatCount="indefinite" fill="remove" nodeType="withEffect">
                                  <p:stCondLst>
                                    <p:cond delay="0"/>
                                  </p:stCondLst>
                                  <p:endCondLst>
                                    <p:cond evt="onNext" delay="0">
                                      <p:tgtEl>
                                        <p:sldTgt/>
                                      </p:tgtEl>
                                    </p:cond>
                                  </p:endCondLst>
                                  <p:childTnLst>
                                    <p:animClr clrSpc="rgb" dir="cw">
                                      <p:cBhvr override="childStyle">
                                        <p:cTn id="93" dur="500" autoRev="1" fill="remove"/>
                                        <p:tgtEl>
                                          <p:spTgt spid="16"/>
                                        </p:tgtEl>
                                        <p:attrNameLst>
                                          <p:attrName>style.color</p:attrName>
                                        </p:attrNameLst>
                                      </p:cBhvr>
                                      <p:to>
                                        <a:schemeClr val="accent2"/>
                                      </p:to>
                                    </p:animClr>
                                    <p:animClr clrSpc="rgb" dir="cw">
                                      <p:cBhvr>
                                        <p:cTn id="94" dur="500" autoRev="1" fill="remove"/>
                                        <p:tgtEl>
                                          <p:spTgt spid="16"/>
                                        </p:tgtEl>
                                        <p:attrNameLst>
                                          <p:attrName>fillcolor</p:attrName>
                                        </p:attrNameLst>
                                      </p:cBhvr>
                                      <p:to>
                                        <a:schemeClr val="accent2"/>
                                      </p:to>
                                    </p:animClr>
                                    <p:set>
                                      <p:cBhvr>
                                        <p:cTn id="95" dur="500" autoRev="1" fill="remove"/>
                                        <p:tgtEl>
                                          <p:spTgt spid="16"/>
                                        </p:tgtEl>
                                        <p:attrNameLst>
                                          <p:attrName>fill.type</p:attrName>
                                        </p:attrNameLst>
                                      </p:cBhvr>
                                      <p:to>
                                        <p:strVal val="solid"/>
                                      </p:to>
                                    </p:set>
                                    <p:set>
                                      <p:cBhvr>
                                        <p:cTn id="96" dur="500" autoRev="1" fill="remove"/>
                                        <p:tgtEl>
                                          <p:spTgt spid="16"/>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8">
                                            <p:txEl>
                                              <p:pRg st="9" end="9"/>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8">
                                            <p:txEl>
                                              <p:pRg st="10" end="10"/>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7" grpId="0" animBg="1"/>
      <p:bldP spid="9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56398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a:t>
            </a:r>
            <a:r>
              <a:rPr lang="nl-NL" altLang="nl-NL" sz="4000" err="1">
                <a:solidFill>
                  <a:srgbClr val="00B0F0"/>
                </a:solidFill>
              </a:rPr>
              <a:t>iPortFox</a:t>
            </a:r>
            <a:r>
              <a:rPr lang="nl-NL" altLang="nl-NL" sz="4000">
                <a:solidFill>
                  <a:srgbClr val="00B0F0"/>
                </a:solidFill>
              </a:rPr>
              <a:t> </a:t>
            </a:r>
            <a:r>
              <a:rPr lang="nl-NL" altLang="nl-NL" sz="4000" err="1">
                <a:solidFill>
                  <a:srgbClr val="00B0F0"/>
                </a:solidFill>
              </a:rPr>
              <a:t>history</a:t>
            </a:r>
            <a:endParaRPr lang="nl-NL" altLang="nl-NL" sz="4000">
              <a:solidFill>
                <a:srgbClr val="00B0F0"/>
              </a:solidFill>
            </a:endParaRPr>
          </a:p>
        </p:txBody>
      </p:sp>
      <p:sp>
        <p:nvSpPr>
          <p:cNvPr id="14" name="Rectangle 13">
            <a:extLst>
              <a:ext uri="{FF2B5EF4-FFF2-40B4-BE49-F238E27FC236}">
                <a16:creationId xmlns:a16="http://schemas.microsoft.com/office/drawing/2014/main" id="{238170D7-6D0E-4FDA-90FC-6C1FD0BDEAFB}"/>
              </a:ext>
            </a:extLst>
          </p:cNvPr>
          <p:cNvSpPr/>
          <p:nvPr/>
        </p:nvSpPr>
        <p:spPr>
          <a:xfrm>
            <a:off x="324196" y="1401507"/>
            <a:ext cx="3396536" cy="43754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rgbClr val="C00000"/>
                </a:solidFill>
              </a:rPr>
              <a:t>Years 2006-2017</a:t>
            </a:r>
          </a:p>
          <a:p>
            <a:r>
              <a:rPr lang="en-US" sz="1600" i="1">
                <a:solidFill>
                  <a:schemeClr val="tx1"/>
                </a:solidFill>
              </a:rPr>
              <a:t>iPortFox6</a:t>
            </a:r>
          </a:p>
          <a:p>
            <a:endParaRPr lang="en-US" sz="1600">
              <a:solidFill>
                <a:schemeClr val="tx1"/>
              </a:solidFill>
            </a:endParaRPr>
          </a:p>
          <a:p>
            <a:r>
              <a:rPr lang="en-US" b="1">
                <a:solidFill>
                  <a:srgbClr val="C00000"/>
                </a:solidFill>
              </a:rPr>
              <a:t>Based on FireFox2 browser</a:t>
            </a:r>
          </a:p>
          <a:p>
            <a:r>
              <a:rPr lang="en-US" sz="1600">
                <a:solidFill>
                  <a:schemeClr val="tx1"/>
                </a:solidFill>
              </a:rPr>
              <a:t>Local config files, local printer pooling (trouble!)</a:t>
            </a:r>
          </a:p>
          <a:p>
            <a:r>
              <a:rPr lang="en-US" b="1">
                <a:solidFill>
                  <a:srgbClr val="C00000"/>
                </a:solidFill>
              </a:rPr>
              <a:t>Underlying middleware:</a:t>
            </a:r>
          </a:p>
          <a:p>
            <a:r>
              <a:rPr lang="en-US" sz="1600" err="1">
                <a:solidFill>
                  <a:schemeClr val="tx1"/>
                </a:solidFill>
              </a:rPr>
              <a:t>Qlogic</a:t>
            </a:r>
            <a:r>
              <a:rPr lang="en-US" sz="1600">
                <a:solidFill>
                  <a:schemeClr val="tx1"/>
                </a:solidFill>
              </a:rPr>
              <a:t> for common use</a:t>
            </a:r>
          </a:p>
          <a:p>
            <a:r>
              <a:rPr lang="en-US" sz="1600">
                <a:solidFill>
                  <a:schemeClr val="tx1"/>
                </a:solidFill>
              </a:rPr>
              <a:t>HPM for non-common use</a:t>
            </a:r>
          </a:p>
          <a:p>
            <a:r>
              <a:rPr lang="en-US" b="1">
                <a:solidFill>
                  <a:srgbClr val="C00000"/>
                </a:solidFill>
              </a:rPr>
              <a:t>2013</a:t>
            </a:r>
          </a:p>
          <a:p>
            <a:r>
              <a:rPr lang="en-US" sz="1600" err="1">
                <a:solidFill>
                  <a:schemeClr val="tx1"/>
                </a:solidFill>
              </a:rPr>
              <a:t>Qlogic</a:t>
            </a:r>
            <a:r>
              <a:rPr lang="en-US" sz="1600">
                <a:solidFill>
                  <a:schemeClr val="tx1"/>
                </a:solidFill>
              </a:rPr>
              <a:t> non-CU replaces HPM</a:t>
            </a:r>
          </a:p>
          <a:p>
            <a:r>
              <a:rPr lang="en-US" sz="1600">
                <a:solidFill>
                  <a:schemeClr val="tx1"/>
                </a:solidFill>
              </a:rPr>
              <a:t>Latest version </a:t>
            </a:r>
            <a:r>
              <a:rPr lang="en-US" sz="1600" err="1">
                <a:solidFill>
                  <a:schemeClr val="tx1"/>
                </a:solidFill>
              </a:rPr>
              <a:t>iPortFox</a:t>
            </a:r>
            <a:r>
              <a:rPr lang="en-US" sz="1600">
                <a:solidFill>
                  <a:schemeClr val="tx1"/>
                </a:solidFill>
              </a:rPr>
              <a:t> 6.2.7</a:t>
            </a:r>
          </a:p>
          <a:p>
            <a:r>
              <a:rPr lang="en-US" b="1">
                <a:solidFill>
                  <a:srgbClr val="C00000"/>
                </a:solidFill>
              </a:rPr>
              <a:t>2017</a:t>
            </a:r>
          </a:p>
          <a:p>
            <a:r>
              <a:rPr lang="en-US" sz="1600">
                <a:solidFill>
                  <a:schemeClr val="tx1"/>
                </a:solidFill>
              </a:rPr>
              <a:t>iPortFox6 decommissioned</a:t>
            </a:r>
          </a:p>
        </p:txBody>
      </p:sp>
      <p:sp>
        <p:nvSpPr>
          <p:cNvPr id="52" name="Rectangle 51">
            <a:extLst>
              <a:ext uri="{FF2B5EF4-FFF2-40B4-BE49-F238E27FC236}">
                <a16:creationId xmlns:a16="http://schemas.microsoft.com/office/drawing/2014/main" id="{0C7D37E9-F206-4B77-9C06-61EF4159D2C4}"/>
              </a:ext>
            </a:extLst>
          </p:cNvPr>
          <p:cNvSpPr/>
          <p:nvPr/>
        </p:nvSpPr>
        <p:spPr>
          <a:xfrm>
            <a:off x="4447331" y="1401506"/>
            <a:ext cx="3396536" cy="43754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rgbClr val="C00000"/>
                </a:solidFill>
              </a:rPr>
              <a:t>Years 2017-…</a:t>
            </a:r>
          </a:p>
          <a:p>
            <a:r>
              <a:rPr lang="en-US" sz="1600" i="1">
                <a:solidFill>
                  <a:schemeClr val="tx1"/>
                </a:solidFill>
              </a:rPr>
              <a:t>iPortFox7</a:t>
            </a:r>
          </a:p>
          <a:p>
            <a:endParaRPr lang="en-US">
              <a:solidFill>
                <a:schemeClr val="tx1"/>
              </a:solidFill>
            </a:endParaRPr>
          </a:p>
          <a:p>
            <a:r>
              <a:rPr lang="en-US" b="1">
                <a:solidFill>
                  <a:srgbClr val="C00000"/>
                </a:solidFill>
              </a:rPr>
              <a:t>Based on Chromium browser framework </a:t>
            </a:r>
          </a:p>
          <a:p>
            <a:r>
              <a:rPr lang="en-US" sz="1600">
                <a:solidFill>
                  <a:schemeClr val="tx1"/>
                </a:solidFill>
              </a:rPr>
              <a:t>No more local configs (only for non-CU), central printer pooling</a:t>
            </a:r>
          </a:p>
          <a:p>
            <a:r>
              <a:rPr lang="en-US" b="1">
                <a:solidFill>
                  <a:srgbClr val="C00000"/>
                </a:solidFill>
              </a:rPr>
              <a:t>Underlying middleware:</a:t>
            </a:r>
          </a:p>
          <a:p>
            <a:r>
              <a:rPr lang="en-US" sz="1600" err="1">
                <a:solidFill>
                  <a:schemeClr val="tx1"/>
                </a:solidFill>
              </a:rPr>
              <a:t>Qlogic</a:t>
            </a:r>
            <a:r>
              <a:rPr lang="en-US" sz="1600">
                <a:solidFill>
                  <a:schemeClr val="tx1"/>
                </a:solidFill>
              </a:rPr>
              <a:t> for all platforms</a:t>
            </a:r>
          </a:p>
          <a:p>
            <a:r>
              <a:rPr lang="en-US" b="1">
                <a:solidFill>
                  <a:srgbClr val="C00000"/>
                </a:solidFill>
              </a:rPr>
              <a:t>Reasons to replace IF6:</a:t>
            </a:r>
          </a:p>
          <a:p>
            <a:r>
              <a:rPr lang="en-US" sz="1600">
                <a:solidFill>
                  <a:schemeClr val="tx1"/>
                </a:solidFill>
              </a:rPr>
              <a:t>FF2 getting outdated</a:t>
            </a:r>
          </a:p>
          <a:p>
            <a:r>
              <a:rPr lang="en-US" sz="1600">
                <a:solidFill>
                  <a:schemeClr val="tx1"/>
                </a:solidFill>
              </a:rPr>
              <a:t>No TLS1.2 support (IATA demand)</a:t>
            </a:r>
          </a:p>
          <a:p>
            <a:r>
              <a:rPr lang="en-US" sz="1600">
                <a:solidFill>
                  <a:schemeClr val="tx1"/>
                </a:solidFill>
              </a:rPr>
              <a:t>Local config model not scalable and unreliable</a:t>
            </a:r>
          </a:p>
          <a:p>
            <a:r>
              <a:rPr lang="en-US" b="1">
                <a:solidFill>
                  <a:srgbClr val="C00000"/>
                </a:solidFill>
              </a:rPr>
              <a:t>Full roll out finished in 2018</a:t>
            </a:r>
          </a:p>
          <a:p>
            <a:endParaRPr lang="en-US" sz="1600">
              <a:solidFill>
                <a:schemeClr val="tx1"/>
              </a:solidFill>
            </a:endParaRPr>
          </a:p>
          <a:p>
            <a:endParaRPr lang="en-US" sz="1600">
              <a:solidFill>
                <a:schemeClr val="tx1"/>
              </a:solidFill>
            </a:endParaRPr>
          </a:p>
        </p:txBody>
      </p:sp>
      <p:sp>
        <p:nvSpPr>
          <p:cNvPr id="53" name="Rectangle 52">
            <a:extLst>
              <a:ext uri="{FF2B5EF4-FFF2-40B4-BE49-F238E27FC236}">
                <a16:creationId xmlns:a16="http://schemas.microsoft.com/office/drawing/2014/main" id="{12C73D77-A9E1-4044-8F1D-013C8062D9E8}"/>
              </a:ext>
            </a:extLst>
          </p:cNvPr>
          <p:cNvSpPr/>
          <p:nvPr/>
        </p:nvSpPr>
        <p:spPr>
          <a:xfrm>
            <a:off x="8619858" y="1401509"/>
            <a:ext cx="3396535" cy="43754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rgbClr val="C00000"/>
                </a:solidFill>
              </a:rPr>
              <a:t>Years 2019-…</a:t>
            </a:r>
          </a:p>
          <a:p>
            <a:r>
              <a:rPr lang="en-US" sz="1600" i="1">
                <a:solidFill>
                  <a:schemeClr val="tx1"/>
                </a:solidFill>
              </a:rPr>
              <a:t>iPortFox8</a:t>
            </a:r>
          </a:p>
          <a:p>
            <a:endParaRPr lang="en-US">
              <a:solidFill>
                <a:schemeClr val="tx1"/>
              </a:solidFill>
            </a:endParaRPr>
          </a:p>
          <a:p>
            <a:r>
              <a:rPr lang="en-US" b="1">
                <a:solidFill>
                  <a:srgbClr val="C00000"/>
                </a:solidFill>
              </a:rPr>
              <a:t>Based on Chromium browser framework </a:t>
            </a:r>
          </a:p>
          <a:p>
            <a:r>
              <a:rPr lang="en-US" sz="1600">
                <a:solidFill>
                  <a:schemeClr val="tx1"/>
                </a:solidFill>
              </a:rPr>
              <a:t>Support CUPPS, support non-AEA devices (label printers) </a:t>
            </a:r>
          </a:p>
          <a:p>
            <a:r>
              <a:rPr lang="en-US" b="1">
                <a:solidFill>
                  <a:srgbClr val="C00000"/>
                </a:solidFill>
              </a:rPr>
              <a:t>Underlying middleware:</a:t>
            </a:r>
          </a:p>
          <a:p>
            <a:r>
              <a:rPr lang="en-US" sz="1600" err="1">
                <a:solidFill>
                  <a:schemeClr val="tx1"/>
                </a:solidFill>
              </a:rPr>
              <a:t>Travsys</a:t>
            </a:r>
            <a:r>
              <a:rPr lang="en-US" sz="1600">
                <a:solidFill>
                  <a:schemeClr val="tx1"/>
                </a:solidFill>
              </a:rPr>
              <a:t> TSCA platform. Have one executable for all platforms</a:t>
            </a:r>
          </a:p>
          <a:p>
            <a:r>
              <a:rPr lang="en-US" b="1">
                <a:solidFill>
                  <a:srgbClr val="C00000"/>
                </a:solidFill>
              </a:rPr>
              <a:t>Reasons to replace IF7:</a:t>
            </a:r>
          </a:p>
          <a:p>
            <a:r>
              <a:rPr lang="en-US" sz="1600">
                <a:solidFill>
                  <a:schemeClr val="tx1"/>
                </a:solidFill>
              </a:rPr>
              <a:t>Support non-AEA devices</a:t>
            </a:r>
          </a:p>
          <a:p>
            <a:r>
              <a:rPr lang="en-US" sz="1600">
                <a:solidFill>
                  <a:schemeClr val="tx1"/>
                </a:solidFill>
              </a:rPr>
              <a:t>Cooperation with </a:t>
            </a:r>
            <a:r>
              <a:rPr lang="en-US" sz="1600" err="1">
                <a:solidFill>
                  <a:schemeClr val="tx1"/>
                </a:solidFill>
              </a:rPr>
              <a:t>Travsys</a:t>
            </a:r>
            <a:r>
              <a:rPr lang="en-US" sz="1600">
                <a:solidFill>
                  <a:schemeClr val="tx1"/>
                </a:solidFill>
              </a:rPr>
              <a:t> more direct</a:t>
            </a:r>
          </a:p>
          <a:p>
            <a:r>
              <a:rPr lang="en-US" sz="1600">
                <a:solidFill>
                  <a:schemeClr val="tx1"/>
                </a:solidFill>
              </a:rPr>
              <a:t>Move towards encrypted printer data</a:t>
            </a:r>
          </a:p>
          <a:p>
            <a:r>
              <a:rPr lang="en-US" sz="1600">
                <a:solidFill>
                  <a:schemeClr val="tx1"/>
                </a:solidFill>
              </a:rPr>
              <a:t>Support CUPPS/ULTRA</a:t>
            </a:r>
          </a:p>
        </p:txBody>
      </p:sp>
      <p:sp>
        <p:nvSpPr>
          <p:cNvPr id="6" name="Rectangle: Beveled 5">
            <a:hlinkClick r:id="rId3" action="ppaction://hlinksldjump"/>
            <a:extLst>
              <a:ext uri="{FF2B5EF4-FFF2-40B4-BE49-F238E27FC236}">
                <a16:creationId xmlns:a16="http://schemas.microsoft.com/office/drawing/2014/main" id="{53FCAF5E-9F70-4EC0-AD3A-D6F639C13B7C}"/>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695852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2">
                                            <p:txEl>
                                              <p:pRg st="11" end="1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3">
                                            <p:txEl>
                                              <p:pRg st="3" end="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3">
                                            <p:txEl>
                                              <p:pRg st="5" end="5"/>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3">
                                            <p:txEl>
                                              <p:pRg st="7" end="7"/>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xEl>
                                              <p:pRg st="8" end="8"/>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xEl>
                                              <p:pRg st="9" end="9"/>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3">
                                            <p:txEl>
                                              <p:pRg st="10" end="10"/>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allAtOnce" animBg="1"/>
      <p:bldP spid="52" grpId="0" animBg="1"/>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6930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a:t>
            </a:r>
            <a:r>
              <a:rPr lang="nl-NL" altLang="nl-NL" sz="4000" err="1">
                <a:solidFill>
                  <a:srgbClr val="00B0F0"/>
                </a:solidFill>
              </a:rPr>
              <a:t>if</a:t>
            </a:r>
            <a:r>
              <a:rPr lang="nl-NL" altLang="nl-NL" sz="4000">
                <a:solidFill>
                  <a:srgbClr val="00B0F0"/>
                </a:solidFill>
              </a:rPr>
              <a:t> we had CUPPS….</a:t>
            </a:r>
          </a:p>
        </p:txBody>
      </p:sp>
      <p:sp>
        <p:nvSpPr>
          <p:cNvPr id="3" name="Cloud 2">
            <a:extLst>
              <a:ext uri="{FF2B5EF4-FFF2-40B4-BE49-F238E27FC236}">
                <a16:creationId xmlns:a16="http://schemas.microsoft.com/office/drawing/2014/main" id="{99636BA8-8FDA-4826-A160-B96A7A023767}"/>
              </a:ext>
            </a:extLst>
          </p:cNvPr>
          <p:cNvSpPr/>
          <p:nvPr/>
        </p:nvSpPr>
        <p:spPr>
          <a:xfrm rot="10800000">
            <a:off x="6070543" y="3228111"/>
            <a:ext cx="5335399" cy="667951"/>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4" name="Rectangle 3">
            <a:extLst>
              <a:ext uri="{FF2B5EF4-FFF2-40B4-BE49-F238E27FC236}">
                <a16:creationId xmlns:a16="http://schemas.microsoft.com/office/drawing/2014/main" id="{E5BB19DD-35C5-4D4F-AAAD-3B9C469AA15A}"/>
              </a:ext>
            </a:extLst>
          </p:cNvPr>
          <p:cNvSpPr/>
          <p:nvPr/>
        </p:nvSpPr>
        <p:spPr>
          <a:xfrm rot="10800000">
            <a:off x="4916164" y="3871218"/>
            <a:ext cx="7254399" cy="14449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sz="1200">
              <a:solidFill>
                <a:schemeClr val="tx1"/>
              </a:solidFill>
            </a:endParaRPr>
          </a:p>
        </p:txBody>
      </p:sp>
      <p:sp>
        <p:nvSpPr>
          <p:cNvPr id="5" name="Rectangle 4">
            <a:extLst>
              <a:ext uri="{FF2B5EF4-FFF2-40B4-BE49-F238E27FC236}">
                <a16:creationId xmlns:a16="http://schemas.microsoft.com/office/drawing/2014/main" id="{A787923A-3A28-4E7C-BA14-8F1B63455116}"/>
              </a:ext>
            </a:extLst>
          </p:cNvPr>
          <p:cNvSpPr/>
          <p:nvPr/>
        </p:nvSpPr>
        <p:spPr>
          <a:xfrm>
            <a:off x="4871830" y="1060027"/>
            <a:ext cx="7254399" cy="216808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sz="1200">
              <a:solidFill>
                <a:schemeClr val="tx1"/>
              </a:solidFill>
            </a:endParaRPr>
          </a:p>
        </p:txBody>
      </p:sp>
      <p:sp>
        <p:nvSpPr>
          <p:cNvPr id="9" name="Rectangle 8">
            <a:extLst>
              <a:ext uri="{FF2B5EF4-FFF2-40B4-BE49-F238E27FC236}">
                <a16:creationId xmlns:a16="http://schemas.microsoft.com/office/drawing/2014/main" id="{082B2F4F-CC12-42A2-BB37-40E6A4C63059}"/>
              </a:ext>
            </a:extLst>
          </p:cNvPr>
          <p:cNvSpPr/>
          <p:nvPr/>
        </p:nvSpPr>
        <p:spPr>
          <a:xfrm>
            <a:off x="10372432" y="2894750"/>
            <a:ext cx="1572733" cy="2782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200" err="1"/>
              <a:t>iPortFox</a:t>
            </a:r>
            <a:endParaRPr lang="nl-NL" sz="1200"/>
          </a:p>
        </p:txBody>
      </p:sp>
      <p:sp>
        <p:nvSpPr>
          <p:cNvPr id="10" name="Rectangle 9">
            <a:extLst>
              <a:ext uri="{FF2B5EF4-FFF2-40B4-BE49-F238E27FC236}">
                <a16:creationId xmlns:a16="http://schemas.microsoft.com/office/drawing/2014/main" id="{D53D520C-3659-405A-B217-577C55C9BD46}"/>
              </a:ext>
            </a:extLst>
          </p:cNvPr>
          <p:cNvSpPr/>
          <p:nvPr/>
        </p:nvSpPr>
        <p:spPr>
          <a:xfrm>
            <a:off x="8469292" y="4074272"/>
            <a:ext cx="1017651" cy="58462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nl-NL" sz="1050"/>
              <a:t>iPort servers</a:t>
            </a:r>
          </a:p>
        </p:txBody>
      </p:sp>
      <p:sp>
        <p:nvSpPr>
          <p:cNvPr id="12" name="Rectangle 11">
            <a:extLst>
              <a:ext uri="{FF2B5EF4-FFF2-40B4-BE49-F238E27FC236}">
                <a16:creationId xmlns:a16="http://schemas.microsoft.com/office/drawing/2014/main" id="{9CBD4006-7A84-478F-91C4-774858FA6BF7}"/>
              </a:ext>
            </a:extLst>
          </p:cNvPr>
          <p:cNvSpPr/>
          <p:nvPr/>
        </p:nvSpPr>
        <p:spPr>
          <a:xfrm>
            <a:off x="8469292" y="5026838"/>
            <a:ext cx="1018973" cy="2893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err="1"/>
              <a:t>Meridian</a:t>
            </a:r>
            <a:endParaRPr lang="nl-NL" sz="1050"/>
          </a:p>
        </p:txBody>
      </p:sp>
      <p:cxnSp>
        <p:nvCxnSpPr>
          <p:cNvPr id="13" name="Shape 64">
            <a:extLst>
              <a:ext uri="{FF2B5EF4-FFF2-40B4-BE49-F238E27FC236}">
                <a16:creationId xmlns:a16="http://schemas.microsoft.com/office/drawing/2014/main" id="{A944D945-FF88-4A91-91FC-6AE7F24E3C02}"/>
              </a:ext>
            </a:extLst>
          </p:cNvPr>
          <p:cNvCxnSpPr>
            <a:cxnSpLocks/>
            <a:stCxn id="10" idx="3"/>
          </p:cNvCxnSpPr>
          <p:nvPr/>
        </p:nvCxnSpPr>
        <p:spPr>
          <a:xfrm>
            <a:off x="9486943" y="4366586"/>
            <a:ext cx="1320305" cy="425920"/>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Can 70">
            <a:extLst>
              <a:ext uri="{FF2B5EF4-FFF2-40B4-BE49-F238E27FC236}">
                <a16:creationId xmlns:a16="http://schemas.microsoft.com/office/drawing/2014/main" id="{E5FF48CF-453E-4D22-AB70-EC87D707C07D}"/>
              </a:ext>
            </a:extLst>
          </p:cNvPr>
          <p:cNvSpPr/>
          <p:nvPr/>
        </p:nvSpPr>
        <p:spPr>
          <a:xfrm>
            <a:off x="10807247" y="4451260"/>
            <a:ext cx="898705" cy="66672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a:t>iPort</a:t>
            </a:r>
          </a:p>
          <a:p>
            <a:pPr algn="ctr" eaLnBrk="1" hangingPunct="1">
              <a:defRPr/>
            </a:pPr>
            <a:r>
              <a:rPr lang="nl-NL" sz="1050"/>
              <a:t>database</a:t>
            </a:r>
          </a:p>
        </p:txBody>
      </p:sp>
      <p:sp>
        <p:nvSpPr>
          <p:cNvPr id="30" name="TextBox 94">
            <a:extLst>
              <a:ext uri="{FF2B5EF4-FFF2-40B4-BE49-F238E27FC236}">
                <a16:creationId xmlns:a16="http://schemas.microsoft.com/office/drawing/2014/main" id="{E382F0CE-98E9-4AA1-AC69-E582FA846AD2}"/>
              </a:ext>
            </a:extLst>
          </p:cNvPr>
          <p:cNvSpPr txBox="1">
            <a:spLocks noChangeArrowheads="1"/>
          </p:cNvSpPr>
          <p:nvPr/>
        </p:nvSpPr>
        <p:spPr bwMode="auto">
          <a:xfrm>
            <a:off x="4992098" y="1060027"/>
            <a:ext cx="467062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nl-NL" sz="1200"/>
              <a:t>Scanners and printers (local pc)</a:t>
            </a:r>
            <a:endParaRPr lang="nl-NL" altLang="nl-NL" sz="1200"/>
          </a:p>
        </p:txBody>
      </p:sp>
      <p:cxnSp>
        <p:nvCxnSpPr>
          <p:cNvPr id="36" name="Elbow Connector 125">
            <a:extLst>
              <a:ext uri="{FF2B5EF4-FFF2-40B4-BE49-F238E27FC236}">
                <a16:creationId xmlns:a16="http://schemas.microsoft.com/office/drawing/2014/main" id="{D6E94768-72A6-4CBC-A56F-889D65CA1112}"/>
              </a:ext>
            </a:extLst>
          </p:cNvPr>
          <p:cNvCxnSpPr>
            <a:cxnSpLocks/>
            <a:stCxn id="9" idx="2"/>
            <a:endCxn id="10" idx="0"/>
          </p:cNvCxnSpPr>
          <p:nvPr/>
        </p:nvCxnSpPr>
        <p:spPr>
          <a:xfrm rot="5400000">
            <a:off x="9617804" y="2533276"/>
            <a:ext cx="901311" cy="2180681"/>
          </a:xfrm>
          <a:prstGeom prst="bentConnector3">
            <a:avLst>
              <a:gd name="adj1" fmla="val 50000"/>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128">
            <a:extLst>
              <a:ext uri="{FF2B5EF4-FFF2-40B4-BE49-F238E27FC236}">
                <a16:creationId xmlns:a16="http://schemas.microsoft.com/office/drawing/2014/main" id="{95158985-1D39-4029-80AA-01746F42FE65}"/>
              </a:ext>
            </a:extLst>
          </p:cNvPr>
          <p:cNvSpPr txBox="1">
            <a:spLocks noChangeArrowheads="1"/>
          </p:cNvSpPr>
          <p:nvPr/>
        </p:nvSpPr>
        <p:spPr bwMode="auto">
          <a:xfrm>
            <a:off x="8955838" y="3851533"/>
            <a:ext cx="146667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216.113.133.250</a:t>
            </a:r>
            <a:endParaRPr lang="nl-NL" altLang="nl-NL" sz="900"/>
          </a:p>
        </p:txBody>
      </p:sp>
      <p:sp>
        <p:nvSpPr>
          <p:cNvPr id="42" name="TextBox 130">
            <a:extLst>
              <a:ext uri="{FF2B5EF4-FFF2-40B4-BE49-F238E27FC236}">
                <a16:creationId xmlns:a16="http://schemas.microsoft.com/office/drawing/2014/main" id="{B90E6DB4-2E21-4A1A-8556-70D06DB5F6F0}"/>
              </a:ext>
            </a:extLst>
          </p:cNvPr>
          <p:cNvSpPr txBox="1">
            <a:spLocks noChangeArrowheads="1"/>
          </p:cNvSpPr>
          <p:nvPr/>
        </p:nvSpPr>
        <p:spPr bwMode="auto">
          <a:xfrm>
            <a:off x="8401420" y="4619708"/>
            <a:ext cx="5180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000" err="1"/>
              <a:t>XMLe</a:t>
            </a:r>
            <a:endParaRPr lang="en-US" altLang="nl-NL" sz="1000"/>
          </a:p>
          <a:p>
            <a:pPr eaLnBrk="1" hangingPunct="1">
              <a:spcBef>
                <a:spcPct val="0"/>
              </a:spcBef>
              <a:buFontTx/>
              <a:buNone/>
            </a:pPr>
            <a:r>
              <a:rPr lang="en-US" altLang="nl-NL" sz="1000"/>
              <a:t>(xx</a:t>
            </a:r>
            <a:r>
              <a:rPr lang="en-US" altLang="nl-NL" sz="1000" b="1">
                <a:solidFill>
                  <a:srgbClr val="CC4A3C"/>
                </a:solidFill>
              </a:rPr>
              <a:t>5</a:t>
            </a:r>
            <a:r>
              <a:rPr lang="en-US" altLang="nl-NL" sz="1000"/>
              <a:t>)</a:t>
            </a:r>
            <a:endParaRPr lang="nl-NL" altLang="nl-NL" sz="1000"/>
          </a:p>
        </p:txBody>
      </p:sp>
      <p:sp>
        <p:nvSpPr>
          <p:cNvPr id="90" name="TextBox 89">
            <a:extLst>
              <a:ext uri="{FF2B5EF4-FFF2-40B4-BE49-F238E27FC236}">
                <a16:creationId xmlns:a16="http://schemas.microsoft.com/office/drawing/2014/main" id="{BED60570-9EE0-4A00-9643-17993B19E3F6}"/>
              </a:ext>
            </a:extLst>
          </p:cNvPr>
          <p:cNvSpPr txBox="1"/>
          <p:nvPr/>
        </p:nvSpPr>
        <p:spPr>
          <a:xfrm>
            <a:off x="4871830" y="3845913"/>
            <a:ext cx="1410258" cy="276999"/>
          </a:xfrm>
          <a:prstGeom prst="rect">
            <a:avLst/>
          </a:prstGeom>
          <a:noFill/>
        </p:spPr>
        <p:txBody>
          <a:bodyPr wrap="none" rtlCol="0">
            <a:spAutoFit/>
          </a:bodyPr>
          <a:lstStyle/>
          <a:p>
            <a:r>
              <a:rPr lang="en-US" sz="1200"/>
              <a:t>Atlanta Data Center</a:t>
            </a:r>
          </a:p>
        </p:txBody>
      </p:sp>
      <p:sp>
        <p:nvSpPr>
          <p:cNvPr id="91" name="Arrow: Up-Down 90">
            <a:extLst>
              <a:ext uri="{FF2B5EF4-FFF2-40B4-BE49-F238E27FC236}">
                <a16:creationId xmlns:a16="http://schemas.microsoft.com/office/drawing/2014/main" id="{307E88BC-1EFF-4C32-97FB-2DF8D5E1F9FC}"/>
              </a:ext>
            </a:extLst>
          </p:cNvPr>
          <p:cNvSpPr/>
          <p:nvPr/>
        </p:nvSpPr>
        <p:spPr>
          <a:xfrm>
            <a:off x="8910942" y="4654211"/>
            <a:ext cx="139793" cy="351108"/>
          </a:xfrm>
          <a:prstGeom prst="up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2" name="Group 21">
            <a:extLst>
              <a:ext uri="{FF2B5EF4-FFF2-40B4-BE49-F238E27FC236}">
                <a16:creationId xmlns:a16="http://schemas.microsoft.com/office/drawing/2014/main" id="{F85E3EF9-51C5-40CD-9725-B6149F0D5C08}"/>
              </a:ext>
            </a:extLst>
          </p:cNvPr>
          <p:cNvGrpSpPr/>
          <p:nvPr/>
        </p:nvGrpSpPr>
        <p:grpSpPr>
          <a:xfrm>
            <a:off x="4992098" y="1283085"/>
            <a:ext cx="6166702" cy="3888433"/>
            <a:chOff x="4992098" y="1283085"/>
            <a:chExt cx="6166702" cy="3888433"/>
          </a:xfrm>
        </p:grpSpPr>
        <p:grpSp>
          <p:nvGrpSpPr>
            <p:cNvPr id="14" name="Group 13">
              <a:extLst>
                <a:ext uri="{FF2B5EF4-FFF2-40B4-BE49-F238E27FC236}">
                  <a16:creationId xmlns:a16="http://schemas.microsoft.com/office/drawing/2014/main" id="{401B38DF-879F-4601-8D54-786B098E4736}"/>
                </a:ext>
              </a:extLst>
            </p:cNvPr>
            <p:cNvGrpSpPr/>
            <p:nvPr/>
          </p:nvGrpSpPr>
          <p:grpSpPr>
            <a:xfrm>
              <a:off x="4992098" y="1283085"/>
              <a:ext cx="6166702" cy="3888433"/>
              <a:chOff x="4992098" y="1283085"/>
              <a:chExt cx="6166702" cy="3888433"/>
            </a:xfrm>
          </p:grpSpPr>
          <p:grpSp>
            <p:nvGrpSpPr>
              <p:cNvPr id="6" name="Group 5">
                <a:extLst>
                  <a:ext uri="{FF2B5EF4-FFF2-40B4-BE49-F238E27FC236}">
                    <a16:creationId xmlns:a16="http://schemas.microsoft.com/office/drawing/2014/main" id="{C4EC5E18-94FB-41CA-92B9-FB8CCB0DC20E}"/>
                  </a:ext>
                </a:extLst>
              </p:cNvPr>
              <p:cNvGrpSpPr/>
              <p:nvPr/>
            </p:nvGrpSpPr>
            <p:grpSpPr>
              <a:xfrm>
                <a:off x="4992098" y="1283085"/>
                <a:ext cx="4615114" cy="1389831"/>
                <a:chOff x="4992098" y="1283085"/>
                <a:chExt cx="4615114" cy="1389831"/>
              </a:xfrm>
            </p:grpSpPr>
            <p:sp>
              <p:nvSpPr>
                <p:cNvPr id="7" name="Rectangle 6">
                  <a:extLst>
                    <a:ext uri="{FF2B5EF4-FFF2-40B4-BE49-F238E27FC236}">
                      <a16:creationId xmlns:a16="http://schemas.microsoft.com/office/drawing/2014/main" id="{516CF37C-0270-407C-8799-F58210A7F715}"/>
                    </a:ext>
                  </a:extLst>
                </p:cNvPr>
                <p:cNvSpPr/>
                <p:nvPr/>
              </p:nvSpPr>
              <p:spPr>
                <a:xfrm>
                  <a:off x="8828775" y="1672826"/>
                  <a:ext cx="778437" cy="2782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a:t>Non-CU:</a:t>
                  </a:r>
                </a:p>
                <a:p>
                  <a:pPr algn="ctr" eaLnBrk="1" hangingPunct="1">
                    <a:defRPr/>
                  </a:pPr>
                  <a:r>
                    <a:rPr lang="nl-NL" sz="800"/>
                    <a:t>QTPDEVT32</a:t>
                  </a:r>
                </a:p>
              </p:txBody>
            </p:sp>
            <p:sp>
              <p:nvSpPr>
                <p:cNvPr id="8" name="Rectangle 7">
                  <a:extLst>
                    <a:ext uri="{FF2B5EF4-FFF2-40B4-BE49-F238E27FC236}">
                      <a16:creationId xmlns:a16="http://schemas.microsoft.com/office/drawing/2014/main" id="{099E0135-387F-4982-9025-ECEB20D4F848}"/>
                    </a:ext>
                  </a:extLst>
                </p:cNvPr>
                <p:cNvSpPr/>
                <p:nvPr/>
              </p:nvSpPr>
              <p:spPr>
                <a:xfrm>
                  <a:off x="8828775" y="1283085"/>
                  <a:ext cx="778437" cy="2782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900"/>
                    <a:t>Simple AEA</a:t>
                  </a:r>
                </a:p>
              </p:txBody>
            </p:sp>
            <p:sp>
              <p:nvSpPr>
                <p:cNvPr id="17" name="Rectangle 16">
                  <a:extLst>
                    <a:ext uri="{FF2B5EF4-FFF2-40B4-BE49-F238E27FC236}">
                      <a16:creationId xmlns:a16="http://schemas.microsoft.com/office/drawing/2014/main" id="{7B00C64F-2D78-43CF-8968-44DD7CD4BB06}"/>
                    </a:ext>
                  </a:extLst>
                </p:cNvPr>
                <p:cNvSpPr/>
                <p:nvPr/>
              </p:nvSpPr>
              <p:spPr>
                <a:xfrm>
                  <a:off x="7869275" y="1839508"/>
                  <a:ext cx="778437" cy="278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a:t>SITA CUTE</a:t>
                  </a:r>
                </a:p>
                <a:p>
                  <a:pPr algn="ctr" eaLnBrk="1" hangingPunct="1">
                    <a:defRPr/>
                  </a:pPr>
                  <a:r>
                    <a:rPr lang="nl-NL" sz="800"/>
                    <a:t>QTPDEVS32</a:t>
                  </a:r>
                </a:p>
              </p:txBody>
            </p:sp>
            <p:sp>
              <p:nvSpPr>
                <p:cNvPr id="18" name="Rectangle 17">
                  <a:extLst>
                    <a:ext uri="{FF2B5EF4-FFF2-40B4-BE49-F238E27FC236}">
                      <a16:creationId xmlns:a16="http://schemas.microsoft.com/office/drawing/2014/main" id="{23DC7234-049D-4734-9BFA-29FD5E10B623}"/>
                    </a:ext>
                  </a:extLst>
                </p:cNvPr>
                <p:cNvSpPr/>
                <p:nvPr/>
              </p:nvSpPr>
              <p:spPr>
                <a:xfrm>
                  <a:off x="6911097" y="2006189"/>
                  <a:ext cx="778436" cy="278212"/>
                </a:xfrm>
                <a:prstGeom prst="rect">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err="1">
                      <a:solidFill>
                        <a:schemeClr val="tx1"/>
                      </a:solidFill>
                    </a:rPr>
                    <a:t>Arinc</a:t>
                  </a:r>
                  <a:r>
                    <a:rPr lang="nl-NL" sz="800">
                      <a:solidFill>
                        <a:schemeClr val="tx1"/>
                      </a:solidFill>
                    </a:rPr>
                    <a:t> </a:t>
                  </a:r>
                  <a:r>
                    <a:rPr lang="nl-NL" sz="800" err="1">
                      <a:solidFill>
                        <a:schemeClr val="tx1"/>
                      </a:solidFill>
                    </a:rPr>
                    <a:t>Muse</a:t>
                  </a:r>
                  <a:r>
                    <a:rPr lang="nl-NL" sz="800">
                      <a:solidFill>
                        <a:schemeClr val="tx1"/>
                      </a:solidFill>
                    </a:rPr>
                    <a:t>:</a:t>
                  </a:r>
                </a:p>
                <a:p>
                  <a:pPr algn="ctr" eaLnBrk="1" hangingPunct="1">
                    <a:defRPr/>
                  </a:pPr>
                  <a:r>
                    <a:rPr lang="nl-NL" sz="800">
                      <a:solidFill>
                        <a:schemeClr val="tx1"/>
                      </a:solidFill>
                    </a:rPr>
                    <a:t>QTPDEVA32</a:t>
                  </a:r>
                </a:p>
              </p:txBody>
            </p:sp>
            <p:sp>
              <p:nvSpPr>
                <p:cNvPr id="19" name="Rectangle 18">
                  <a:extLst>
                    <a:ext uri="{FF2B5EF4-FFF2-40B4-BE49-F238E27FC236}">
                      <a16:creationId xmlns:a16="http://schemas.microsoft.com/office/drawing/2014/main" id="{5E3E79F4-D3C7-4945-8888-4770DA3ABE06}"/>
                    </a:ext>
                  </a:extLst>
                </p:cNvPr>
                <p:cNvSpPr/>
                <p:nvPr/>
              </p:nvSpPr>
              <p:spPr>
                <a:xfrm>
                  <a:off x="5951597" y="2171646"/>
                  <a:ext cx="778436" cy="2782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err="1"/>
                    <a:t>Resa</a:t>
                  </a:r>
                  <a:r>
                    <a:rPr lang="nl-NL" sz="800"/>
                    <a:t> Crews</a:t>
                  </a:r>
                </a:p>
                <a:p>
                  <a:pPr algn="ctr" eaLnBrk="1" hangingPunct="1">
                    <a:defRPr/>
                  </a:pPr>
                  <a:r>
                    <a:rPr lang="nl-NL" sz="800"/>
                    <a:t>QTPDEVI32</a:t>
                  </a:r>
                </a:p>
              </p:txBody>
            </p:sp>
            <p:sp>
              <p:nvSpPr>
                <p:cNvPr id="20" name="Rectangle 19">
                  <a:extLst>
                    <a:ext uri="{FF2B5EF4-FFF2-40B4-BE49-F238E27FC236}">
                      <a16:creationId xmlns:a16="http://schemas.microsoft.com/office/drawing/2014/main" id="{6D64C0AB-064D-4A34-B29D-AE793E436708}"/>
                    </a:ext>
                  </a:extLst>
                </p:cNvPr>
                <p:cNvSpPr/>
                <p:nvPr/>
              </p:nvSpPr>
              <p:spPr>
                <a:xfrm>
                  <a:off x="4992098" y="2394705"/>
                  <a:ext cx="778436" cy="2782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700"/>
                    <a:t>ULTRA </a:t>
                  </a:r>
                  <a:r>
                    <a:rPr lang="nl-NL" sz="700" err="1"/>
                    <a:t>cuse</a:t>
                  </a:r>
                  <a:endParaRPr lang="nl-NL" sz="700"/>
                </a:p>
                <a:p>
                  <a:pPr algn="ctr" eaLnBrk="1" hangingPunct="1">
                    <a:defRPr/>
                  </a:pPr>
                  <a:r>
                    <a:rPr lang="nl-NL" sz="800"/>
                    <a:t>QTPDEVU32</a:t>
                  </a:r>
                </a:p>
              </p:txBody>
            </p:sp>
            <p:sp>
              <p:nvSpPr>
                <p:cNvPr id="25" name="Rectangle 24">
                  <a:extLst>
                    <a:ext uri="{FF2B5EF4-FFF2-40B4-BE49-F238E27FC236}">
                      <a16:creationId xmlns:a16="http://schemas.microsoft.com/office/drawing/2014/main" id="{9D33F645-7CEA-4657-B9B8-5184669449B4}"/>
                    </a:ext>
                  </a:extLst>
                </p:cNvPr>
                <p:cNvSpPr/>
                <p:nvPr/>
              </p:nvSpPr>
              <p:spPr>
                <a:xfrm>
                  <a:off x="7870596" y="1449767"/>
                  <a:ext cx="778436" cy="278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a:t>SITA API</a:t>
                  </a:r>
                </a:p>
              </p:txBody>
            </p:sp>
            <p:sp>
              <p:nvSpPr>
                <p:cNvPr id="26" name="Rectangle 25">
                  <a:extLst>
                    <a:ext uri="{FF2B5EF4-FFF2-40B4-BE49-F238E27FC236}">
                      <a16:creationId xmlns:a16="http://schemas.microsoft.com/office/drawing/2014/main" id="{B2B0263C-085B-4D41-A1F4-38AF0EAE0428}"/>
                    </a:ext>
                  </a:extLst>
                </p:cNvPr>
                <p:cNvSpPr/>
                <p:nvPr/>
              </p:nvSpPr>
              <p:spPr>
                <a:xfrm>
                  <a:off x="6911097" y="1616448"/>
                  <a:ext cx="778436" cy="278212"/>
                </a:xfrm>
                <a:prstGeom prst="rect">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err="1">
                      <a:solidFill>
                        <a:schemeClr val="tx1"/>
                      </a:solidFill>
                    </a:rPr>
                    <a:t>Arinc</a:t>
                  </a:r>
                  <a:r>
                    <a:rPr lang="nl-NL" sz="800">
                      <a:solidFill>
                        <a:schemeClr val="tx1"/>
                      </a:solidFill>
                    </a:rPr>
                    <a:t> API</a:t>
                  </a:r>
                </a:p>
              </p:txBody>
            </p:sp>
            <p:sp>
              <p:nvSpPr>
                <p:cNvPr id="27" name="Rectangle 26">
                  <a:extLst>
                    <a:ext uri="{FF2B5EF4-FFF2-40B4-BE49-F238E27FC236}">
                      <a16:creationId xmlns:a16="http://schemas.microsoft.com/office/drawing/2014/main" id="{74EF97E2-04CB-40C9-A009-62BFA457B9CE}"/>
                    </a:ext>
                  </a:extLst>
                </p:cNvPr>
                <p:cNvSpPr/>
                <p:nvPr/>
              </p:nvSpPr>
              <p:spPr>
                <a:xfrm>
                  <a:off x="5951597" y="1783130"/>
                  <a:ext cx="778436" cy="278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800" err="1"/>
                    <a:t>Resa</a:t>
                  </a:r>
                  <a:r>
                    <a:rPr lang="nl-NL" sz="800"/>
                    <a:t> API</a:t>
                  </a:r>
                </a:p>
              </p:txBody>
            </p:sp>
            <p:sp>
              <p:nvSpPr>
                <p:cNvPr id="28" name="Rectangle 27">
                  <a:extLst>
                    <a:ext uri="{FF2B5EF4-FFF2-40B4-BE49-F238E27FC236}">
                      <a16:creationId xmlns:a16="http://schemas.microsoft.com/office/drawing/2014/main" id="{C35C7787-D56B-4D4D-A796-2FC03E6D933A}"/>
                    </a:ext>
                  </a:extLst>
                </p:cNvPr>
                <p:cNvSpPr/>
                <p:nvPr/>
              </p:nvSpPr>
              <p:spPr>
                <a:xfrm>
                  <a:off x="4993419" y="2006189"/>
                  <a:ext cx="778437" cy="2782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700"/>
                    <a:t>ULTRA API</a:t>
                  </a:r>
                  <a:endParaRPr lang="nl-NL" sz="800"/>
                </a:p>
              </p:txBody>
            </p:sp>
            <p:cxnSp>
              <p:nvCxnSpPr>
                <p:cNvPr id="85" name="Straight Connector 84">
                  <a:extLst>
                    <a:ext uri="{FF2B5EF4-FFF2-40B4-BE49-F238E27FC236}">
                      <a16:creationId xmlns:a16="http://schemas.microsoft.com/office/drawing/2014/main" id="{04AD54D9-DBF2-48B5-953C-2858C26C7B6F}"/>
                    </a:ext>
                  </a:extLst>
                </p:cNvPr>
                <p:cNvCxnSpPr>
                  <a:stCxn id="20" idx="0"/>
                </p:cNvCxnSpPr>
                <p:nvPr/>
              </p:nvCxnSpPr>
              <p:spPr>
                <a:xfrm flipV="1">
                  <a:off x="5381316" y="2284400"/>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E6137BE-6C92-4DCA-A357-43ACCDCB4B48}"/>
                    </a:ext>
                  </a:extLst>
                </p:cNvPr>
                <p:cNvCxnSpPr/>
                <p:nvPr/>
              </p:nvCxnSpPr>
              <p:spPr>
                <a:xfrm flipV="1">
                  <a:off x="6340258" y="2065498"/>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18C168-47C0-44BE-BDA9-400873A037FD}"/>
                    </a:ext>
                  </a:extLst>
                </p:cNvPr>
                <p:cNvCxnSpPr/>
                <p:nvPr/>
              </p:nvCxnSpPr>
              <p:spPr>
                <a:xfrm flipV="1">
                  <a:off x="9226169" y="1561295"/>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86DB814-01FA-4DA3-BFA3-A583B9C3F349}"/>
                    </a:ext>
                  </a:extLst>
                </p:cNvPr>
                <p:cNvCxnSpPr/>
                <p:nvPr/>
              </p:nvCxnSpPr>
              <p:spPr>
                <a:xfrm flipV="1">
                  <a:off x="8258494" y="1727977"/>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2B368C6-850F-4AE2-8C1E-4F87822B09BA}"/>
                    </a:ext>
                  </a:extLst>
                </p:cNvPr>
                <p:cNvCxnSpPr/>
                <p:nvPr/>
              </p:nvCxnSpPr>
              <p:spPr>
                <a:xfrm flipV="1">
                  <a:off x="7300315" y="1894660"/>
                  <a:ext cx="0" cy="1103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C39AFCA-1822-4E01-8104-4963D7A67432}"/>
                  </a:ext>
                </a:extLst>
              </p:cNvPr>
              <p:cNvGrpSpPr/>
              <p:nvPr/>
            </p:nvGrpSpPr>
            <p:grpSpPr>
              <a:xfrm>
                <a:off x="5381316" y="1951037"/>
                <a:ext cx="5777484" cy="3220481"/>
                <a:chOff x="5381316" y="1951037"/>
                <a:chExt cx="5777484" cy="3220481"/>
              </a:xfrm>
            </p:grpSpPr>
            <p:sp>
              <p:nvSpPr>
                <p:cNvPr id="11" name="Rectangle 10">
                  <a:extLst>
                    <a:ext uri="{FF2B5EF4-FFF2-40B4-BE49-F238E27FC236}">
                      <a16:creationId xmlns:a16="http://schemas.microsoft.com/office/drawing/2014/main" id="{19851874-AEE8-4A9D-AF23-99173892D741}"/>
                    </a:ext>
                  </a:extLst>
                </p:cNvPr>
                <p:cNvSpPr/>
                <p:nvPr/>
              </p:nvSpPr>
              <p:spPr>
                <a:xfrm>
                  <a:off x="6190811" y="4062745"/>
                  <a:ext cx="1198714" cy="3885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dirty="0"/>
                    <a:t>e-gateway</a:t>
                  </a:r>
                </a:p>
              </p:txBody>
            </p:sp>
            <p:cxnSp>
              <p:nvCxnSpPr>
                <p:cNvPr id="16" name="Shape 73">
                  <a:extLst>
                    <a:ext uri="{FF2B5EF4-FFF2-40B4-BE49-F238E27FC236}">
                      <a16:creationId xmlns:a16="http://schemas.microsoft.com/office/drawing/2014/main" id="{8C2C001E-2CC0-4331-8E25-30015E516BA4}"/>
                    </a:ext>
                  </a:extLst>
                </p:cNvPr>
                <p:cNvCxnSpPr>
                  <a:cxnSpLocks/>
                  <a:stCxn id="11" idx="2"/>
                  <a:endCxn id="12" idx="1"/>
                </p:cNvCxnSpPr>
                <p:nvPr/>
              </p:nvCxnSpPr>
              <p:spPr>
                <a:xfrm rot="16200000" flipH="1">
                  <a:off x="7269601" y="3971827"/>
                  <a:ext cx="720259" cy="1679124"/>
                </a:xfrm>
                <a:prstGeom prst="bentConnector2">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158">
                  <a:extLst>
                    <a:ext uri="{FF2B5EF4-FFF2-40B4-BE49-F238E27FC236}">
                      <a16:creationId xmlns:a16="http://schemas.microsoft.com/office/drawing/2014/main" id="{1A7C0EE5-7992-451C-8BEE-83AED6C9D26F}"/>
                    </a:ext>
                  </a:extLst>
                </p:cNvPr>
                <p:cNvCxnSpPr>
                  <a:cxnSpLocks/>
                  <a:stCxn id="19" idx="2"/>
                  <a:endCxn id="9" idx="0"/>
                </p:cNvCxnSpPr>
                <p:nvPr/>
              </p:nvCxnSpPr>
              <p:spPr>
                <a:xfrm rot="16200000" flipH="1">
                  <a:off x="8527361" y="263311"/>
                  <a:ext cx="444893" cy="4817984"/>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167">
                  <a:extLst>
                    <a:ext uri="{FF2B5EF4-FFF2-40B4-BE49-F238E27FC236}">
                      <a16:creationId xmlns:a16="http://schemas.microsoft.com/office/drawing/2014/main" id="{2E56174B-B55B-45D0-BF59-5EA35CDBF619}"/>
                    </a:ext>
                  </a:extLst>
                </p:cNvPr>
                <p:cNvCxnSpPr>
                  <a:cxnSpLocks/>
                  <a:stCxn id="20" idx="2"/>
                  <a:endCxn id="9" idx="0"/>
                </p:cNvCxnSpPr>
                <p:nvPr/>
              </p:nvCxnSpPr>
              <p:spPr>
                <a:xfrm rot="16200000" flipH="1">
                  <a:off x="8159141" y="-104909"/>
                  <a:ext cx="221834" cy="5777483"/>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5" name="Elbow Connector 158">
                  <a:extLst>
                    <a:ext uri="{FF2B5EF4-FFF2-40B4-BE49-F238E27FC236}">
                      <a16:creationId xmlns:a16="http://schemas.microsoft.com/office/drawing/2014/main" id="{79E8B86A-193A-4723-82AB-183309755972}"/>
                    </a:ext>
                  </a:extLst>
                </p:cNvPr>
                <p:cNvCxnSpPr>
                  <a:cxnSpLocks/>
                  <a:stCxn id="18" idx="2"/>
                  <a:endCxn id="9" idx="0"/>
                </p:cNvCxnSpPr>
                <p:nvPr/>
              </p:nvCxnSpPr>
              <p:spPr>
                <a:xfrm rot="16200000" flipH="1">
                  <a:off x="8924383" y="660333"/>
                  <a:ext cx="610349" cy="3858483"/>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158">
                  <a:extLst>
                    <a:ext uri="{FF2B5EF4-FFF2-40B4-BE49-F238E27FC236}">
                      <a16:creationId xmlns:a16="http://schemas.microsoft.com/office/drawing/2014/main" id="{C93DC59B-5904-45EF-9CDA-5B20EF78DD0F}"/>
                    </a:ext>
                  </a:extLst>
                </p:cNvPr>
                <p:cNvCxnSpPr>
                  <a:cxnSpLocks/>
                  <a:stCxn id="17" idx="2"/>
                  <a:endCxn id="9" idx="0"/>
                </p:cNvCxnSpPr>
                <p:nvPr/>
              </p:nvCxnSpPr>
              <p:spPr>
                <a:xfrm rot="16200000" flipH="1">
                  <a:off x="9320131" y="1056082"/>
                  <a:ext cx="777031" cy="2900305"/>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1" name="Elbow Connector 158">
                  <a:extLst>
                    <a:ext uri="{FF2B5EF4-FFF2-40B4-BE49-F238E27FC236}">
                      <a16:creationId xmlns:a16="http://schemas.microsoft.com/office/drawing/2014/main" id="{B355E58D-9C12-44DD-8BAC-12CE13A9D8C6}"/>
                    </a:ext>
                  </a:extLst>
                </p:cNvPr>
                <p:cNvCxnSpPr>
                  <a:cxnSpLocks/>
                  <a:stCxn id="7" idx="2"/>
                  <a:endCxn id="9" idx="0"/>
                </p:cNvCxnSpPr>
                <p:nvPr/>
              </p:nvCxnSpPr>
              <p:spPr>
                <a:xfrm rot="16200000" flipH="1">
                  <a:off x="9716540" y="1452490"/>
                  <a:ext cx="943712" cy="1940805"/>
                </a:xfrm>
                <a:prstGeom prst="bentConnector3">
                  <a:avLst>
                    <a:gd name="adj1" fmla="val 50000"/>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258893FB-C7F1-495A-911A-E5F9C6E83032}"/>
                    </a:ext>
                  </a:extLst>
                </p:cNvPr>
                <p:cNvCxnSpPr>
                  <a:stCxn id="11" idx="0"/>
                  <a:endCxn id="20" idx="2"/>
                </p:cNvCxnSpPr>
                <p:nvPr/>
              </p:nvCxnSpPr>
              <p:spPr>
                <a:xfrm rot="16200000" flipV="1">
                  <a:off x="5390829" y="2663404"/>
                  <a:ext cx="1389830" cy="140885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EF7C7054-9D81-4DF3-BACC-8F965DB91808}"/>
                    </a:ext>
                  </a:extLst>
                </p:cNvPr>
                <p:cNvCxnSpPr>
                  <a:cxnSpLocks/>
                  <a:stCxn id="11" idx="0"/>
                  <a:endCxn id="19" idx="2"/>
                </p:cNvCxnSpPr>
                <p:nvPr/>
              </p:nvCxnSpPr>
              <p:spPr>
                <a:xfrm rot="16200000" flipV="1">
                  <a:off x="5759048" y="3031625"/>
                  <a:ext cx="1612889" cy="44935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4A414B47-8BA5-4077-98BD-3FE5A818A556}"/>
                    </a:ext>
                  </a:extLst>
                </p:cNvPr>
                <p:cNvCxnSpPr>
                  <a:cxnSpLocks/>
                  <a:stCxn id="11" idx="0"/>
                </p:cNvCxnSpPr>
                <p:nvPr/>
              </p:nvCxnSpPr>
              <p:spPr>
                <a:xfrm rot="5400000" flipH="1" flipV="1">
                  <a:off x="6153841" y="2920729"/>
                  <a:ext cx="1778345" cy="505689"/>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6CBA137C-BD3E-47FE-B33C-14CA5CE4FE9C}"/>
                    </a:ext>
                  </a:extLst>
                </p:cNvPr>
                <p:cNvCxnSpPr>
                  <a:cxnSpLocks/>
                  <a:endCxn id="17" idx="2"/>
                </p:cNvCxnSpPr>
                <p:nvPr/>
              </p:nvCxnSpPr>
              <p:spPr>
                <a:xfrm rot="5400000" flipH="1" flipV="1">
                  <a:off x="6554386" y="2355155"/>
                  <a:ext cx="1941545" cy="146667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5BFE8E98-0F30-4B5F-B7E8-74549627C470}"/>
                </a:ext>
              </a:extLst>
            </p:cNvPr>
            <p:cNvGrpSpPr/>
            <p:nvPr/>
          </p:nvGrpSpPr>
          <p:grpSpPr>
            <a:xfrm>
              <a:off x="6741740" y="1951038"/>
              <a:ext cx="2476254" cy="2131550"/>
              <a:chOff x="6741740" y="1951038"/>
              <a:chExt cx="2476254" cy="2131550"/>
            </a:xfrm>
          </p:grpSpPr>
          <p:sp>
            <p:nvSpPr>
              <p:cNvPr id="40" name="TextBox 129">
                <a:extLst>
                  <a:ext uri="{FF2B5EF4-FFF2-40B4-BE49-F238E27FC236}">
                    <a16:creationId xmlns:a16="http://schemas.microsoft.com/office/drawing/2014/main" id="{813E1796-9BD7-477A-8425-FE42C08B679B}"/>
                  </a:ext>
                </a:extLst>
              </p:cNvPr>
              <p:cNvSpPr txBox="1">
                <a:spLocks noChangeArrowheads="1"/>
              </p:cNvSpPr>
              <p:nvPr/>
            </p:nvSpPr>
            <p:spPr bwMode="auto">
              <a:xfrm>
                <a:off x="6741740" y="3851756"/>
                <a:ext cx="108234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216.113.141.251 </a:t>
                </a:r>
                <a:endParaRPr lang="nl-NL" altLang="nl-NL" sz="900"/>
              </a:p>
            </p:txBody>
          </p:sp>
          <p:cxnSp>
            <p:nvCxnSpPr>
              <p:cNvPr id="104" name="Connector: Elbow 103">
                <a:extLst>
                  <a:ext uri="{FF2B5EF4-FFF2-40B4-BE49-F238E27FC236}">
                    <a16:creationId xmlns:a16="http://schemas.microsoft.com/office/drawing/2014/main" id="{DB9C35F7-83B9-4899-9B0D-F577C6847F30}"/>
                  </a:ext>
                </a:extLst>
              </p:cNvPr>
              <p:cNvCxnSpPr>
                <a:cxnSpLocks/>
                <a:stCxn id="11" idx="0"/>
                <a:endCxn id="7" idx="2"/>
              </p:cNvCxnSpPr>
              <p:nvPr/>
            </p:nvCxnSpPr>
            <p:spPr>
              <a:xfrm rot="5400000" flipH="1" flipV="1">
                <a:off x="6948227" y="1792979"/>
                <a:ext cx="2111708" cy="242782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2" name="Rectangle 111">
            <a:extLst>
              <a:ext uri="{FF2B5EF4-FFF2-40B4-BE49-F238E27FC236}">
                <a16:creationId xmlns:a16="http://schemas.microsoft.com/office/drawing/2014/main" id="{1953AD97-3E32-4D8D-880B-DB3AB8A5B995}"/>
              </a:ext>
            </a:extLst>
          </p:cNvPr>
          <p:cNvSpPr/>
          <p:nvPr/>
        </p:nvSpPr>
        <p:spPr>
          <a:xfrm>
            <a:off x="8619845" y="4067795"/>
            <a:ext cx="710275" cy="34632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iPort application</a:t>
            </a:r>
          </a:p>
        </p:txBody>
      </p:sp>
      <p:sp>
        <p:nvSpPr>
          <p:cNvPr id="48" name="TextBox 47">
            <a:extLst>
              <a:ext uri="{FF2B5EF4-FFF2-40B4-BE49-F238E27FC236}">
                <a16:creationId xmlns:a16="http://schemas.microsoft.com/office/drawing/2014/main" id="{0B0D331F-CF11-409D-8731-B0F93F34E3F6}"/>
              </a:ext>
            </a:extLst>
          </p:cNvPr>
          <p:cNvSpPr txBox="1"/>
          <p:nvPr/>
        </p:nvSpPr>
        <p:spPr>
          <a:xfrm>
            <a:off x="134675" y="1112061"/>
            <a:ext cx="4692167" cy="2308324"/>
          </a:xfrm>
          <a:prstGeom prst="rect">
            <a:avLst/>
          </a:prstGeom>
          <a:solidFill>
            <a:schemeClr val="bg2"/>
          </a:solidFill>
        </p:spPr>
        <p:txBody>
          <a:bodyPr wrap="square" rtlCol="0">
            <a:spAutoFit/>
          </a:bodyPr>
          <a:lstStyle/>
          <a:p>
            <a:r>
              <a:rPr lang="en-US" dirty="0"/>
              <a:t>If we had CUPPS</a:t>
            </a:r>
          </a:p>
          <a:p>
            <a:pPr marL="285750" indent="-285750">
              <a:buFont typeface="Arial" panose="020B0604020202020204" pitchFamily="34" charset="0"/>
              <a:buChar char="•"/>
            </a:pPr>
            <a:r>
              <a:rPr lang="en-US" dirty="0"/>
              <a:t>The combination TSCA (</a:t>
            </a:r>
            <a:r>
              <a:rPr lang="en-US" i="1" dirty="0" err="1"/>
              <a:t>TravSys</a:t>
            </a:r>
            <a:r>
              <a:rPr lang="en-US" i="1" dirty="0"/>
              <a:t> Container Application</a:t>
            </a:r>
            <a:r>
              <a:rPr lang="en-US" dirty="0"/>
              <a:t>) and iPort simplifies the iPort tier 1 landscape in a big way.</a:t>
            </a:r>
          </a:p>
          <a:p>
            <a:pPr marL="285750" indent="-285750">
              <a:buFont typeface="Arial" panose="020B0604020202020204" pitchFamily="34" charset="0"/>
              <a:buChar char="•"/>
            </a:pPr>
            <a:r>
              <a:rPr lang="en-US" dirty="0"/>
              <a:t>No more separate device driver applications.</a:t>
            </a:r>
          </a:p>
          <a:p>
            <a:pPr marL="285750" indent="-285750">
              <a:buFont typeface="Arial" panose="020B0604020202020204" pitchFamily="34" charset="0"/>
              <a:buChar char="•"/>
            </a:pPr>
            <a:r>
              <a:rPr lang="en-US" dirty="0"/>
              <a:t>We will remove the Travelport e-gateway and send data directly to iPort.</a:t>
            </a:r>
          </a:p>
          <a:p>
            <a:endParaRPr lang="en-US" dirty="0"/>
          </a:p>
        </p:txBody>
      </p:sp>
      <p:cxnSp>
        <p:nvCxnSpPr>
          <p:cNvPr id="52" name="Elbow Connector 125">
            <a:extLst>
              <a:ext uri="{FF2B5EF4-FFF2-40B4-BE49-F238E27FC236}">
                <a16:creationId xmlns:a16="http://schemas.microsoft.com/office/drawing/2014/main" id="{824042FC-59E4-43DA-935A-C7F292E059A2}"/>
              </a:ext>
            </a:extLst>
          </p:cNvPr>
          <p:cNvCxnSpPr>
            <a:cxnSpLocks/>
            <a:endCxn id="112" idx="0"/>
          </p:cNvCxnSpPr>
          <p:nvPr/>
        </p:nvCxnSpPr>
        <p:spPr>
          <a:xfrm rot="5400000">
            <a:off x="8566441" y="3656116"/>
            <a:ext cx="820221" cy="3136"/>
          </a:xfrm>
          <a:prstGeom prst="bentConnector3">
            <a:avLst>
              <a:gd name="adj1" fmla="val 50000"/>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7E1A7E25-108C-450E-8FE2-901D33E67019}"/>
              </a:ext>
            </a:extLst>
          </p:cNvPr>
          <p:cNvGrpSpPr/>
          <p:nvPr/>
        </p:nvGrpSpPr>
        <p:grpSpPr>
          <a:xfrm>
            <a:off x="8160303" y="1399699"/>
            <a:ext cx="1726163" cy="1419853"/>
            <a:chOff x="1782147" y="2284400"/>
            <a:chExt cx="1726163" cy="1419853"/>
          </a:xfrm>
        </p:grpSpPr>
        <p:sp>
          <p:nvSpPr>
            <p:cNvPr id="29" name="Rectangle 28">
              <a:extLst>
                <a:ext uri="{FF2B5EF4-FFF2-40B4-BE49-F238E27FC236}">
                  <a16:creationId xmlns:a16="http://schemas.microsoft.com/office/drawing/2014/main" id="{672FE9D3-04F2-42AD-B25E-6C199B357695}"/>
                </a:ext>
              </a:extLst>
            </p:cNvPr>
            <p:cNvSpPr/>
            <p:nvPr/>
          </p:nvSpPr>
          <p:spPr>
            <a:xfrm>
              <a:off x="1782147" y="2808514"/>
              <a:ext cx="1726163" cy="89573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iPortFox</a:t>
              </a:r>
              <a:r>
                <a:rPr lang="en-US">
                  <a:solidFill>
                    <a:schemeClr val="tx1"/>
                  </a:solidFill>
                </a:rPr>
                <a:t> 8</a:t>
              </a:r>
            </a:p>
            <a:p>
              <a:pPr algn="ctr"/>
              <a:r>
                <a:rPr lang="en-US">
                  <a:solidFill>
                    <a:schemeClr val="tx1"/>
                  </a:solidFill>
                </a:rPr>
                <a:t>TSCA</a:t>
              </a:r>
            </a:p>
          </p:txBody>
        </p:sp>
        <p:sp>
          <p:nvSpPr>
            <p:cNvPr id="57" name="Rectangle 56">
              <a:extLst>
                <a:ext uri="{FF2B5EF4-FFF2-40B4-BE49-F238E27FC236}">
                  <a16:creationId xmlns:a16="http://schemas.microsoft.com/office/drawing/2014/main" id="{30F1B971-8E6F-424D-9482-9D871455A3D1}"/>
                </a:ext>
              </a:extLst>
            </p:cNvPr>
            <p:cNvSpPr/>
            <p:nvPr/>
          </p:nvSpPr>
          <p:spPr>
            <a:xfrm>
              <a:off x="1782147" y="2284400"/>
              <a:ext cx="1726163" cy="46963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900"/>
                <a:t>Supports </a:t>
              </a:r>
              <a:r>
                <a:rPr lang="nl-NL" sz="900" err="1"/>
                <a:t>all</a:t>
              </a:r>
              <a:r>
                <a:rPr lang="nl-NL" sz="900"/>
                <a:t> CU platforms + non-common-</a:t>
              </a:r>
              <a:r>
                <a:rPr lang="nl-NL" sz="900" err="1"/>
                <a:t>use</a:t>
              </a:r>
              <a:endParaRPr lang="nl-NL" sz="1000"/>
            </a:p>
          </p:txBody>
        </p:sp>
      </p:grpSp>
      <p:sp>
        <p:nvSpPr>
          <p:cNvPr id="56" name="Rectangle: Beveled 55">
            <a:hlinkClick r:id="rId3" action="ppaction://hlinksldjump"/>
            <a:extLst>
              <a:ext uri="{FF2B5EF4-FFF2-40B4-BE49-F238E27FC236}">
                <a16:creationId xmlns:a16="http://schemas.microsoft.com/office/drawing/2014/main" id="{5BC4E1CD-37C1-452E-B678-C5CB507B5143}"/>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026734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3000"/>
                                        <p:tgtEl>
                                          <p:spTgt spid="22"/>
                                        </p:tgtEl>
                                      </p:cBhvr>
                                    </p:animEffect>
                                    <p:set>
                                      <p:cBhvr>
                                        <p:cTn id="7" dur="1" fill="hold">
                                          <p:stCondLst>
                                            <p:cond delay="2999"/>
                                          </p:stCondLst>
                                        </p:cTn>
                                        <p:tgtEl>
                                          <p:spTgt spid="22"/>
                                        </p:tgtEl>
                                        <p:attrNameLst>
                                          <p:attrName>style.visibility</p:attrName>
                                        </p:attrNameLst>
                                      </p:cBhvr>
                                      <p:to>
                                        <p:strVal val="hidden"/>
                                      </p:to>
                                    </p:set>
                                  </p:childTnLst>
                                </p:cTn>
                              </p:par>
                            </p:childTnLst>
                          </p:cTn>
                        </p:par>
                        <p:par>
                          <p:cTn id="8" fill="hold">
                            <p:stCondLst>
                              <p:cond delay="3000"/>
                            </p:stCondLst>
                            <p:childTnLst>
                              <p:par>
                                <p:cTn id="9" presetID="1" presetClass="entr" presetSubtype="0" fill="hold" nodeType="afterEffect">
                                  <p:stCondLst>
                                    <p:cond delay="0"/>
                                  </p:stCondLst>
                                  <p:childTnLst>
                                    <p:set>
                                      <p:cBhvr>
                                        <p:cTn id="10" dur="1" fill="hold">
                                          <p:stCondLst>
                                            <p:cond delay="0"/>
                                          </p:stCondLst>
                                        </p:cTn>
                                        <p:tgtEl>
                                          <p:spTgt spid="48">
                                            <p:txEl>
                                              <p:pRg st="1" end="1"/>
                                            </p:txEl>
                                          </p:spTgt>
                                        </p:tgtEl>
                                        <p:attrNameLst>
                                          <p:attrName>style.visibility</p:attrName>
                                        </p:attrNameLst>
                                      </p:cBhvr>
                                      <p:to>
                                        <p:strVal val="visible"/>
                                      </p:to>
                                    </p:set>
                                  </p:childTnLst>
                                </p:cTn>
                              </p:par>
                            </p:childTnLst>
                          </p:cTn>
                        </p:par>
                        <p:par>
                          <p:cTn id="11" fill="hold">
                            <p:stCondLst>
                              <p:cond delay="3000"/>
                            </p:stCondLst>
                            <p:childTnLst>
                              <p:par>
                                <p:cTn id="12" presetID="10" presetClass="exit" presetSubtype="0" fill="hold" nodeType="afterEffect">
                                  <p:stCondLst>
                                    <p:cond delay="0"/>
                                  </p:stCondLst>
                                  <p:childTnLst>
                                    <p:animEffect transition="out" filter="fade">
                                      <p:cBhvr>
                                        <p:cTn id="13" dur="500"/>
                                        <p:tgtEl>
                                          <p:spTgt spid="36"/>
                                        </p:tgtEl>
                                      </p:cBhvr>
                                    </p:animEffect>
                                    <p:set>
                                      <p:cBhvr>
                                        <p:cTn id="14" dur="1" fill="hold">
                                          <p:stCondLst>
                                            <p:cond delay="499"/>
                                          </p:stCondLst>
                                        </p:cTn>
                                        <p:tgtEl>
                                          <p:spTgt spid="36"/>
                                        </p:tgtEl>
                                        <p:attrNameLst>
                                          <p:attrName>style.visibility</p:attrName>
                                        </p:attrNameLst>
                                      </p:cBhvr>
                                      <p:to>
                                        <p:strVal val="hidden"/>
                                      </p:to>
                                    </p:set>
                                  </p:childTnLst>
                                </p:cTn>
                              </p:par>
                            </p:childTnLst>
                          </p:cTn>
                        </p:par>
                        <p:par>
                          <p:cTn id="15" fill="hold">
                            <p:stCondLst>
                              <p:cond delay="3500"/>
                            </p:stCondLst>
                            <p:childTnLst>
                              <p:par>
                                <p:cTn id="16" presetID="42" presetClass="path" presetSubtype="0" accel="50000" decel="50000" fill="hold" grpId="0" nodeType="afterEffect">
                                  <p:stCondLst>
                                    <p:cond delay="0"/>
                                  </p:stCondLst>
                                  <p:childTnLst>
                                    <p:animMotion origin="layout" path="M -4.375E-6 -1.11111E-6 L -0.1789 0.0044 " pathEditMode="relative" rAng="0" ptsTypes="AA">
                                      <p:cBhvr>
                                        <p:cTn id="17" dur="2000" fill="hold"/>
                                        <p:tgtEl>
                                          <p:spTgt spid="9"/>
                                        </p:tgtEl>
                                        <p:attrNameLst>
                                          <p:attrName>ppt_x</p:attrName>
                                          <p:attrName>ppt_y</p:attrName>
                                        </p:attrNameLst>
                                      </p:cBhvr>
                                      <p:rCtr x="-8945" y="208"/>
                                    </p:animMotion>
                                  </p:childTnLst>
                                </p:cTn>
                              </p:par>
                            </p:childTnLst>
                          </p:cTn>
                        </p:par>
                        <p:par>
                          <p:cTn id="18" fill="hold">
                            <p:stCondLst>
                              <p:cond delay="5500"/>
                            </p:stCondLst>
                            <p:childTnLst>
                              <p:par>
                                <p:cTn id="19" presetID="1" presetClass="entr" presetSubtype="0"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par>
                          <p:cTn id="23" fill="hold">
                            <p:stCondLst>
                              <p:cond delay="5500"/>
                            </p:stCondLst>
                            <p:childTnLst>
                              <p:par>
                                <p:cTn id="24" presetID="42" presetClass="path" presetSubtype="0" accel="50000" decel="50000" fill="hold" grpId="0" nodeType="afterEffect">
                                  <p:stCondLst>
                                    <p:cond delay="0"/>
                                  </p:stCondLst>
                                  <p:childTnLst>
                                    <p:animMotion origin="layout" path="M -1.66667E-6 1.48148E-6 L 0.14818 0.00254 " pathEditMode="relative" rAng="0" ptsTypes="AA">
                                      <p:cBhvr>
                                        <p:cTn id="25" dur="2000" fill="hold"/>
                                        <p:tgtEl>
                                          <p:spTgt spid="30"/>
                                        </p:tgtEl>
                                        <p:attrNameLst>
                                          <p:attrName>ppt_x</p:attrName>
                                          <p:attrName>ppt_y</p:attrName>
                                        </p:attrNameLst>
                                      </p:cBhvr>
                                      <p:rCtr x="7409" y="116"/>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789896" y="93139"/>
            <a:ext cx="973522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400">
                <a:solidFill>
                  <a:srgbClr val="00B0F0"/>
                </a:solidFill>
              </a:rPr>
              <a:t>Tier 1 - </a:t>
            </a:r>
            <a:r>
              <a:rPr lang="nl-NL" altLang="nl-NL" sz="4400" err="1">
                <a:solidFill>
                  <a:srgbClr val="00B0F0"/>
                </a:solidFill>
              </a:rPr>
              <a:t>Local</a:t>
            </a:r>
            <a:r>
              <a:rPr lang="nl-NL" altLang="nl-NL" sz="4400">
                <a:solidFill>
                  <a:srgbClr val="00B0F0"/>
                </a:solidFill>
              </a:rPr>
              <a:t> infra – Kiosk </a:t>
            </a:r>
            <a:r>
              <a:rPr lang="nl-NL" altLang="nl-NL" sz="4400" err="1">
                <a:solidFill>
                  <a:srgbClr val="00B0F0"/>
                </a:solidFill>
              </a:rPr>
              <a:t>application</a:t>
            </a:r>
            <a:endParaRPr lang="nl-NL" altLang="nl-NL" sz="4400">
              <a:solidFill>
                <a:srgbClr val="00B0F0"/>
              </a:solidFill>
            </a:endParaRPr>
          </a:p>
        </p:txBody>
      </p:sp>
      <p:sp>
        <p:nvSpPr>
          <p:cNvPr id="2" name="TextBox 1">
            <a:extLst>
              <a:ext uri="{FF2B5EF4-FFF2-40B4-BE49-F238E27FC236}">
                <a16:creationId xmlns:a16="http://schemas.microsoft.com/office/drawing/2014/main" id="{310090AB-D4ED-4C45-B79A-71F373386F1C}"/>
              </a:ext>
            </a:extLst>
          </p:cNvPr>
          <p:cNvSpPr txBox="1"/>
          <p:nvPr/>
        </p:nvSpPr>
        <p:spPr>
          <a:xfrm>
            <a:off x="1595439" y="3509319"/>
            <a:ext cx="6996626" cy="2031325"/>
          </a:xfrm>
          <a:prstGeom prst="rect">
            <a:avLst/>
          </a:prstGeom>
          <a:solidFill>
            <a:schemeClr val="bg2"/>
          </a:solidFill>
        </p:spPr>
        <p:txBody>
          <a:bodyPr wrap="square" rtlCol="0">
            <a:spAutoFit/>
          </a:bodyPr>
          <a:lstStyle/>
          <a:p>
            <a:r>
              <a:rPr lang="en-US"/>
              <a:t>Kiosk application</a:t>
            </a:r>
          </a:p>
          <a:p>
            <a:pPr marL="171450" indent="-171450">
              <a:buFont typeface="Arial" panose="020B0604020202020204" pitchFamily="34" charset="0"/>
              <a:buChar char="•"/>
            </a:pPr>
            <a:r>
              <a:rPr lang="en-US" sz="1200"/>
              <a:t>The iPort kiosk application is a web based application that is designed to run on the IATA CUSS (</a:t>
            </a:r>
            <a:r>
              <a:rPr lang="en-US" sz="1200" i="1"/>
              <a:t>Common Use Self Service) </a:t>
            </a:r>
            <a:r>
              <a:rPr lang="en-US" sz="1200"/>
              <a:t>platform.</a:t>
            </a:r>
          </a:p>
          <a:p>
            <a:pPr marL="171450" indent="-171450">
              <a:buFont typeface="Arial" panose="020B0604020202020204" pitchFamily="34" charset="0"/>
              <a:buChar char="•"/>
            </a:pPr>
            <a:r>
              <a:rPr lang="en-US" sz="1200"/>
              <a:t>Each airline customer can have their own lay-out (different style sheet).</a:t>
            </a:r>
          </a:p>
          <a:p>
            <a:pPr marL="171450" indent="-171450">
              <a:buFont typeface="Arial" panose="020B0604020202020204" pitchFamily="34" charset="0"/>
              <a:buChar char="•"/>
            </a:pPr>
            <a:r>
              <a:rPr lang="en-US" sz="1200"/>
              <a:t>Java is used to communicate with the CUSS API  (to communicate with printers and scanners).</a:t>
            </a:r>
          </a:p>
          <a:p>
            <a:pPr marL="171450" indent="-171450">
              <a:buFont typeface="Arial" panose="020B0604020202020204" pitchFamily="34" charset="0"/>
              <a:buChar char="•"/>
            </a:pPr>
            <a:r>
              <a:rPr lang="en-US" sz="1200"/>
              <a:t>iPort CUSS kiosk is active on multiple platforms: SITA CUSS, </a:t>
            </a:r>
            <a:r>
              <a:rPr lang="en-US" sz="1200" err="1"/>
              <a:t>Arinc</a:t>
            </a:r>
            <a:r>
              <a:rPr lang="en-US" sz="1200"/>
              <a:t> CUSS, IER, </a:t>
            </a:r>
            <a:r>
              <a:rPr lang="en-US" sz="1200" err="1"/>
              <a:t>Materna</a:t>
            </a:r>
            <a:r>
              <a:rPr lang="en-US" sz="1200"/>
              <a:t>. </a:t>
            </a:r>
          </a:p>
          <a:p>
            <a:pPr marL="171450" indent="-171450">
              <a:buFont typeface="Arial" panose="020B0604020202020204" pitchFamily="34" charset="0"/>
              <a:buChar char="•"/>
            </a:pPr>
            <a:r>
              <a:rPr lang="en-US" sz="1200"/>
              <a:t>Functionality is a subset of what iPort provides:</a:t>
            </a:r>
          </a:p>
          <a:p>
            <a:pPr marL="628650" lvl="1" indent="-171450">
              <a:buFont typeface="Arial" panose="020B0604020202020204" pitchFamily="34" charset="0"/>
              <a:buChar char="•"/>
            </a:pPr>
            <a:r>
              <a:rPr lang="en-US" sz="1200"/>
              <a:t>Retrieve booking, check-in, change seat, print documents etc.</a:t>
            </a:r>
          </a:p>
          <a:p>
            <a:pPr marL="171450" indent="-171450">
              <a:buFont typeface="Arial" panose="020B0604020202020204" pitchFamily="34" charset="0"/>
              <a:buChar char="•"/>
            </a:pPr>
            <a:r>
              <a:rPr lang="en-US" sz="1200"/>
              <a:t>Select </a:t>
            </a:r>
            <a:r>
              <a:rPr lang="en-US" sz="1200">
                <a:hlinkClick r:id="rId3" action="ppaction://hlinksldjump"/>
              </a:rPr>
              <a:t>Detailed kiosk information </a:t>
            </a:r>
            <a:r>
              <a:rPr lang="en-US" sz="1200"/>
              <a:t>for more info.</a:t>
            </a:r>
          </a:p>
          <a:p>
            <a:endParaRPr lang="en-US" sz="1200"/>
          </a:p>
        </p:txBody>
      </p:sp>
      <p:sp>
        <p:nvSpPr>
          <p:cNvPr id="35" name="Rounded Rectangle 58">
            <a:extLst>
              <a:ext uri="{FF2B5EF4-FFF2-40B4-BE49-F238E27FC236}">
                <a16:creationId xmlns:a16="http://schemas.microsoft.com/office/drawing/2014/main" id="{B48E3CD2-62A4-48E5-9088-E2502E21898D}"/>
              </a:ext>
            </a:extLst>
          </p:cNvPr>
          <p:cNvSpPr/>
          <p:nvPr/>
        </p:nvSpPr>
        <p:spPr bwMode="auto">
          <a:xfrm>
            <a:off x="5161934" y="995082"/>
            <a:ext cx="5363191" cy="791997"/>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sp>
        <p:nvSpPr>
          <p:cNvPr id="36" name="Rectangle: Rounded Corners 35">
            <a:extLst>
              <a:ext uri="{FF2B5EF4-FFF2-40B4-BE49-F238E27FC236}">
                <a16:creationId xmlns:a16="http://schemas.microsoft.com/office/drawing/2014/main" id="{FDED249E-24AD-4824-A872-E83E9C0C1267}"/>
              </a:ext>
            </a:extLst>
          </p:cNvPr>
          <p:cNvSpPr/>
          <p:nvPr/>
        </p:nvSpPr>
        <p:spPr>
          <a:xfrm>
            <a:off x="5387228" y="1160778"/>
            <a:ext cx="4951443" cy="465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54">
            <a:extLst>
              <a:ext uri="{FF2B5EF4-FFF2-40B4-BE49-F238E27FC236}">
                <a16:creationId xmlns:a16="http://schemas.microsoft.com/office/drawing/2014/main" id="{36B7E19B-1926-4AE8-9B6E-737FDF1E8AE1}"/>
              </a:ext>
            </a:extLst>
          </p:cNvPr>
          <p:cNvSpPr txBox="1">
            <a:spLocks noChangeArrowheads="1"/>
          </p:cNvSpPr>
          <p:nvPr/>
        </p:nvSpPr>
        <p:spPr bwMode="auto">
          <a:xfrm>
            <a:off x="7073414" y="1166917"/>
            <a:ext cx="790542"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Internet</a:t>
            </a:r>
          </a:p>
        </p:txBody>
      </p:sp>
      <p:sp>
        <p:nvSpPr>
          <p:cNvPr id="38" name="TextBox 84">
            <a:extLst>
              <a:ext uri="{FF2B5EF4-FFF2-40B4-BE49-F238E27FC236}">
                <a16:creationId xmlns:a16="http://schemas.microsoft.com/office/drawing/2014/main" id="{F2BACBAD-ACDC-4336-8DA0-D1968B13B383}"/>
              </a:ext>
            </a:extLst>
          </p:cNvPr>
          <p:cNvSpPr txBox="1">
            <a:spLocks noChangeArrowheads="1"/>
          </p:cNvSpPr>
          <p:nvPr/>
        </p:nvSpPr>
        <p:spPr bwMode="auto">
          <a:xfrm>
            <a:off x="7975692" y="1157850"/>
            <a:ext cx="1369955" cy="306323"/>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Mobile </a:t>
            </a:r>
            <a:r>
              <a:rPr lang="nl-NL" altLang="nl-NL" sz="1400" err="1">
                <a:solidFill>
                  <a:schemeClr val="bg1"/>
                </a:solidFill>
              </a:rPr>
              <a:t>devices</a:t>
            </a:r>
            <a:endParaRPr lang="nl-NL" altLang="nl-NL" sz="1400">
              <a:solidFill>
                <a:schemeClr val="bg1"/>
              </a:solidFill>
            </a:endParaRPr>
          </a:p>
        </p:txBody>
      </p:sp>
      <p:sp>
        <p:nvSpPr>
          <p:cNvPr id="39" name="TextBox 76">
            <a:extLst>
              <a:ext uri="{FF2B5EF4-FFF2-40B4-BE49-F238E27FC236}">
                <a16:creationId xmlns:a16="http://schemas.microsoft.com/office/drawing/2014/main" id="{A1B211B1-D1E9-4570-B2A5-A2C49336D55F}"/>
              </a:ext>
            </a:extLst>
          </p:cNvPr>
          <p:cNvSpPr txBox="1">
            <a:spLocks noChangeArrowheads="1"/>
          </p:cNvSpPr>
          <p:nvPr/>
        </p:nvSpPr>
        <p:spPr bwMode="auto">
          <a:xfrm>
            <a:off x="6246371" y="1157769"/>
            <a:ext cx="714345"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Kiosks</a:t>
            </a:r>
            <a:endParaRPr lang="nl-NL" altLang="nl-NL" sz="1400">
              <a:solidFill>
                <a:schemeClr val="bg1"/>
              </a:solidFill>
            </a:endParaRPr>
          </a:p>
        </p:txBody>
      </p:sp>
      <p:sp>
        <p:nvSpPr>
          <p:cNvPr id="40" name="TextBox 79">
            <a:extLst>
              <a:ext uri="{FF2B5EF4-FFF2-40B4-BE49-F238E27FC236}">
                <a16:creationId xmlns:a16="http://schemas.microsoft.com/office/drawing/2014/main" id="{03875855-9B97-49A8-BB9C-86FF7ACC5428}"/>
              </a:ext>
            </a:extLst>
          </p:cNvPr>
          <p:cNvSpPr txBox="1">
            <a:spLocks noChangeArrowheads="1"/>
          </p:cNvSpPr>
          <p:nvPr/>
        </p:nvSpPr>
        <p:spPr bwMode="auto">
          <a:xfrm>
            <a:off x="5367311" y="1162220"/>
            <a:ext cx="712054" cy="5232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Airport</a:t>
            </a:r>
          </a:p>
          <a:p>
            <a:pPr eaLnBrk="1" hangingPunct="1">
              <a:spcBef>
                <a:spcPct val="0"/>
              </a:spcBef>
              <a:buFontTx/>
              <a:buNone/>
            </a:pPr>
            <a:r>
              <a:rPr lang="nl-NL" altLang="nl-NL" sz="1400">
                <a:solidFill>
                  <a:schemeClr val="bg1"/>
                </a:solidFill>
              </a:rPr>
              <a:t>Desk</a:t>
            </a:r>
          </a:p>
        </p:txBody>
      </p:sp>
      <p:sp>
        <p:nvSpPr>
          <p:cNvPr id="42" name="TextBox 84">
            <a:extLst>
              <a:ext uri="{FF2B5EF4-FFF2-40B4-BE49-F238E27FC236}">
                <a16:creationId xmlns:a16="http://schemas.microsoft.com/office/drawing/2014/main" id="{CD0F5927-03D4-490A-91C4-B48303B45432}"/>
              </a:ext>
            </a:extLst>
          </p:cNvPr>
          <p:cNvSpPr txBox="1">
            <a:spLocks noChangeArrowheads="1"/>
          </p:cNvSpPr>
          <p:nvPr/>
        </p:nvSpPr>
        <p:spPr bwMode="auto">
          <a:xfrm>
            <a:off x="9375595" y="1166917"/>
            <a:ext cx="861133" cy="307777"/>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Bagdrop</a:t>
            </a:r>
            <a:endParaRPr lang="nl-NL" altLang="nl-NL" sz="1400">
              <a:solidFill>
                <a:schemeClr val="bg1"/>
              </a:solidFill>
            </a:endParaRPr>
          </a:p>
        </p:txBody>
      </p:sp>
      <p:cxnSp>
        <p:nvCxnSpPr>
          <p:cNvPr id="43" name="Straight Connector 42">
            <a:extLst>
              <a:ext uri="{FF2B5EF4-FFF2-40B4-BE49-F238E27FC236}">
                <a16:creationId xmlns:a16="http://schemas.microsoft.com/office/drawing/2014/main" id="{B04341F0-3F21-4B8A-A685-52E8F77682FA}"/>
              </a:ext>
            </a:extLst>
          </p:cNvPr>
          <p:cNvCxnSpPr/>
          <p:nvPr/>
        </p:nvCxnSpPr>
        <p:spPr>
          <a:xfrm>
            <a:off x="6203951" y="1166917"/>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8B4A260-824F-43F2-A5F0-3C9ACB72A442}"/>
              </a:ext>
            </a:extLst>
          </p:cNvPr>
          <p:cNvCxnSpPr/>
          <p:nvPr/>
        </p:nvCxnSpPr>
        <p:spPr>
          <a:xfrm>
            <a:off x="7001807" y="1157953"/>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53B41EE-DDFE-4728-A41D-D106EC545941}"/>
              </a:ext>
            </a:extLst>
          </p:cNvPr>
          <p:cNvCxnSpPr/>
          <p:nvPr/>
        </p:nvCxnSpPr>
        <p:spPr>
          <a:xfrm>
            <a:off x="7920689" y="1108648"/>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5304DC6-C5E8-4991-83BA-B430786FA61D}"/>
              </a:ext>
            </a:extLst>
          </p:cNvPr>
          <p:cNvCxnSpPr/>
          <p:nvPr/>
        </p:nvCxnSpPr>
        <p:spPr>
          <a:xfrm>
            <a:off x="9364012" y="1153472"/>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58391E1B-E47B-47FE-AD7B-0C5FD1865335}"/>
              </a:ext>
            </a:extLst>
          </p:cNvPr>
          <p:cNvSpPr/>
          <p:nvPr/>
        </p:nvSpPr>
        <p:spPr>
          <a:xfrm>
            <a:off x="6199959" y="1160778"/>
            <a:ext cx="816722" cy="473520"/>
          </a:xfrm>
          <a:prstGeom prst="roundRect">
            <a:avLst/>
          </a:prstGeom>
          <a:solidFill>
            <a:srgbClr val="ED7D31">
              <a:alpha val="7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Beveled 15">
            <a:hlinkClick r:id="rId4" action="ppaction://hlinksldjump"/>
            <a:extLst>
              <a:ext uri="{FF2B5EF4-FFF2-40B4-BE49-F238E27FC236}">
                <a16:creationId xmlns:a16="http://schemas.microsoft.com/office/drawing/2014/main" id="{3E314747-A190-40BC-8ECB-79633EA8E9B9}"/>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339683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7504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400">
                <a:solidFill>
                  <a:srgbClr val="00B0F0"/>
                </a:solidFill>
              </a:rPr>
              <a:t>Tier 1 - iPort CUSS kiosk </a:t>
            </a:r>
          </a:p>
        </p:txBody>
      </p:sp>
      <p:sp>
        <p:nvSpPr>
          <p:cNvPr id="4" name="TextBox 3">
            <a:extLst>
              <a:ext uri="{FF2B5EF4-FFF2-40B4-BE49-F238E27FC236}">
                <a16:creationId xmlns:a16="http://schemas.microsoft.com/office/drawing/2014/main" id="{3E3E71A4-FFE0-4983-888D-996D1DB391AC}"/>
              </a:ext>
            </a:extLst>
          </p:cNvPr>
          <p:cNvSpPr txBox="1"/>
          <p:nvPr/>
        </p:nvSpPr>
        <p:spPr>
          <a:xfrm>
            <a:off x="3967316" y="1199840"/>
            <a:ext cx="7246288" cy="923330"/>
          </a:xfrm>
          <a:prstGeom prst="rect">
            <a:avLst/>
          </a:prstGeom>
          <a:solidFill>
            <a:schemeClr val="accent3">
              <a:lumMod val="20000"/>
              <a:lumOff val="80000"/>
            </a:schemeClr>
          </a:solidFill>
        </p:spPr>
        <p:txBody>
          <a:bodyPr wrap="square" rtlCol="0">
            <a:spAutoFit/>
          </a:bodyPr>
          <a:lstStyle/>
          <a:p>
            <a:pPr marL="285750" indent="-285750">
              <a:buFont typeface="Arial" panose="020B0604020202020204" pitchFamily="34" charset="0"/>
              <a:buChar char="•"/>
            </a:pPr>
            <a:r>
              <a:rPr lang="en-US"/>
              <a:t>The iPort CUSS application is a web application that uses the built in browser capability of the kiosk</a:t>
            </a:r>
          </a:p>
          <a:p>
            <a:pPr marL="285750" indent="-285750">
              <a:buFont typeface="Arial" panose="020B0604020202020204" pitchFamily="34" charset="0"/>
              <a:buChar char="•"/>
            </a:pPr>
            <a:endParaRPr lang="en-US"/>
          </a:p>
        </p:txBody>
      </p:sp>
      <p:pic>
        <p:nvPicPr>
          <p:cNvPr id="5" name="Picture 4" descr="A close up of a computer&#10;&#10;Description automatically generated">
            <a:extLst>
              <a:ext uri="{FF2B5EF4-FFF2-40B4-BE49-F238E27FC236}">
                <a16:creationId xmlns:a16="http://schemas.microsoft.com/office/drawing/2014/main" id="{05EE2DF9-4150-40EA-9F30-03FB731A9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88" y="1460090"/>
            <a:ext cx="2811612" cy="4416415"/>
          </a:xfrm>
          <a:prstGeom prst="rect">
            <a:avLst/>
          </a:prstGeom>
        </p:spPr>
      </p:pic>
      <p:sp>
        <p:nvSpPr>
          <p:cNvPr id="2" name="AutoShape 2" descr="blob:https://web.whatsapp.com/280441a5-c9f5-4103-9fda-cfa5cbee8afe">
            <a:extLst>
              <a:ext uri="{FF2B5EF4-FFF2-40B4-BE49-F238E27FC236}">
                <a16:creationId xmlns:a16="http://schemas.microsoft.com/office/drawing/2014/main" id="{2D56F732-A373-40CB-8E0C-49BF29AEFF33}"/>
              </a:ext>
            </a:extLst>
          </p:cNvPr>
          <p:cNvSpPr>
            <a:spLocks noChangeAspect="1" noChangeArrowheads="1"/>
          </p:cNvSpPr>
          <p:nvPr/>
        </p:nvSpPr>
        <p:spPr bwMode="auto">
          <a:xfrm>
            <a:off x="10084763" y="3564874"/>
            <a:ext cx="267695" cy="1546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854D6E07-6EDF-44B0-A0B1-B8967851E1A7}"/>
              </a:ext>
            </a:extLst>
          </p:cNvPr>
          <p:cNvSpPr/>
          <p:nvPr/>
        </p:nvSpPr>
        <p:spPr>
          <a:xfrm>
            <a:off x="6980530" y="1806217"/>
            <a:ext cx="5058147" cy="13121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a:solidFill>
                <a:schemeClr val="tx1"/>
              </a:solidFill>
            </a:endParaRPr>
          </a:p>
        </p:txBody>
      </p:sp>
      <p:sp>
        <p:nvSpPr>
          <p:cNvPr id="14" name="Rectangle 13">
            <a:extLst>
              <a:ext uri="{FF2B5EF4-FFF2-40B4-BE49-F238E27FC236}">
                <a16:creationId xmlns:a16="http://schemas.microsoft.com/office/drawing/2014/main" id="{BA0882D5-67EC-46D2-88DF-59843CE9A652}"/>
              </a:ext>
            </a:extLst>
          </p:cNvPr>
          <p:cNvSpPr/>
          <p:nvPr/>
        </p:nvSpPr>
        <p:spPr>
          <a:xfrm>
            <a:off x="7725328" y="2619782"/>
            <a:ext cx="3594457" cy="16837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00"/>
              <a:t>Web browser</a:t>
            </a:r>
            <a:endParaRPr lang="nl-NL" sz="1050"/>
          </a:p>
        </p:txBody>
      </p:sp>
      <p:sp>
        <p:nvSpPr>
          <p:cNvPr id="18" name="Rectangle 17">
            <a:extLst>
              <a:ext uri="{FF2B5EF4-FFF2-40B4-BE49-F238E27FC236}">
                <a16:creationId xmlns:a16="http://schemas.microsoft.com/office/drawing/2014/main" id="{718D9610-1BA0-41DE-B1DD-281EEC395129}"/>
              </a:ext>
            </a:extLst>
          </p:cNvPr>
          <p:cNvSpPr/>
          <p:nvPr/>
        </p:nvSpPr>
        <p:spPr>
          <a:xfrm>
            <a:off x="7725329" y="2196367"/>
            <a:ext cx="3594458" cy="16837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00"/>
              <a:t>CUSS API (Java)</a:t>
            </a:r>
            <a:endParaRPr lang="nl-NL" sz="1050"/>
          </a:p>
        </p:txBody>
      </p:sp>
      <p:sp>
        <p:nvSpPr>
          <p:cNvPr id="19" name="TextBox 94">
            <a:extLst>
              <a:ext uri="{FF2B5EF4-FFF2-40B4-BE49-F238E27FC236}">
                <a16:creationId xmlns:a16="http://schemas.microsoft.com/office/drawing/2014/main" id="{8BE21F4B-5A22-4AAC-B7EA-755FA7AC62D4}"/>
              </a:ext>
            </a:extLst>
          </p:cNvPr>
          <p:cNvSpPr txBox="1">
            <a:spLocks noChangeArrowheads="1"/>
          </p:cNvSpPr>
          <p:nvPr/>
        </p:nvSpPr>
        <p:spPr bwMode="auto">
          <a:xfrm>
            <a:off x="7105547" y="1806217"/>
            <a:ext cx="4855048" cy="2894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nl-NL" sz="1800"/>
              <a:t>Scanners and printers (CUSS kiosk)</a:t>
            </a:r>
            <a:endParaRPr lang="nl-NL" altLang="nl-NL" sz="1800"/>
          </a:p>
        </p:txBody>
      </p:sp>
      <p:sp>
        <p:nvSpPr>
          <p:cNvPr id="33" name="Rectangle 32">
            <a:extLst>
              <a:ext uri="{FF2B5EF4-FFF2-40B4-BE49-F238E27FC236}">
                <a16:creationId xmlns:a16="http://schemas.microsoft.com/office/drawing/2014/main" id="{A3060EEA-1F5B-4429-8604-947212F75F0D}"/>
              </a:ext>
            </a:extLst>
          </p:cNvPr>
          <p:cNvSpPr/>
          <p:nvPr/>
        </p:nvSpPr>
        <p:spPr>
          <a:xfrm rot="10800000">
            <a:off x="6924366" y="3891981"/>
            <a:ext cx="5132157" cy="1874637"/>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a:solidFill>
                <a:schemeClr val="tx1"/>
              </a:solidFill>
            </a:endParaRPr>
          </a:p>
        </p:txBody>
      </p:sp>
      <p:sp>
        <p:nvSpPr>
          <p:cNvPr id="34" name="Rectangle 33">
            <a:extLst>
              <a:ext uri="{FF2B5EF4-FFF2-40B4-BE49-F238E27FC236}">
                <a16:creationId xmlns:a16="http://schemas.microsoft.com/office/drawing/2014/main" id="{05F77F4F-82DC-48A7-B1CA-782F70D79179}"/>
              </a:ext>
            </a:extLst>
          </p:cNvPr>
          <p:cNvSpPr/>
          <p:nvPr/>
        </p:nvSpPr>
        <p:spPr>
          <a:xfrm>
            <a:off x="8995711" y="4080645"/>
            <a:ext cx="1057835" cy="8648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nl-NL" sz="1400"/>
              <a:t>iPort servers</a:t>
            </a:r>
          </a:p>
        </p:txBody>
      </p:sp>
      <p:sp>
        <p:nvSpPr>
          <p:cNvPr id="36" name="Rectangle 35">
            <a:extLst>
              <a:ext uri="{FF2B5EF4-FFF2-40B4-BE49-F238E27FC236}">
                <a16:creationId xmlns:a16="http://schemas.microsoft.com/office/drawing/2014/main" id="{821A2C56-B420-4F92-9A03-0F6458862A10}"/>
              </a:ext>
            </a:extLst>
          </p:cNvPr>
          <p:cNvSpPr/>
          <p:nvPr/>
        </p:nvSpPr>
        <p:spPr>
          <a:xfrm>
            <a:off x="8995711" y="5361173"/>
            <a:ext cx="1059208" cy="36326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err="1"/>
              <a:t>Meridian</a:t>
            </a:r>
            <a:endParaRPr lang="nl-NL" sz="1400"/>
          </a:p>
        </p:txBody>
      </p:sp>
      <p:cxnSp>
        <p:nvCxnSpPr>
          <p:cNvPr id="37" name="Shape 64">
            <a:extLst>
              <a:ext uri="{FF2B5EF4-FFF2-40B4-BE49-F238E27FC236}">
                <a16:creationId xmlns:a16="http://schemas.microsoft.com/office/drawing/2014/main" id="{27069C61-67AE-4E28-B799-B8DCC34FF9CB}"/>
              </a:ext>
            </a:extLst>
          </p:cNvPr>
          <p:cNvCxnSpPr>
            <a:cxnSpLocks/>
            <a:stCxn id="34" idx="3"/>
            <a:endCxn id="38" idx="2"/>
          </p:cNvCxnSpPr>
          <p:nvPr/>
        </p:nvCxnSpPr>
        <p:spPr>
          <a:xfrm>
            <a:off x="10053546" y="4513088"/>
            <a:ext cx="870669" cy="94541"/>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Can 70">
            <a:extLst>
              <a:ext uri="{FF2B5EF4-FFF2-40B4-BE49-F238E27FC236}">
                <a16:creationId xmlns:a16="http://schemas.microsoft.com/office/drawing/2014/main" id="{400E9D6C-E6D8-49AC-ACFD-2A36C46280DF}"/>
              </a:ext>
            </a:extLst>
          </p:cNvPr>
          <p:cNvSpPr/>
          <p:nvPr/>
        </p:nvSpPr>
        <p:spPr>
          <a:xfrm>
            <a:off x="10924215" y="4295931"/>
            <a:ext cx="934192" cy="623395"/>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a:t>iPort</a:t>
            </a:r>
          </a:p>
          <a:p>
            <a:pPr algn="ctr" eaLnBrk="1" hangingPunct="1">
              <a:defRPr/>
            </a:pPr>
            <a:r>
              <a:rPr lang="nl-NL" sz="1400"/>
              <a:t>database</a:t>
            </a:r>
          </a:p>
        </p:txBody>
      </p:sp>
      <p:sp>
        <p:nvSpPr>
          <p:cNvPr id="40" name="TextBox 130">
            <a:extLst>
              <a:ext uri="{FF2B5EF4-FFF2-40B4-BE49-F238E27FC236}">
                <a16:creationId xmlns:a16="http://schemas.microsoft.com/office/drawing/2014/main" id="{84627A39-65DA-4F11-AF39-7112EF943E7C}"/>
              </a:ext>
            </a:extLst>
          </p:cNvPr>
          <p:cNvSpPr txBox="1">
            <a:spLocks noChangeArrowheads="1"/>
          </p:cNvSpPr>
          <p:nvPr/>
        </p:nvSpPr>
        <p:spPr bwMode="auto">
          <a:xfrm>
            <a:off x="8925160" y="4949209"/>
            <a:ext cx="585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err="1"/>
              <a:t>XMLe</a:t>
            </a:r>
            <a:endParaRPr lang="en-US" altLang="nl-NL" sz="1200"/>
          </a:p>
          <a:p>
            <a:pPr eaLnBrk="1" hangingPunct="1">
              <a:spcBef>
                <a:spcPct val="0"/>
              </a:spcBef>
              <a:buFontTx/>
              <a:buNone/>
            </a:pPr>
            <a:r>
              <a:rPr lang="en-US" altLang="nl-NL" sz="1200"/>
              <a:t>(xx</a:t>
            </a:r>
            <a:r>
              <a:rPr lang="en-US" altLang="nl-NL" sz="1200" b="1">
                <a:solidFill>
                  <a:srgbClr val="CC4A3C"/>
                </a:solidFill>
              </a:rPr>
              <a:t>7</a:t>
            </a:r>
            <a:r>
              <a:rPr lang="en-US" altLang="nl-NL" sz="1200"/>
              <a:t>)</a:t>
            </a:r>
            <a:endParaRPr lang="nl-NL" altLang="nl-NL" sz="1200"/>
          </a:p>
        </p:txBody>
      </p:sp>
      <p:sp>
        <p:nvSpPr>
          <p:cNvPr id="43" name="Arrow: Up-Down 42">
            <a:extLst>
              <a:ext uri="{FF2B5EF4-FFF2-40B4-BE49-F238E27FC236}">
                <a16:creationId xmlns:a16="http://schemas.microsoft.com/office/drawing/2014/main" id="{C266B433-8105-41B0-AC09-71F02807C027}"/>
              </a:ext>
            </a:extLst>
          </p:cNvPr>
          <p:cNvSpPr/>
          <p:nvPr/>
        </p:nvSpPr>
        <p:spPr>
          <a:xfrm>
            <a:off x="9435974" y="4945531"/>
            <a:ext cx="194194" cy="411964"/>
          </a:xfrm>
          <a:prstGeom prst="up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BB38B3DD-3433-43C2-8054-3CC1793DEB36}"/>
              </a:ext>
            </a:extLst>
          </p:cNvPr>
          <p:cNvSpPr/>
          <p:nvPr/>
        </p:nvSpPr>
        <p:spPr>
          <a:xfrm rot="10800000">
            <a:off x="8798844" y="3220551"/>
            <a:ext cx="1612647" cy="624540"/>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400">
              <a:solidFill>
                <a:schemeClr val="tx1"/>
              </a:solidFill>
            </a:endParaRPr>
          </a:p>
        </p:txBody>
      </p:sp>
      <p:sp>
        <p:nvSpPr>
          <p:cNvPr id="47" name="TextBox 128">
            <a:extLst>
              <a:ext uri="{FF2B5EF4-FFF2-40B4-BE49-F238E27FC236}">
                <a16:creationId xmlns:a16="http://schemas.microsoft.com/office/drawing/2014/main" id="{9139F7D1-727E-4B80-A936-A5DF9904FC40}"/>
              </a:ext>
            </a:extLst>
          </p:cNvPr>
          <p:cNvSpPr txBox="1">
            <a:spLocks noChangeArrowheads="1"/>
          </p:cNvSpPr>
          <p:nvPr/>
        </p:nvSpPr>
        <p:spPr bwMode="auto">
          <a:xfrm>
            <a:off x="9490444" y="3865417"/>
            <a:ext cx="15245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216.113.133.250</a:t>
            </a:r>
            <a:endParaRPr lang="nl-NL" altLang="nl-NL" sz="900"/>
          </a:p>
        </p:txBody>
      </p:sp>
      <p:cxnSp>
        <p:nvCxnSpPr>
          <p:cNvPr id="21" name="Elbow Connector 167">
            <a:extLst>
              <a:ext uri="{FF2B5EF4-FFF2-40B4-BE49-F238E27FC236}">
                <a16:creationId xmlns:a16="http://schemas.microsoft.com/office/drawing/2014/main" id="{7BD267C4-BC43-46C2-B2B3-EADF876A7191}"/>
              </a:ext>
            </a:extLst>
          </p:cNvPr>
          <p:cNvCxnSpPr>
            <a:cxnSpLocks/>
            <a:stCxn id="14" idx="2"/>
            <a:endCxn id="34" idx="0"/>
          </p:cNvCxnSpPr>
          <p:nvPr/>
        </p:nvCxnSpPr>
        <p:spPr>
          <a:xfrm rot="16200000" flipH="1">
            <a:off x="8877349" y="3433364"/>
            <a:ext cx="1292489" cy="2072"/>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860525-ACDC-4AB0-8065-21C3527D3A2C}"/>
              </a:ext>
            </a:extLst>
          </p:cNvPr>
          <p:cNvSpPr txBox="1"/>
          <p:nvPr/>
        </p:nvSpPr>
        <p:spPr>
          <a:xfrm>
            <a:off x="4070556" y="2123170"/>
            <a:ext cx="2811612" cy="2862322"/>
          </a:xfrm>
          <a:prstGeom prst="rect">
            <a:avLst/>
          </a:prstGeom>
          <a:solidFill>
            <a:schemeClr val="accent3">
              <a:lumMod val="20000"/>
              <a:lumOff val="80000"/>
            </a:schemeClr>
          </a:solidFill>
        </p:spPr>
        <p:txBody>
          <a:bodyPr wrap="square" rtlCol="0">
            <a:spAutoFit/>
          </a:bodyPr>
          <a:lstStyle/>
          <a:p>
            <a:pPr marL="171450" indent="-171450">
              <a:buFont typeface="Arial" panose="020B0604020202020204" pitchFamily="34" charset="0"/>
              <a:buChar char="•"/>
            </a:pPr>
            <a:r>
              <a:rPr lang="en-US" sz="1200"/>
              <a:t>The CUSS API library is downloaded from the server when the application is started up. </a:t>
            </a:r>
          </a:p>
          <a:p>
            <a:pPr marL="171450" indent="-171450">
              <a:buFont typeface="Arial" panose="020B0604020202020204" pitchFamily="34" charset="0"/>
              <a:buChar char="•"/>
            </a:pPr>
            <a:r>
              <a:rPr lang="en-US" sz="1200"/>
              <a:t>The CUSS layer obscures the hardware specifics from the application.</a:t>
            </a:r>
          </a:p>
          <a:p>
            <a:pPr marL="171450" indent="-171450">
              <a:buFont typeface="Arial" panose="020B0604020202020204" pitchFamily="34" charset="0"/>
              <a:buChar char="•"/>
            </a:pPr>
            <a:r>
              <a:rPr lang="en-US" sz="1200"/>
              <a:t>Certification required for all platforms.</a:t>
            </a:r>
          </a:p>
          <a:p>
            <a:pPr marL="171450" indent="-171450">
              <a:buFont typeface="Arial" panose="020B0604020202020204" pitchFamily="34" charset="0"/>
              <a:buChar char="•"/>
            </a:pPr>
            <a:r>
              <a:rPr lang="en-US" sz="1200"/>
              <a:t>Many services in Meridian are re-used (also used by iPort desktop app and ICI). E.g. </a:t>
            </a:r>
            <a:r>
              <a:rPr lang="en-US" sz="1200" err="1"/>
              <a:t>seatmap</a:t>
            </a:r>
            <a:r>
              <a:rPr lang="en-US" sz="1200"/>
              <a:t>.</a:t>
            </a:r>
          </a:p>
          <a:p>
            <a:pPr marL="171450" indent="-171450">
              <a:buFont typeface="Arial" panose="020B0604020202020204" pitchFamily="34" charset="0"/>
              <a:buChar char="•"/>
            </a:pPr>
            <a:r>
              <a:rPr lang="en-US" sz="1200"/>
              <a:t>Only one IP address required, printer data is sent via query /reply streams</a:t>
            </a:r>
          </a:p>
          <a:p>
            <a:pPr marL="171450" indent="-171450">
              <a:buFont typeface="Arial" panose="020B0604020202020204" pitchFamily="34" charset="0"/>
              <a:buChar char="•"/>
            </a:pPr>
            <a:r>
              <a:rPr lang="en-US" sz="1200"/>
              <a:t>The kiosk application is multilingual. The various languages are maintained in resource files. Translations are usually provided by the customer.</a:t>
            </a:r>
          </a:p>
        </p:txBody>
      </p:sp>
      <p:sp>
        <p:nvSpPr>
          <p:cNvPr id="56" name="Rectangle 55">
            <a:extLst>
              <a:ext uri="{FF2B5EF4-FFF2-40B4-BE49-F238E27FC236}">
                <a16:creationId xmlns:a16="http://schemas.microsoft.com/office/drawing/2014/main" id="{CC4E024C-D3FE-4DF7-A9BF-374F79C5B706}"/>
              </a:ext>
            </a:extLst>
          </p:cNvPr>
          <p:cNvSpPr/>
          <p:nvPr/>
        </p:nvSpPr>
        <p:spPr>
          <a:xfrm>
            <a:off x="9089274" y="4076528"/>
            <a:ext cx="840658" cy="4132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iPort CUSS application</a:t>
            </a:r>
          </a:p>
        </p:txBody>
      </p:sp>
      <p:sp>
        <p:nvSpPr>
          <p:cNvPr id="42" name="TextBox 41">
            <a:extLst>
              <a:ext uri="{FF2B5EF4-FFF2-40B4-BE49-F238E27FC236}">
                <a16:creationId xmlns:a16="http://schemas.microsoft.com/office/drawing/2014/main" id="{A25564FA-6D05-4CED-A563-9161B157786E}"/>
              </a:ext>
            </a:extLst>
          </p:cNvPr>
          <p:cNvSpPr txBox="1"/>
          <p:nvPr/>
        </p:nvSpPr>
        <p:spPr>
          <a:xfrm>
            <a:off x="6913425" y="3862639"/>
            <a:ext cx="2027030" cy="369332"/>
          </a:xfrm>
          <a:prstGeom prst="rect">
            <a:avLst/>
          </a:prstGeom>
          <a:noFill/>
        </p:spPr>
        <p:txBody>
          <a:bodyPr wrap="none" rtlCol="0">
            <a:spAutoFit/>
          </a:bodyPr>
          <a:lstStyle/>
          <a:p>
            <a:r>
              <a:rPr lang="en-US"/>
              <a:t>Atlanta Data Center</a:t>
            </a:r>
          </a:p>
        </p:txBody>
      </p:sp>
      <p:sp>
        <p:nvSpPr>
          <p:cNvPr id="23" name="Rectangle: Beveled 22">
            <a:hlinkClick r:id="rId4" action="ppaction://hlinksldjump"/>
            <a:extLst>
              <a:ext uri="{FF2B5EF4-FFF2-40B4-BE49-F238E27FC236}">
                <a16:creationId xmlns:a16="http://schemas.microsoft.com/office/drawing/2014/main" id="{C31CC667-3A1B-4700-ACA8-FF2CC2E094F5}"/>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116000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741408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400">
                <a:solidFill>
                  <a:srgbClr val="00B0F0"/>
                </a:solidFill>
              </a:rPr>
              <a:t>Tier 1 - </a:t>
            </a:r>
            <a:r>
              <a:rPr lang="nl-NL" altLang="nl-NL" sz="4400" err="1">
                <a:solidFill>
                  <a:srgbClr val="00B0F0"/>
                </a:solidFill>
              </a:rPr>
              <a:t>Local</a:t>
            </a:r>
            <a:r>
              <a:rPr lang="nl-NL" altLang="nl-NL" sz="4400">
                <a:solidFill>
                  <a:srgbClr val="00B0F0"/>
                </a:solidFill>
              </a:rPr>
              <a:t> infra – Internet</a:t>
            </a:r>
          </a:p>
        </p:txBody>
      </p:sp>
      <p:sp>
        <p:nvSpPr>
          <p:cNvPr id="2" name="TextBox 1">
            <a:extLst>
              <a:ext uri="{FF2B5EF4-FFF2-40B4-BE49-F238E27FC236}">
                <a16:creationId xmlns:a16="http://schemas.microsoft.com/office/drawing/2014/main" id="{310090AB-D4ED-4C45-B79A-71F373386F1C}"/>
              </a:ext>
            </a:extLst>
          </p:cNvPr>
          <p:cNvSpPr txBox="1"/>
          <p:nvPr/>
        </p:nvSpPr>
        <p:spPr>
          <a:xfrm>
            <a:off x="1631844" y="2317920"/>
            <a:ext cx="6996626" cy="2954655"/>
          </a:xfrm>
          <a:prstGeom prst="rect">
            <a:avLst/>
          </a:prstGeom>
          <a:solidFill>
            <a:schemeClr val="bg2"/>
          </a:solidFill>
        </p:spPr>
        <p:txBody>
          <a:bodyPr wrap="square" rtlCol="0">
            <a:spAutoFit/>
          </a:bodyPr>
          <a:lstStyle/>
          <a:p>
            <a:r>
              <a:rPr lang="en-US"/>
              <a:t>Internet</a:t>
            </a:r>
          </a:p>
          <a:p>
            <a:pPr marL="285750" indent="-285750">
              <a:buFont typeface="Arial" panose="020B0604020202020204" pitchFamily="34" charset="0"/>
              <a:buChar char="•"/>
            </a:pPr>
            <a:r>
              <a:rPr lang="en-US" sz="1200"/>
              <a:t>iPort is accessible via internet, but is not designed for a random browser.</a:t>
            </a:r>
          </a:p>
          <a:p>
            <a:pPr marL="285750" indent="-285750">
              <a:buFont typeface="Arial" panose="020B0604020202020204" pitchFamily="34" charset="0"/>
              <a:buChar char="•"/>
            </a:pPr>
            <a:r>
              <a:rPr lang="en-US" sz="1200"/>
              <a:t>Some customers use iPort on a tablet. This works, but it does create a security risk. We prefer that users use the </a:t>
            </a:r>
            <a:r>
              <a:rPr lang="en-US" sz="1200" err="1"/>
              <a:t>iPortFox</a:t>
            </a:r>
            <a:r>
              <a:rPr lang="en-US" sz="1200"/>
              <a:t> container since we can control the presentation of the application.</a:t>
            </a:r>
          </a:p>
          <a:p>
            <a:pPr marL="285750" indent="-285750">
              <a:buFont typeface="Arial" panose="020B0604020202020204" pitchFamily="34" charset="0"/>
              <a:buChar char="•"/>
            </a:pPr>
            <a:r>
              <a:rPr lang="en-US" sz="1200"/>
              <a:t>Internet check-in IS designed to work on any commonly used browser and various screen sizes. </a:t>
            </a:r>
          </a:p>
          <a:p>
            <a:r>
              <a:rPr lang="en-US"/>
              <a:t>Internet Check-in</a:t>
            </a:r>
          </a:p>
          <a:p>
            <a:pPr marL="171450" indent="-171450">
              <a:buFont typeface="Arial" panose="020B0604020202020204" pitchFamily="34" charset="0"/>
              <a:buChar char="•"/>
            </a:pPr>
            <a:r>
              <a:rPr lang="en-US" sz="1200"/>
              <a:t>Some of our airline customers use iPort web check-in (or ICI, Internet Check-in).</a:t>
            </a:r>
          </a:p>
          <a:p>
            <a:pPr marL="171450" indent="-171450">
              <a:buFont typeface="Arial" panose="020B0604020202020204" pitchFamily="34" charset="0"/>
              <a:buChar char="•"/>
            </a:pPr>
            <a:r>
              <a:rPr lang="en-US" sz="1200"/>
              <a:t>ICI is a separate iPort application which offers a subset of the total iPort functionality: check-in, change seat, fill in APIS, print boarding pass (or create electronic BP).</a:t>
            </a:r>
          </a:p>
          <a:p>
            <a:pPr marL="171450" indent="-171450">
              <a:buFont typeface="Arial" panose="020B0604020202020204" pitchFamily="34" charset="0"/>
              <a:buChar char="•"/>
            </a:pPr>
            <a:r>
              <a:rPr lang="en-US" sz="1200"/>
              <a:t>An airline can order its own ‘branding’. Color schemes and logo’s, but the business logic is similar for all. There is only one iPort ICI application, but various presentations. </a:t>
            </a:r>
          </a:p>
          <a:p>
            <a:endParaRPr lang="en-US" sz="1200"/>
          </a:p>
          <a:p>
            <a:endParaRPr lang="en-US"/>
          </a:p>
          <a:p>
            <a:endParaRPr lang="en-US" sz="1200"/>
          </a:p>
        </p:txBody>
      </p:sp>
      <p:sp>
        <p:nvSpPr>
          <p:cNvPr id="48" name="Rounded Rectangle 58">
            <a:extLst>
              <a:ext uri="{FF2B5EF4-FFF2-40B4-BE49-F238E27FC236}">
                <a16:creationId xmlns:a16="http://schemas.microsoft.com/office/drawing/2014/main" id="{554D05F5-C463-4AAA-B7BF-F3B1914CB642}"/>
              </a:ext>
            </a:extLst>
          </p:cNvPr>
          <p:cNvSpPr/>
          <p:nvPr/>
        </p:nvSpPr>
        <p:spPr bwMode="auto">
          <a:xfrm>
            <a:off x="5161934" y="995082"/>
            <a:ext cx="5363191" cy="791997"/>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sp>
        <p:nvSpPr>
          <p:cNvPr id="49" name="Rectangle: Rounded Corners 48">
            <a:extLst>
              <a:ext uri="{FF2B5EF4-FFF2-40B4-BE49-F238E27FC236}">
                <a16:creationId xmlns:a16="http://schemas.microsoft.com/office/drawing/2014/main" id="{6D78EFD5-2409-4A7C-B206-21C30F3B123B}"/>
              </a:ext>
            </a:extLst>
          </p:cNvPr>
          <p:cNvSpPr/>
          <p:nvPr/>
        </p:nvSpPr>
        <p:spPr>
          <a:xfrm>
            <a:off x="5387228" y="1160778"/>
            <a:ext cx="4951443" cy="465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54">
            <a:extLst>
              <a:ext uri="{FF2B5EF4-FFF2-40B4-BE49-F238E27FC236}">
                <a16:creationId xmlns:a16="http://schemas.microsoft.com/office/drawing/2014/main" id="{9D961B6F-0A04-4748-8A67-06942FA1AFED}"/>
              </a:ext>
            </a:extLst>
          </p:cNvPr>
          <p:cNvSpPr txBox="1">
            <a:spLocks noChangeArrowheads="1"/>
          </p:cNvSpPr>
          <p:nvPr/>
        </p:nvSpPr>
        <p:spPr bwMode="auto">
          <a:xfrm>
            <a:off x="7073414" y="1166917"/>
            <a:ext cx="790542"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Internet</a:t>
            </a:r>
          </a:p>
        </p:txBody>
      </p:sp>
      <p:sp>
        <p:nvSpPr>
          <p:cNvPr id="51" name="TextBox 84">
            <a:extLst>
              <a:ext uri="{FF2B5EF4-FFF2-40B4-BE49-F238E27FC236}">
                <a16:creationId xmlns:a16="http://schemas.microsoft.com/office/drawing/2014/main" id="{C2E16384-C63E-43AE-BC81-884D09A8BEF0}"/>
              </a:ext>
            </a:extLst>
          </p:cNvPr>
          <p:cNvSpPr txBox="1">
            <a:spLocks noChangeArrowheads="1"/>
          </p:cNvSpPr>
          <p:nvPr/>
        </p:nvSpPr>
        <p:spPr bwMode="auto">
          <a:xfrm>
            <a:off x="7975692" y="1157850"/>
            <a:ext cx="1369955" cy="306323"/>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Mobile </a:t>
            </a:r>
            <a:r>
              <a:rPr lang="nl-NL" altLang="nl-NL" sz="1400" err="1">
                <a:solidFill>
                  <a:schemeClr val="bg1"/>
                </a:solidFill>
              </a:rPr>
              <a:t>devices</a:t>
            </a:r>
            <a:endParaRPr lang="nl-NL" altLang="nl-NL" sz="1400">
              <a:solidFill>
                <a:schemeClr val="bg1"/>
              </a:solidFill>
            </a:endParaRPr>
          </a:p>
        </p:txBody>
      </p:sp>
      <p:sp>
        <p:nvSpPr>
          <p:cNvPr id="52" name="TextBox 76">
            <a:extLst>
              <a:ext uri="{FF2B5EF4-FFF2-40B4-BE49-F238E27FC236}">
                <a16:creationId xmlns:a16="http://schemas.microsoft.com/office/drawing/2014/main" id="{5E2D0A84-ADC9-4F73-BC2F-30A10C44728F}"/>
              </a:ext>
            </a:extLst>
          </p:cNvPr>
          <p:cNvSpPr txBox="1">
            <a:spLocks noChangeArrowheads="1"/>
          </p:cNvSpPr>
          <p:nvPr/>
        </p:nvSpPr>
        <p:spPr bwMode="auto">
          <a:xfrm>
            <a:off x="6246371" y="1157769"/>
            <a:ext cx="714345"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Kiosks</a:t>
            </a:r>
            <a:endParaRPr lang="nl-NL" altLang="nl-NL" sz="1400">
              <a:solidFill>
                <a:schemeClr val="bg1"/>
              </a:solidFill>
            </a:endParaRPr>
          </a:p>
        </p:txBody>
      </p:sp>
      <p:sp>
        <p:nvSpPr>
          <p:cNvPr id="53" name="TextBox 79">
            <a:extLst>
              <a:ext uri="{FF2B5EF4-FFF2-40B4-BE49-F238E27FC236}">
                <a16:creationId xmlns:a16="http://schemas.microsoft.com/office/drawing/2014/main" id="{EB810882-62F2-4860-B3C2-F8002F0F4F3E}"/>
              </a:ext>
            </a:extLst>
          </p:cNvPr>
          <p:cNvSpPr txBox="1">
            <a:spLocks noChangeArrowheads="1"/>
          </p:cNvSpPr>
          <p:nvPr/>
        </p:nvSpPr>
        <p:spPr bwMode="auto">
          <a:xfrm>
            <a:off x="5367311" y="1162220"/>
            <a:ext cx="712054" cy="5232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Airport</a:t>
            </a:r>
          </a:p>
          <a:p>
            <a:pPr eaLnBrk="1" hangingPunct="1">
              <a:spcBef>
                <a:spcPct val="0"/>
              </a:spcBef>
              <a:buFontTx/>
              <a:buNone/>
            </a:pPr>
            <a:r>
              <a:rPr lang="nl-NL" altLang="nl-NL" sz="1400">
                <a:solidFill>
                  <a:schemeClr val="bg1"/>
                </a:solidFill>
              </a:rPr>
              <a:t>Desk</a:t>
            </a:r>
          </a:p>
        </p:txBody>
      </p:sp>
      <p:sp>
        <p:nvSpPr>
          <p:cNvPr id="54" name="TextBox 84">
            <a:extLst>
              <a:ext uri="{FF2B5EF4-FFF2-40B4-BE49-F238E27FC236}">
                <a16:creationId xmlns:a16="http://schemas.microsoft.com/office/drawing/2014/main" id="{4937AEE4-85CB-4D54-9F73-B893082C820D}"/>
              </a:ext>
            </a:extLst>
          </p:cNvPr>
          <p:cNvSpPr txBox="1">
            <a:spLocks noChangeArrowheads="1"/>
          </p:cNvSpPr>
          <p:nvPr/>
        </p:nvSpPr>
        <p:spPr bwMode="auto">
          <a:xfrm>
            <a:off x="9375595" y="1166917"/>
            <a:ext cx="861133" cy="307777"/>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Bagdrop</a:t>
            </a:r>
            <a:endParaRPr lang="nl-NL" altLang="nl-NL" sz="1400">
              <a:solidFill>
                <a:schemeClr val="bg1"/>
              </a:solidFill>
            </a:endParaRPr>
          </a:p>
        </p:txBody>
      </p:sp>
      <p:cxnSp>
        <p:nvCxnSpPr>
          <p:cNvPr id="55" name="Straight Connector 54">
            <a:extLst>
              <a:ext uri="{FF2B5EF4-FFF2-40B4-BE49-F238E27FC236}">
                <a16:creationId xmlns:a16="http://schemas.microsoft.com/office/drawing/2014/main" id="{85AF5CFF-DEE6-45F8-91CB-33D57C170606}"/>
              </a:ext>
            </a:extLst>
          </p:cNvPr>
          <p:cNvCxnSpPr/>
          <p:nvPr/>
        </p:nvCxnSpPr>
        <p:spPr>
          <a:xfrm>
            <a:off x="6203951" y="1166917"/>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68C6947-8535-416B-A849-6763E92F9209}"/>
              </a:ext>
            </a:extLst>
          </p:cNvPr>
          <p:cNvCxnSpPr/>
          <p:nvPr/>
        </p:nvCxnSpPr>
        <p:spPr>
          <a:xfrm>
            <a:off x="7001807" y="1157953"/>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91BAEA2-BD75-4425-943D-D517B19984EA}"/>
              </a:ext>
            </a:extLst>
          </p:cNvPr>
          <p:cNvCxnSpPr/>
          <p:nvPr/>
        </p:nvCxnSpPr>
        <p:spPr>
          <a:xfrm>
            <a:off x="7920689" y="1108648"/>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3D77BDE-35BF-41C4-A710-98E640221A98}"/>
              </a:ext>
            </a:extLst>
          </p:cNvPr>
          <p:cNvCxnSpPr/>
          <p:nvPr/>
        </p:nvCxnSpPr>
        <p:spPr>
          <a:xfrm>
            <a:off x="9364012" y="1153472"/>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B9DFA323-99E2-4897-A1B5-CB0D6A7D2322}"/>
              </a:ext>
            </a:extLst>
          </p:cNvPr>
          <p:cNvSpPr/>
          <p:nvPr/>
        </p:nvSpPr>
        <p:spPr>
          <a:xfrm>
            <a:off x="7020173" y="1152544"/>
            <a:ext cx="908894" cy="473520"/>
          </a:xfrm>
          <a:prstGeom prst="roundRect">
            <a:avLst/>
          </a:prstGeom>
          <a:solidFill>
            <a:srgbClr val="ED7D31">
              <a:alpha val="7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Beveled 15">
            <a:hlinkClick r:id="rId3" action="ppaction://hlinksldjump"/>
            <a:extLst>
              <a:ext uri="{FF2B5EF4-FFF2-40B4-BE49-F238E27FC236}">
                <a16:creationId xmlns:a16="http://schemas.microsoft.com/office/drawing/2014/main" id="{C8D635B1-F301-413A-BC96-FD8CB22BFAD6}"/>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4116319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9254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iPort Internet check-in</a:t>
            </a:r>
          </a:p>
        </p:txBody>
      </p:sp>
      <p:sp>
        <p:nvSpPr>
          <p:cNvPr id="4" name="TextBox 3">
            <a:extLst>
              <a:ext uri="{FF2B5EF4-FFF2-40B4-BE49-F238E27FC236}">
                <a16:creationId xmlns:a16="http://schemas.microsoft.com/office/drawing/2014/main" id="{3E3E71A4-FFE0-4983-888D-996D1DB391AC}"/>
              </a:ext>
            </a:extLst>
          </p:cNvPr>
          <p:cNvSpPr txBox="1"/>
          <p:nvPr/>
        </p:nvSpPr>
        <p:spPr>
          <a:xfrm>
            <a:off x="3967316" y="1199840"/>
            <a:ext cx="7246288" cy="923330"/>
          </a:xfrm>
          <a:prstGeom prst="rect">
            <a:avLst/>
          </a:prstGeom>
          <a:solidFill>
            <a:schemeClr val="accent3">
              <a:lumMod val="20000"/>
              <a:lumOff val="80000"/>
            </a:schemeClr>
          </a:solidFill>
        </p:spPr>
        <p:txBody>
          <a:bodyPr wrap="square" rtlCol="0">
            <a:spAutoFit/>
          </a:bodyPr>
          <a:lstStyle/>
          <a:p>
            <a:pPr marL="285750" indent="-285750">
              <a:buFont typeface="Arial" panose="020B0604020202020204" pitchFamily="34" charset="0"/>
              <a:buChar char="•"/>
            </a:pPr>
            <a:r>
              <a:rPr lang="en-US"/>
              <a:t>The iPort Internet check in application is a web application that runs in the Atlanta data center</a:t>
            </a:r>
          </a:p>
          <a:p>
            <a:pPr marL="285750" indent="-285750">
              <a:buFont typeface="Arial" panose="020B0604020202020204" pitchFamily="34" charset="0"/>
              <a:buChar char="•"/>
            </a:pPr>
            <a:endParaRPr lang="en-US"/>
          </a:p>
        </p:txBody>
      </p:sp>
      <p:sp>
        <p:nvSpPr>
          <p:cNvPr id="2" name="AutoShape 2" descr="blob:https://web.whatsapp.com/280441a5-c9f5-4103-9fda-cfa5cbee8afe">
            <a:extLst>
              <a:ext uri="{FF2B5EF4-FFF2-40B4-BE49-F238E27FC236}">
                <a16:creationId xmlns:a16="http://schemas.microsoft.com/office/drawing/2014/main" id="{2D56F732-A373-40CB-8E0C-49BF29AEFF33}"/>
              </a:ext>
            </a:extLst>
          </p:cNvPr>
          <p:cNvSpPr>
            <a:spLocks noChangeAspect="1" noChangeArrowheads="1"/>
          </p:cNvSpPr>
          <p:nvPr/>
        </p:nvSpPr>
        <p:spPr bwMode="auto">
          <a:xfrm>
            <a:off x="10084763" y="3564874"/>
            <a:ext cx="267695" cy="1546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854D6E07-6EDF-44B0-A0B1-B8967851E1A7}"/>
              </a:ext>
            </a:extLst>
          </p:cNvPr>
          <p:cNvSpPr/>
          <p:nvPr/>
        </p:nvSpPr>
        <p:spPr>
          <a:xfrm>
            <a:off x="6980530" y="1806217"/>
            <a:ext cx="5058147" cy="13121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a:solidFill>
                <a:schemeClr val="tx1"/>
              </a:solidFill>
            </a:endParaRPr>
          </a:p>
        </p:txBody>
      </p:sp>
      <p:sp>
        <p:nvSpPr>
          <p:cNvPr id="14" name="Rectangle 13">
            <a:extLst>
              <a:ext uri="{FF2B5EF4-FFF2-40B4-BE49-F238E27FC236}">
                <a16:creationId xmlns:a16="http://schemas.microsoft.com/office/drawing/2014/main" id="{BA0882D5-67EC-46D2-88DF-59843CE9A652}"/>
              </a:ext>
            </a:extLst>
          </p:cNvPr>
          <p:cNvSpPr/>
          <p:nvPr/>
        </p:nvSpPr>
        <p:spPr>
          <a:xfrm>
            <a:off x="7725328" y="2619782"/>
            <a:ext cx="3594457" cy="16837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00"/>
              <a:t>Web browser</a:t>
            </a:r>
            <a:endParaRPr lang="nl-NL" sz="1050"/>
          </a:p>
        </p:txBody>
      </p:sp>
      <p:sp>
        <p:nvSpPr>
          <p:cNvPr id="19" name="TextBox 94">
            <a:extLst>
              <a:ext uri="{FF2B5EF4-FFF2-40B4-BE49-F238E27FC236}">
                <a16:creationId xmlns:a16="http://schemas.microsoft.com/office/drawing/2014/main" id="{8BE21F4B-5A22-4AAC-B7EA-755FA7AC62D4}"/>
              </a:ext>
            </a:extLst>
          </p:cNvPr>
          <p:cNvSpPr txBox="1">
            <a:spLocks noChangeArrowheads="1"/>
          </p:cNvSpPr>
          <p:nvPr/>
        </p:nvSpPr>
        <p:spPr bwMode="auto">
          <a:xfrm>
            <a:off x="7105547" y="1806217"/>
            <a:ext cx="4855048"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nl-NL" sz="1800"/>
              <a:t>PC anywhere</a:t>
            </a:r>
            <a:endParaRPr lang="nl-NL" altLang="nl-NL" sz="1800"/>
          </a:p>
        </p:txBody>
      </p:sp>
      <p:sp>
        <p:nvSpPr>
          <p:cNvPr id="33" name="Rectangle 32">
            <a:extLst>
              <a:ext uri="{FF2B5EF4-FFF2-40B4-BE49-F238E27FC236}">
                <a16:creationId xmlns:a16="http://schemas.microsoft.com/office/drawing/2014/main" id="{A3060EEA-1F5B-4429-8604-947212F75F0D}"/>
              </a:ext>
            </a:extLst>
          </p:cNvPr>
          <p:cNvSpPr/>
          <p:nvPr/>
        </p:nvSpPr>
        <p:spPr>
          <a:xfrm rot="10800000">
            <a:off x="6938080" y="3845091"/>
            <a:ext cx="5132157" cy="1874637"/>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a:solidFill>
                <a:schemeClr val="tx1"/>
              </a:solidFill>
            </a:endParaRPr>
          </a:p>
        </p:txBody>
      </p:sp>
      <p:sp>
        <p:nvSpPr>
          <p:cNvPr id="34" name="Rectangle 33">
            <a:extLst>
              <a:ext uri="{FF2B5EF4-FFF2-40B4-BE49-F238E27FC236}">
                <a16:creationId xmlns:a16="http://schemas.microsoft.com/office/drawing/2014/main" id="{05F77F4F-82DC-48A7-B1CA-782F70D79179}"/>
              </a:ext>
            </a:extLst>
          </p:cNvPr>
          <p:cNvSpPr/>
          <p:nvPr/>
        </p:nvSpPr>
        <p:spPr>
          <a:xfrm>
            <a:off x="8995711" y="4023495"/>
            <a:ext cx="1057835" cy="8648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nl-NL" sz="1400"/>
              <a:t>iPort servers</a:t>
            </a:r>
          </a:p>
        </p:txBody>
      </p:sp>
      <p:sp>
        <p:nvSpPr>
          <p:cNvPr id="36" name="Rectangle 35">
            <a:extLst>
              <a:ext uri="{FF2B5EF4-FFF2-40B4-BE49-F238E27FC236}">
                <a16:creationId xmlns:a16="http://schemas.microsoft.com/office/drawing/2014/main" id="{821A2C56-B420-4F92-9A03-0F6458862A10}"/>
              </a:ext>
            </a:extLst>
          </p:cNvPr>
          <p:cNvSpPr/>
          <p:nvPr/>
        </p:nvSpPr>
        <p:spPr>
          <a:xfrm>
            <a:off x="8991914" y="5355118"/>
            <a:ext cx="1059208" cy="36326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err="1"/>
              <a:t>Meridian</a:t>
            </a:r>
            <a:endParaRPr lang="nl-NL" sz="1400"/>
          </a:p>
        </p:txBody>
      </p:sp>
      <p:cxnSp>
        <p:nvCxnSpPr>
          <p:cNvPr id="37" name="Shape 64">
            <a:extLst>
              <a:ext uri="{FF2B5EF4-FFF2-40B4-BE49-F238E27FC236}">
                <a16:creationId xmlns:a16="http://schemas.microsoft.com/office/drawing/2014/main" id="{27069C61-67AE-4E28-B799-B8DCC34FF9CB}"/>
              </a:ext>
            </a:extLst>
          </p:cNvPr>
          <p:cNvCxnSpPr>
            <a:cxnSpLocks/>
            <a:stCxn id="34" idx="3"/>
            <a:endCxn id="38" idx="2"/>
          </p:cNvCxnSpPr>
          <p:nvPr/>
        </p:nvCxnSpPr>
        <p:spPr>
          <a:xfrm>
            <a:off x="10053546" y="4455938"/>
            <a:ext cx="870669" cy="151691"/>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Can 70">
            <a:extLst>
              <a:ext uri="{FF2B5EF4-FFF2-40B4-BE49-F238E27FC236}">
                <a16:creationId xmlns:a16="http://schemas.microsoft.com/office/drawing/2014/main" id="{400E9D6C-E6D8-49AC-ACFD-2A36C46280DF}"/>
              </a:ext>
            </a:extLst>
          </p:cNvPr>
          <p:cNvSpPr/>
          <p:nvPr/>
        </p:nvSpPr>
        <p:spPr>
          <a:xfrm>
            <a:off x="10924215" y="4295931"/>
            <a:ext cx="934192" cy="623395"/>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a:t>iPort</a:t>
            </a:r>
          </a:p>
          <a:p>
            <a:pPr algn="ctr" eaLnBrk="1" hangingPunct="1">
              <a:defRPr/>
            </a:pPr>
            <a:r>
              <a:rPr lang="nl-NL" sz="1400"/>
              <a:t>database</a:t>
            </a:r>
          </a:p>
        </p:txBody>
      </p:sp>
      <p:sp>
        <p:nvSpPr>
          <p:cNvPr id="40" name="TextBox 130">
            <a:extLst>
              <a:ext uri="{FF2B5EF4-FFF2-40B4-BE49-F238E27FC236}">
                <a16:creationId xmlns:a16="http://schemas.microsoft.com/office/drawing/2014/main" id="{84627A39-65DA-4F11-AF39-7112EF943E7C}"/>
              </a:ext>
            </a:extLst>
          </p:cNvPr>
          <p:cNvSpPr txBox="1">
            <a:spLocks noChangeArrowheads="1"/>
          </p:cNvSpPr>
          <p:nvPr/>
        </p:nvSpPr>
        <p:spPr bwMode="auto">
          <a:xfrm>
            <a:off x="8925160" y="4892059"/>
            <a:ext cx="585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err="1"/>
              <a:t>XMLe</a:t>
            </a:r>
            <a:endParaRPr lang="en-US" altLang="nl-NL" sz="1200"/>
          </a:p>
          <a:p>
            <a:pPr eaLnBrk="1" hangingPunct="1">
              <a:spcBef>
                <a:spcPct val="0"/>
              </a:spcBef>
              <a:buFontTx/>
              <a:buNone/>
            </a:pPr>
            <a:r>
              <a:rPr lang="en-US" altLang="nl-NL" sz="1200"/>
              <a:t>(xx</a:t>
            </a:r>
            <a:r>
              <a:rPr lang="en-US" altLang="nl-NL" sz="1200">
                <a:solidFill>
                  <a:srgbClr val="CC4A3C"/>
                </a:solidFill>
              </a:rPr>
              <a:t>6</a:t>
            </a:r>
            <a:r>
              <a:rPr lang="en-US" altLang="nl-NL" sz="1200"/>
              <a:t>)</a:t>
            </a:r>
            <a:endParaRPr lang="nl-NL" altLang="nl-NL" sz="1200"/>
          </a:p>
        </p:txBody>
      </p:sp>
      <p:sp>
        <p:nvSpPr>
          <p:cNvPr id="43" name="Arrow: Up-Down 42">
            <a:extLst>
              <a:ext uri="{FF2B5EF4-FFF2-40B4-BE49-F238E27FC236}">
                <a16:creationId xmlns:a16="http://schemas.microsoft.com/office/drawing/2014/main" id="{C266B433-8105-41B0-AC09-71F02807C027}"/>
              </a:ext>
            </a:extLst>
          </p:cNvPr>
          <p:cNvSpPr/>
          <p:nvPr/>
        </p:nvSpPr>
        <p:spPr>
          <a:xfrm>
            <a:off x="9435974" y="4888381"/>
            <a:ext cx="194194" cy="469021"/>
          </a:xfrm>
          <a:prstGeom prst="up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45">
            <a:extLst>
              <a:ext uri="{FF2B5EF4-FFF2-40B4-BE49-F238E27FC236}">
                <a16:creationId xmlns:a16="http://schemas.microsoft.com/office/drawing/2014/main" id="{BB38B3DD-3433-43C2-8054-3CC1793DEB36}"/>
              </a:ext>
            </a:extLst>
          </p:cNvPr>
          <p:cNvSpPr/>
          <p:nvPr/>
        </p:nvSpPr>
        <p:spPr>
          <a:xfrm rot="10800000">
            <a:off x="8798844" y="3220551"/>
            <a:ext cx="1612647" cy="624540"/>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400">
              <a:solidFill>
                <a:schemeClr val="tx1"/>
              </a:solidFill>
            </a:endParaRPr>
          </a:p>
        </p:txBody>
      </p:sp>
      <p:sp>
        <p:nvSpPr>
          <p:cNvPr id="47" name="TextBox 128">
            <a:extLst>
              <a:ext uri="{FF2B5EF4-FFF2-40B4-BE49-F238E27FC236}">
                <a16:creationId xmlns:a16="http://schemas.microsoft.com/office/drawing/2014/main" id="{9139F7D1-727E-4B80-A936-A5DF9904FC40}"/>
              </a:ext>
            </a:extLst>
          </p:cNvPr>
          <p:cNvSpPr txBox="1">
            <a:spLocks noChangeArrowheads="1"/>
          </p:cNvSpPr>
          <p:nvPr/>
        </p:nvSpPr>
        <p:spPr bwMode="auto">
          <a:xfrm>
            <a:off x="9167638" y="3388412"/>
            <a:ext cx="15245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Internet</a:t>
            </a:r>
            <a:endParaRPr lang="nl-NL" altLang="nl-NL" sz="1400"/>
          </a:p>
        </p:txBody>
      </p:sp>
      <p:cxnSp>
        <p:nvCxnSpPr>
          <p:cNvPr id="21" name="Elbow Connector 167">
            <a:extLst>
              <a:ext uri="{FF2B5EF4-FFF2-40B4-BE49-F238E27FC236}">
                <a16:creationId xmlns:a16="http://schemas.microsoft.com/office/drawing/2014/main" id="{7BD267C4-BC43-46C2-B2B3-EADF876A7191}"/>
              </a:ext>
            </a:extLst>
          </p:cNvPr>
          <p:cNvCxnSpPr>
            <a:cxnSpLocks/>
            <a:stCxn id="14" idx="2"/>
            <a:endCxn id="34" idx="0"/>
          </p:cNvCxnSpPr>
          <p:nvPr/>
        </p:nvCxnSpPr>
        <p:spPr>
          <a:xfrm rot="16200000" flipH="1">
            <a:off x="8905924" y="3404789"/>
            <a:ext cx="1235339" cy="2072"/>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860525-ACDC-4AB0-8065-21C3527D3A2C}"/>
              </a:ext>
            </a:extLst>
          </p:cNvPr>
          <p:cNvSpPr txBox="1"/>
          <p:nvPr/>
        </p:nvSpPr>
        <p:spPr>
          <a:xfrm>
            <a:off x="4070556" y="2123170"/>
            <a:ext cx="2811612" cy="1569660"/>
          </a:xfrm>
          <a:prstGeom prst="rect">
            <a:avLst/>
          </a:prstGeom>
          <a:solidFill>
            <a:schemeClr val="accent3">
              <a:lumMod val="20000"/>
              <a:lumOff val="80000"/>
            </a:schemeClr>
          </a:solidFill>
        </p:spPr>
        <p:txBody>
          <a:bodyPr wrap="square" rtlCol="0">
            <a:spAutoFit/>
          </a:bodyPr>
          <a:lstStyle/>
          <a:p>
            <a:pPr marL="171450" indent="-171450">
              <a:buFont typeface="Arial" panose="020B0604020202020204" pitchFamily="34" charset="0"/>
              <a:buChar char="•"/>
            </a:pPr>
            <a:r>
              <a:rPr lang="en-US" sz="1200"/>
              <a:t>Airlines typically create their own ‘drop through’ to access the iPort ICI application. Or it is framed in on the airline’s website. </a:t>
            </a:r>
          </a:p>
          <a:p>
            <a:pPr marL="171450" indent="-171450">
              <a:buFont typeface="Arial" panose="020B0604020202020204" pitchFamily="34" charset="0"/>
              <a:buChar char="•"/>
            </a:pPr>
            <a:r>
              <a:rPr lang="en-US" sz="1200"/>
              <a:t>The ICI application allows either a PDF formatted boarding pass or an Apple electronic boarding pass.</a:t>
            </a:r>
          </a:p>
          <a:p>
            <a:pPr marL="171450" indent="-171450">
              <a:buFont typeface="Arial" panose="020B0604020202020204" pitchFamily="34" charset="0"/>
              <a:buChar char="•"/>
            </a:pPr>
            <a:endParaRPr lang="en-US" sz="1200"/>
          </a:p>
        </p:txBody>
      </p:sp>
      <p:sp>
        <p:nvSpPr>
          <p:cNvPr id="56" name="Rectangle 55">
            <a:extLst>
              <a:ext uri="{FF2B5EF4-FFF2-40B4-BE49-F238E27FC236}">
                <a16:creationId xmlns:a16="http://schemas.microsoft.com/office/drawing/2014/main" id="{CC4E024C-D3FE-4DF7-A9BF-374F79C5B706}"/>
              </a:ext>
            </a:extLst>
          </p:cNvPr>
          <p:cNvSpPr/>
          <p:nvPr/>
        </p:nvSpPr>
        <p:spPr>
          <a:xfrm>
            <a:off x="9089274" y="4019378"/>
            <a:ext cx="840658" cy="4132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iPort ICI application</a:t>
            </a:r>
          </a:p>
        </p:txBody>
      </p:sp>
      <p:sp>
        <p:nvSpPr>
          <p:cNvPr id="42" name="TextBox 41">
            <a:extLst>
              <a:ext uri="{FF2B5EF4-FFF2-40B4-BE49-F238E27FC236}">
                <a16:creationId xmlns:a16="http://schemas.microsoft.com/office/drawing/2014/main" id="{A25564FA-6D05-4CED-A563-9161B157786E}"/>
              </a:ext>
            </a:extLst>
          </p:cNvPr>
          <p:cNvSpPr txBox="1"/>
          <p:nvPr/>
        </p:nvSpPr>
        <p:spPr>
          <a:xfrm>
            <a:off x="6913425" y="3862639"/>
            <a:ext cx="2027030" cy="369332"/>
          </a:xfrm>
          <a:prstGeom prst="rect">
            <a:avLst/>
          </a:prstGeom>
          <a:noFill/>
        </p:spPr>
        <p:txBody>
          <a:bodyPr wrap="none" rtlCol="0">
            <a:spAutoFit/>
          </a:bodyPr>
          <a:lstStyle/>
          <a:p>
            <a:r>
              <a:rPr lang="en-US"/>
              <a:t>Atlanta Data Center</a:t>
            </a:r>
          </a:p>
        </p:txBody>
      </p:sp>
      <p:sp>
        <p:nvSpPr>
          <p:cNvPr id="22" name="TextBox 128">
            <a:extLst>
              <a:ext uri="{FF2B5EF4-FFF2-40B4-BE49-F238E27FC236}">
                <a16:creationId xmlns:a16="http://schemas.microsoft.com/office/drawing/2014/main" id="{7218105B-E1D9-48F6-88D1-959FA1475178}"/>
              </a:ext>
            </a:extLst>
          </p:cNvPr>
          <p:cNvSpPr txBox="1">
            <a:spLocks noChangeArrowheads="1"/>
          </p:cNvSpPr>
          <p:nvPr/>
        </p:nvSpPr>
        <p:spPr bwMode="auto">
          <a:xfrm>
            <a:off x="9490444" y="3836842"/>
            <a:ext cx="15245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216.113.133.250</a:t>
            </a:r>
            <a:endParaRPr lang="nl-NL" altLang="nl-NL" sz="900"/>
          </a:p>
        </p:txBody>
      </p:sp>
      <p:sp>
        <p:nvSpPr>
          <p:cNvPr id="23" name="Rectangle: Beveled 22">
            <a:hlinkClick r:id="rId3" action="ppaction://hlinksldjump"/>
            <a:extLst>
              <a:ext uri="{FF2B5EF4-FFF2-40B4-BE49-F238E27FC236}">
                <a16:creationId xmlns:a16="http://schemas.microsoft.com/office/drawing/2014/main" id="{408CE599-FE88-4407-9E86-703A6B7FDBBE}"/>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9321021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271242" y="93139"/>
            <a:ext cx="82655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a:t>
            </a:r>
            <a:r>
              <a:rPr lang="nl-NL" altLang="nl-NL" sz="4000" err="1">
                <a:solidFill>
                  <a:srgbClr val="00B0F0"/>
                </a:solidFill>
              </a:rPr>
              <a:t>Local</a:t>
            </a:r>
            <a:r>
              <a:rPr lang="nl-NL" altLang="nl-NL" sz="4000">
                <a:solidFill>
                  <a:srgbClr val="00B0F0"/>
                </a:solidFill>
              </a:rPr>
              <a:t> infra – Mobile </a:t>
            </a:r>
            <a:r>
              <a:rPr lang="nl-NL" altLang="nl-NL" sz="4000" err="1">
                <a:solidFill>
                  <a:srgbClr val="00B0F0"/>
                </a:solidFill>
              </a:rPr>
              <a:t>devices</a:t>
            </a:r>
            <a:endParaRPr lang="nl-NL" altLang="nl-NL" sz="4000">
              <a:solidFill>
                <a:srgbClr val="00B0F0"/>
              </a:solidFill>
            </a:endParaRPr>
          </a:p>
        </p:txBody>
      </p:sp>
      <p:sp>
        <p:nvSpPr>
          <p:cNvPr id="2" name="TextBox 1">
            <a:extLst>
              <a:ext uri="{FF2B5EF4-FFF2-40B4-BE49-F238E27FC236}">
                <a16:creationId xmlns:a16="http://schemas.microsoft.com/office/drawing/2014/main" id="{310090AB-D4ED-4C45-B79A-71F373386F1C}"/>
              </a:ext>
            </a:extLst>
          </p:cNvPr>
          <p:cNvSpPr txBox="1"/>
          <p:nvPr/>
        </p:nvSpPr>
        <p:spPr>
          <a:xfrm>
            <a:off x="1595439" y="3509319"/>
            <a:ext cx="6996626" cy="1200329"/>
          </a:xfrm>
          <a:prstGeom prst="rect">
            <a:avLst/>
          </a:prstGeom>
          <a:solidFill>
            <a:schemeClr val="bg2"/>
          </a:solidFill>
        </p:spPr>
        <p:txBody>
          <a:bodyPr wrap="square" rtlCol="0">
            <a:spAutoFit/>
          </a:bodyPr>
          <a:lstStyle/>
          <a:p>
            <a:r>
              <a:rPr lang="en-US"/>
              <a:t>Mobile devices</a:t>
            </a:r>
          </a:p>
          <a:p>
            <a:pPr marL="171450" indent="-171450">
              <a:buFont typeface="Arial" panose="020B0604020202020204" pitchFamily="34" charset="0"/>
              <a:buChar char="•"/>
            </a:pPr>
            <a:r>
              <a:rPr lang="en-US" sz="1200"/>
              <a:t>The ICI application is designed to work on mobile devices using a responsive design.</a:t>
            </a:r>
          </a:p>
          <a:p>
            <a:pPr marL="171450" indent="-171450">
              <a:buFont typeface="Arial" panose="020B0604020202020204" pitchFamily="34" charset="0"/>
              <a:buChar char="•"/>
            </a:pPr>
            <a:r>
              <a:rPr lang="en-US" sz="1200"/>
              <a:t>All iPort web based applications work on a mobile device, but are not specifically designed for it.  </a:t>
            </a:r>
          </a:p>
          <a:p>
            <a:endParaRPr lang="en-US"/>
          </a:p>
          <a:p>
            <a:endParaRPr lang="en-US" sz="1200"/>
          </a:p>
        </p:txBody>
      </p:sp>
      <p:sp>
        <p:nvSpPr>
          <p:cNvPr id="33" name="Rounded Rectangle 58">
            <a:extLst>
              <a:ext uri="{FF2B5EF4-FFF2-40B4-BE49-F238E27FC236}">
                <a16:creationId xmlns:a16="http://schemas.microsoft.com/office/drawing/2014/main" id="{163BF541-6AD3-4BD2-B6D7-A1BF6E243071}"/>
              </a:ext>
            </a:extLst>
          </p:cNvPr>
          <p:cNvSpPr/>
          <p:nvPr/>
        </p:nvSpPr>
        <p:spPr bwMode="auto">
          <a:xfrm>
            <a:off x="5161934" y="995082"/>
            <a:ext cx="5363191" cy="791997"/>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sp>
        <p:nvSpPr>
          <p:cNvPr id="35" name="Rectangle: Rounded Corners 34">
            <a:extLst>
              <a:ext uri="{FF2B5EF4-FFF2-40B4-BE49-F238E27FC236}">
                <a16:creationId xmlns:a16="http://schemas.microsoft.com/office/drawing/2014/main" id="{C9441722-F7FF-4631-940E-2BC5BBE1C071}"/>
              </a:ext>
            </a:extLst>
          </p:cNvPr>
          <p:cNvSpPr/>
          <p:nvPr/>
        </p:nvSpPr>
        <p:spPr>
          <a:xfrm>
            <a:off x="5387228" y="1160778"/>
            <a:ext cx="4951443" cy="465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54">
            <a:extLst>
              <a:ext uri="{FF2B5EF4-FFF2-40B4-BE49-F238E27FC236}">
                <a16:creationId xmlns:a16="http://schemas.microsoft.com/office/drawing/2014/main" id="{814AA562-7FE0-4C9D-8750-4597E1DD4FB8}"/>
              </a:ext>
            </a:extLst>
          </p:cNvPr>
          <p:cNvSpPr txBox="1">
            <a:spLocks noChangeArrowheads="1"/>
          </p:cNvSpPr>
          <p:nvPr/>
        </p:nvSpPr>
        <p:spPr bwMode="auto">
          <a:xfrm>
            <a:off x="7073414" y="1166917"/>
            <a:ext cx="790542"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Internet</a:t>
            </a:r>
          </a:p>
        </p:txBody>
      </p:sp>
      <p:sp>
        <p:nvSpPr>
          <p:cNvPr id="37" name="TextBox 84">
            <a:extLst>
              <a:ext uri="{FF2B5EF4-FFF2-40B4-BE49-F238E27FC236}">
                <a16:creationId xmlns:a16="http://schemas.microsoft.com/office/drawing/2014/main" id="{AC4F9BAC-CADE-4E54-9DAA-52168EF4D677}"/>
              </a:ext>
            </a:extLst>
          </p:cNvPr>
          <p:cNvSpPr txBox="1">
            <a:spLocks noChangeArrowheads="1"/>
          </p:cNvSpPr>
          <p:nvPr/>
        </p:nvSpPr>
        <p:spPr bwMode="auto">
          <a:xfrm>
            <a:off x="7975692" y="1157850"/>
            <a:ext cx="1369955" cy="306323"/>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Mobile </a:t>
            </a:r>
            <a:r>
              <a:rPr lang="nl-NL" altLang="nl-NL" sz="1400" err="1">
                <a:solidFill>
                  <a:schemeClr val="bg1"/>
                </a:solidFill>
              </a:rPr>
              <a:t>devices</a:t>
            </a:r>
            <a:endParaRPr lang="nl-NL" altLang="nl-NL" sz="1400">
              <a:solidFill>
                <a:schemeClr val="bg1"/>
              </a:solidFill>
            </a:endParaRPr>
          </a:p>
        </p:txBody>
      </p:sp>
      <p:sp>
        <p:nvSpPr>
          <p:cNvPr id="38" name="TextBox 76">
            <a:extLst>
              <a:ext uri="{FF2B5EF4-FFF2-40B4-BE49-F238E27FC236}">
                <a16:creationId xmlns:a16="http://schemas.microsoft.com/office/drawing/2014/main" id="{A515C83D-ECD6-4F9D-ADC6-88845A7321F2}"/>
              </a:ext>
            </a:extLst>
          </p:cNvPr>
          <p:cNvSpPr txBox="1">
            <a:spLocks noChangeArrowheads="1"/>
          </p:cNvSpPr>
          <p:nvPr/>
        </p:nvSpPr>
        <p:spPr bwMode="auto">
          <a:xfrm>
            <a:off x="6246371" y="1157769"/>
            <a:ext cx="714345"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Kiosks</a:t>
            </a:r>
            <a:endParaRPr lang="nl-NL" altLang="nl-NL" sz="1400">
              <a:solidFill>
                <a:schemeClr val="bg1"/>
              </a:solidFill>
            </a:endParaRPr>
          </a:p>
        </p:txBody>
      </p:sp>
      <p:sp>
        <p:nvSpPr>
          <p:cNvPr id="39" name="TextBox 79">
            <a:extLst>
              <a:ext uri="{FF2B5EF4-FFF2-40B4-BE49-F238E27FC236}">
                <a16:creationId xmlns:a16="http://schemas.microsoft.com/office/drawing/2014/main" id="{00B545CB-E85E-4553-B432-189ADE2A22AF}"/>
              </a:ext>
            </a:extLst>
          </p:cNvPr>
          <p:cNvSpPr txBox="1">
            <a:spLocks noChangeArrowheads="1"/>
          </p:cNvSpPr>
          <p:nvPr/>
        </p:nvSpPr>
        <p:spPr bwMode="auto">
          <a:xfrm>
            <a:off x="5367311" y="1162220"/>
            <a:ext cx="712054" cy="5232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Airport</a:t>
            </a:r>
          </a:p>
          <a:p>
            <a:pPr eaLnBrk="1" hangingPunct="1">
              <a:spcBef>
                <a:spcPct val="0"/>
              </a:spcBef>
              <a:buFontTx/>
              <a:buNone/>
            </a:pPr>
            <a:r>
              <a:rPr lang="nl-NL" altLang="nl-NL" sz="1400">
                <a:solidFill>
                  <a:schemeClr val="bg1"/>
                </a:solidFill>
              </a:rPr>
              <a:t>Desk</a:t>
            </a:r>
          </a:p>
        </p:txBody>
      </p:sp>
      <p:sp>
        <p:nvSpPr>
          <p:cNvPr id="40" name="TextBox 84">
            <a:extLst>
              <a:ext uri="{FF2B5EF4-FFF2-40B4-BE49-F238E27FC236}">
                <a16:creationId xmlns:a16="http://schemas.microsoft.com/office/drawing/2014/main" id="{B311F432-0D83-446A-BF17-0EB42B4B11F3}"/>
              </a:ext>
            </a:extLst>
          </p:cNvPr>
          <p:cNvSpPr txBox="1">
            <a:spLocks noChangeArrowheads="1"/>
          </p:cNvSpPr>
          <p:nvPr/>
        </p:nvSpPr>
        <p:spPr bwMode="auto">
          <a:xfrm>
            <a:off x="9375595" y="1166917"/>
            <a:ext cx="861133" cy="307777"/>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Bagdrop</a:t>
            </a:r>
            <a:endParaRPr lang="nl-NL" altLang="nl-NL" sz="1400">
              <a:solidFill>
                <a:schemeClr val="bg1"/>
              </a:solidFill>
            </a:endParaRPr>
          </a:p>
        </p:txBody>
      </p:sp>
      <p:cxnSp>
        <p:nvCxnSpPr>
          <p:cNvPr id="42" name="Straight Connector 41">
            <a:extLst>
              <a:ext uri="{FF2B5EF4-FFF2-40B4-BE49-F238E27FC236}">
                <a16:creationId xmlns:a16="http://schemas.microsoft.com/office/drawing/2014/main" id="{C4008A30-E35E-4237-AB31-C3C5D76FA517}"/>
              </a:ext>
            </a:extLst>
          </p:cNvPr>
          <p:cNvCxnSpPr/>
          <p:nvPr/>
        </p:nvCxnSpPr>
        <p:spPr>
          <a:xfrm>
            <a:off x="6203951" y="1166917"/>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005844-627C-4088-AE86-1D8DAE888109}"/>
              </a:ext>
            </a:extLst>
          </p:cNvPr>
          <p:cNvCxnSpPr/>
          <p:nvPr/>
        </p:nvCxnSpPr>
        <p:spPr>
          <a:xfrm>
            <a:off x="7001807" y="1157953"/>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E735C0-0115-44A8-84BC-9E42ABA6670E}"/>
              </a:ext>
            </a:extLst>
          </p:cNvPr>
          <p:cNvCxnSpPr/>
          <p:nvPr/>
        </p:nvCxnSpPr>
        <p:spPr>
          <a:xfrm>
            <a:off x="7920689" y="1108648"/>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181C310-6C45-48FD-87D7-B6449675A513}"/>
              </a:ext>
            </a:extLst>
          </p:cNvPr>
          <p:cNvCxnSpPr/>
          <p:nvPr/>
        </p:nvCxnSpPr>
        <p:spPr>
          <a:xfrm>
            <a:off x="9364012" y="1153472"/>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5D7116-E894-4A2E-891C-8918AC841933}"/>
              </a:ext>
            </a:extLst>
          </p:cNvPr>
          <p:cNvSpPr/>
          <p:nvPr/>
        </p:nvSpPr>
        <p:spPr>
          <a:xfrm>
            <a:off x="7918958" y="1160778"/>
            <a:ext cx="1445054" cy="473520"/>
          </a:xfrm>
          <a:prstGeom prst="roundRect">
            <a:avLst/>
          </a:prstGeom>
          <a:solidFill>
            <a:srgbClr val="ED7D31">
              <a:alpha val="7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Beveled 15">
            <a:hlinkClick r:id="rId3" action="ppaction://hlinksldjump"/>
            <a:extLst>
              <a:ext uri="{FF2B5EF4-FFF2-40B4-BE49-F238E27FC236}">
                <a16:creationId xmlns:a16="http://schemas.microsoft.com/office/drawing/2014/main" id="{DA4D853B-DBC4-4243-89CB-ED448FEAFB1D}"/>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84373014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79335" y="84759"/>
            <a:ext cx="74111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a:t>
            </a:r>
            <a:r>
              <a:rPr lang="nl-NL" altLang="nl-NL" sz="4000" err="1">
                <a:solidFill>
                  <a:srgbClr val="00B0F0"/>
                </a:solidFill>
              </a:rPr>
              <a:t>Local</a:t>
            </a:r>
            <a:r>
              <a:rPr lang="nl-NL" altLang="nl-NL" sz="4000">
                <a:solidFill>
                  <a:srgbClr val="00B0F0"/>
                </a:solidFill>
              </a:rPr>
              <a:t> infra – </a:t>
            </a:r>
            <a:r>
              <a:rPr lang="nl-NL" altLang="nl-NL" sz="4000" err="1">
                <a:solidFill>
                  <a:srgbClr val="00B0F0"/>
                </a:solidFill>
              </a:rPr>
              <a:t>Bagdrop</a:t>
            </a:r>
            <a:r>
              <a:rPr lang="nl-NL" altLang="nl-NL" sz="4000">
                <a:solidFill>
                  <a:srgbClr val="00B0F0"/>
                </a:solidFill>
              </a:rPr>
              <a:t> -1</a:t>
            </a:r>
          </a:p>
        </p:txBody>
      </p:sp>
      <p:sp>
        <p:nvSpPr>
          <p:cNvPr id="2" name="TextBox 1">
            <a:extLst>
              <a:ext uri="{FF2B5EF4-FFF2-40B4-BE49-F238E27FC236}">
                <a16:creationId xmlns:a16="http://schemas.microsoft.com/office/drawing/2014/main" id="{310090AB-D4ED-4C45-B79A-71F373386F1C}"/>
              </a:ext>
            </a:extLst>
          </p:cNvPr>
          <p:cNvSpPr txBox="1"/>
          <p:nvPr/>
        </p:nvSpPr>
        <p:spPr>
          <a:xfrm>
            <a:off x="1663621" y="3462261"/>
            <a:ext cx="6996626" cy="2400657"/>
          </a:xfrm>
          <a:prstGeom prst="rect">
            <a:avLst/>
          </a:prstGeom>
          <a:solidFill>
            <a:schemeClr val="bg2"/>
          </a:solidFill>
        </p:spPr>
        <p:txBody>
          <a:bodyPr wrap="square" rtlCol="0">
            <a:spAutoFit/>
          </a:bodyPr>
          <a:lstStyle/>
          <a:p>
            <a:r>
              <a:rPr lang="en-US" err="1"/>
              <a:t>Bagdrop</a:t>
            </a:r>
            <a:r>
              <a:rPr lang="en-US"/>
              <a:t> solutions</a:t>
            </a:r>
          </a:p>
          <a:p>
            <a:pPr marL="171450" indent="-171450">
              <a:buFont typeface="Arial" panose="020B0604020202020204" pitchFamily="34" charset="0"/>
              <a:buChar char="•"/>
            </a:pPr>
            <a:r>
              <a:rPr lang="en-US" sz="1200"/>
              <a:t>There are quite a few companies that provide solutions for automated bag drop.</a:t>
            </a:r>
          </a:p>
          <a:p>
            <a:pPr marL="171450" indent="-171450">
              <a:buFont typeface="Arial" panose="020B0604020202020204" pitchFamily="34" charset="0"/>
              <a:buChar char="•"/>
            </a:pPr>
            <a:r>
              <a:rPr lang="en-US" sz="1200"/>
              <a:t>SITA, </a:t>
            </a:r>
            <a:r>
              <a:rPr lang="en-US" sz="1200" err="1"/>
              <a:t>Arinc</a:t>
            </a:r>
            <a:r>
              <a:rPr lang="en-US" sz="1200"/>
              <a:t>, </a:t>
            </a:r>
            <a:r>
              <a:rPr lang="en-US" sz="1200" err="1"/>
              <a:t>Materna</a:t>
            </a:r>
            <a:r>
              <a:rPr lang="en-US" sz="1200"/>
              <a:t>, BBC all have their own solutions. The process usually consists of the following 3 services:</a:t>
            </a:r>
          </a:p>
          <a:p>
            <a:pPr marL="685800" lvl="1" indent="-228600">
              <a:buFont typeface="+mj-lt"/>
              <a:buAutoNum type="arabicPeriod"/>
            </a:pPr>
            <a:r>
              <a:rPr lang="en-US" sz="1200"/>
              <a:t>Identify passenger (</a:t>
            </a:r>
            <a:r>
              <a:rPr lang="en-US" sz="1200" err="1"/>
              <a:t>boardingpass</a:t>
            </a:r>
            <a:r>
              <a:rPr lang="en-US" sz="1200"/>
              <a:t> scan), response is the passenger data.</a:t>
            </a:r>
          </a:p>
          <a:p>
            <a:pPr marL="685800" lvl="1" indent="-228600">
              <a:buFont typeface="+mj-lt"/>
              <a:buAutoNum type="arabicPeriod"/>
            </a:pPr>
            <a:r>
              <a:rPr lang="en-US" sz="1200" err="1"/>
              <a:t>Addbaggage</a:t>
            </a:r>
            <a:r>
              <a:rPr lang="en-US" sz="1200"/>
              <a:t>. The system checks if the added baggage fits within the baggage limitation of the passenger and creates a </a:t>
            </a:r>
            <a:r>
              <a:rPr lang="en-US" sz="1200" err="1"/>
              <a:t>bagtag</a:t>
            </a:r>
            <a:r>
              <a:rPr lang="en-US" sz="1200"/>
              <a:t> number.</a:t>
            </a:r>
          </a:p>
          <a:p>
            <a:pPr marL="685800" lvl="1" indent="-228600">
              <a:buFont typeface="+mj-lt"/>
              <a:buAutoNum type="arabicPeriod"/>
            </a:pPr>
            <a:r>
              <a:rPr lang="en-US" sz="1200" err="1"/>
              <a:t>Commitbag</a:t>
            </a:r>
            <a:r>
              <a:rPr lang="en-US" sz="1200"/>
              <a:t>. This is where the baggage is sent to the conveyer belt, and a BSM is sent to the baggage system.</a:t>
            </a:r>
          </a:p>
          <a:p>
            <a:pPr marL="228600" indent="-228600">
              <a:buFont typeface="Arial" panose="020B0604020202020204" pitchFamily="34" charset="0"/>
              <a:buChar char="•"/>
            </a:pPr>
            <a:r>
              <a:rPr lang="en-US" sz="1200"/>
              <a:t>So, iPort does not have a ‘local’ </a:t>
            </a:r>
            <a:r>
              <a:rPr lang="en-US" sz="1200" err="1"/>
              <a:t>bagdrop</a:t>
            </a:r>
            <a:r>
              <a:rPr lang="en-US" sz="1200"/>
              <a:t> application, but allows third party </a:t>
            </a:r>
            <a:r>
              <a:rPr lang="en-US" sz="1200" err="1"/>
              <a:t>bagdrop</a:t>
            </a:r>
            <a:r>
              <a:rPr lang="en-US" sz="1200"/>
              <a:t> systems to access iPort.</a:t>
            </a:r>
          </a:p>
          <a:p>
            <a:pPr marL="228600" indent="-228600">
              <a:buFont typeface="Arial" panose="020B0604020202020204" pitchFamily="34" charset="0"/>
              <a:buChar char="•"/>
            </a:pPr>
            <a:r>
              <a:rPr lang="en-US" sz="1200"/>
              <a:t>The airport overview sheet on </a:t>
            </a:r>
            <a:r>
              <a:rPr lang="en-US" sz="1200" err="1"/>
              <a:t>Sharepoint</a:t>
            </a:r>
            <a:r>
              <a:rPr lang="en-US" sz="1200"/>
              <a:t> shows where </a:t>
            </a:r>
            <a:r>
              <a:rPr lang="en-US" sz="1200" err="1"/>
              <a:t>bagdrop</a:t>
            </a:r>
            <a:r>
              <a:rPr lang="en-US" sz="1200"/>
              <a:t> is active and which provider is present.</a:t>
            </a:r>
          </a:p>
        </p:txBody>
      </p:sp>
      <p:sp>
        <p:nvSpPr>
          <p:cNvPr id="33" name="Rounded Rectangle 58">
            <a:extLst>
              <a:ext uri="{FF2B5EF4-FFF2-40B4-BE49-F238E27FC236}">
                <a16:creationId xmlns:a16="http://schemas.microsoft.com/office/drawing/2014/main" id="{384EFE11-A0E0-4FB4-A9BC-660CABFDA280}"/>
              </a:ext>
            </a:extLst>
          </p:cNvPr>
          <p:cNvSpPr/>
          <p:nvPr/>
        </p:nvSpPr>
        <p:spPr bwMode="auto">
          <a:xfrm>
            <a:off x="5161934" y="995082"/>
            <a:ext cx="5363191" cy="791997"/>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sp>
        <p:nvSpPr>
          <p:cNvPr id="35" name="Rectangle: Rounded Corners 34">
            <a:extLst>
              <a:ext uri="{FF2B5EF4-FFF2-40B4-BE49-F238E27FC236}">
                <a16:creationId xmlns:a16="http://schemas.microsoft.com/office/drawing/2014/main" id="{95F55C8B-9CB4-453F-A642-9168A998B177}"/>
              </a:ext>
            </a:extLst>
          </p:cNvPr>
          <p:cNvSpPr/>
          <p:nvPr/>
        </p:nvSpPr>
        <p:spPr>
          <a:xfrm>
            <a:off x="5387228" y="1160778"/>
            <a:ext cx="4951443" cy="465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54">
            <a:extLst>
              <a:ext uri="{FF2B5EF4-FFF2-40B4-BE49-F238E27FC236}">
                <a16:creationId xmlns:a16="http://schemas.microsoft.com/office/drawing/2014/main" id="{FDD79A3D-150E-4C8D-B405-EB06B3F80E71}"/>
              </a:ext>
            </a:extLst>
          </p:cNvPr>
          <p:cNvSpPr txBox="1">
            <a:spLocks noChangeArrowheads="1"/>
          </p:cNvSpPr>
          <p:nvPr/>
        </p:nvSpPr>
        <p:spPr bwMode="auto">
          <a:xfrm>
            <a:off x="7073414" y="1166917"/>
            <a:ext cx="790542"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Internet</a:t>
            </a:r>
          </a:p>
        </p:txBody>
      </p:sp>
      <p:sp>
        <p:nvSpPr>
          <p:cNvPr id="37" name="TextBox 84">
            <a:extLst>
              <a:ext uri="{FF2B5EF4-FFF2-40B4-BE49-F238E27FC236}">
                <a16:creationId xmlns:a16="http://schemas.microsoft.com/office/drawing/2014/main" id="{22135428-7F06-45E1-9296-63021E78D23A}"/>
              </a:ext>
            </a:extLst>
          </p:cNvPr>
          <p:cNvSpPr txBox="1">
            <a:spLocks noChangeArrowheads="1"/>
          </p:cNvSpPr>
          <p:nvPr/>
        </p:nvSpPr>
        <p:spPr bwMode="auto">
          <a:xfrm>
            <a:off x="7975692" y="1157850"/>
            <a:ext cx="1369955" cy="306323"/>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Mobile </a:t>
            </a:r>
            <a:r>
              <a:rPr lang="nl-NL" altLang="nl-NL" sz="1400" err="1">
                <a:solidFill>
                  <a:schemeClr val="bg1"/>
                </a:solidFill>
              </a:rPr>
              <a:t>devices</a:t>
            </a:r>
            <a:endParaRPr lang="nl-NL" altLang="nl-NL" sz="1400">
              <a:solidFill>
                <a:schemeClr val="bg1"/>
              </a:solidFill>
            </a:endParaRPr>
          </a:p>
        </p:txBody>
      </p:sp>
      <p:sp>
        <p:nvSpPr>
          <p:cNvPr id="38" name="TextBox 76">
            <a:extLst>
              <a:ext uri="{FF2B5EF4-FFF2-40B4-BE49-F238E27FC236}">
                <a16:creationId xmlns:a16="http://schemas.microsoft.com/office/drawing/2014/main" id="{A36D0D46-5522-4B6D-BE3C-A5EF199EA48C}"/>
              </a:ext>
            </a:extLst>
          </p:cNvPr>
          <p:cNvSpPr txBox="1">
            <a:spLocks noChangeArrowheads="1"/>
          </p:cNvSpPr>
          <p:nvPr/>
        </p:nvSpPr>
        <p:spPr bwMode="auto">
          <a:xfrm>
            <a:off x="6246371" y="1157769"/>
            <a:ext cx="714345"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Kiosks</a:t>
            </a:r>
            <a:endParaRPr lang="nl-NL" altLang="nl-NL" sz="1400">
              <a:solidFill>
                <a:schemeClr val="bg1"/>
              </a:solidFill>
            </a:endParaRPr>
          </a:p>
        </p:txBody>
      </p:sp>
      <p:sp>
        <p:nvSpPr>
          <p:cNvPr id="39" name="TextBox 79">
            <a:extLst>
              <a:ext uri="{FF2B5EF4-FFF2-40B4-BE49-F238E27FC236}">
                <a16:creationId xmlns:a16="http://schemas.microsoft.com/office/drawing/2014/main" id="{D21FA95B-4BBB-4D41-8905-1EA1B8C5FDDB}"/>
              </a:ext>
            </a:extLst>
          </p:cNvPr>
          <p:cNvSpPr txBox="1">
            <a:spLocks noChangeArrowheads="1"/>
          </p:cNvSpPr>
          <p:nvPr/>
        </p:nvSpPr>
        <p:spPr bwMode="auto">
          <a:xfrm>
            <a:off x="5367311" y="1162220"/>
            <a:ext cx="712054" cy="5232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Airport</a:t>
            </a:r>
          </a:p>
          <a:p>
            <a:pPr eaLnBrk="1" hangingPunct="1">
              <a:spcBef>
                <a:spcPct val="0"/>
              </a:spcBef>
              <a:buFontTx/>
              <a:buNone/>
            </a:pPr>
            <a:r>
              <a:rPr lang="nl-NL" altLang="nl-NL" sz="1400">
                <a:solidFill>
                  <a:schemeClr val="bg1"/>
                </a:solidFill>
              </a:rPr>
              <a:t>Desk</a:t>
            </a:r>
          </a:p>
        </p:txBody>
      </p:sp>
      <p:sp>
        <p:nvSpPr>
          <p:cNvPr id="40" name="TextBox 84">
            <a:extLst>
              <a:ext uri="{FF2B5EF4-FFF2-40B4-BE49-F238E27FC236}">
                <a16:creationId xmlns:a16="http://schemas.microsoft.com/office/drawing/2014/main" id="{C667B7A5-A786-4403-834E-AB646FE7C2BF}"/>
              </a:ext>
            </a:extLst>
          </p:cNvPr>
          <p:cNvSpPr txBox="1">
            <a:spLocks noChangeArrowheads="1"/>
          </p:cNvSpPr>
          <p:nvPr/>
        </p:nvSpPr>
        <p:spPr bwMode="auto">
          <a:xfrm>
            <a:off x="9375595" y="1166917"/>
            <a:ext cx="861133" cy="307777"/>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Bagdrop</a:t>
            </a:r>
            <a:endParaRPr lang="nl-NL" altLang="nl-NL" sz="1400">
              <a:solidFill>
                <a:schemeClr val="bg1"/>
              </a:solidFill>
            </a:endParaRPr>
          </a:p>
        </p:txBody>
      </p:sp>
      <p:cxnSp>
        <p:nvCxnSpPr>
          <p:cNvPr id="42" name="Straight Connector 41">
            <a:extLst>
              <a:ext uri="{FF2B5EF4-FFF2-40B4-BE49-F238E27FC236}">
                <a16:creationId xmlns:a16="http://schemas.microsoft.com/office/drawing/2014/main" id="{196AE025-0DBB-413B-906D-E9B3B7F1EF7D}"/>
              </a:ext>
            </a:extLst>
          </p:cNvPr>
          <p:cNvCxnSpPr/>
          <p:nvPr/>
        </p:nvCxnSpPr>
        <p:spPr>
          <a:xfrm>
            <a:off x="6203951" y="1166917"/>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857ADB-637E-45BD-B370-4E0768C3A345}"/>
              </a:ext>
            </a:extLst>
          </p:cNvPr>
          <p:cNvCxnSpPr/>
          <p:nvPr/>
        </p:nvCxnSpPr>
        <p:spPr>
          <a:xfrm>
            <a:off x="7001807" y="1157953"/>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DF6B06-01C4-4900-8B4D-805E60731CB3}"/>
              </a:ext>
            </a:extLst>
          </p:cNvPr>
          <p:cNvCxnSpPr/>
          <p:nvPr/>
        </p:nvCxnSpPr>
        <p:spPr>
          <a:xfrm>
            <a:off x="7920689" y="1108648"/>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B6E7309-0373-4EB9-9494-BB329DD7B53F}"/>
              </a:ext>
            </a:extLst>
          </p:cNvPr>
          <p:cNvCxnSpPr/>
          <p:nvPr/>
        </p:nvCxnSpPr>
        <p:spPr>
          <a:xfrm>
            <a:off x="9364012" y="1153472"/>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DC13B33-CC74-47C3-B36A-5FB827A5F70F}"/>
              </a:ext>
            </a:extLst>
          </p:cNvPr>
          <p:cNvSpPr/>
          <p:nvPr/>
        </p:nvSpPr>
        <p:spPr>
          <a:xfrm>
            <a:off x="9364011" y="1156626"/>
            <a:ext cx="974653" cy="473520"/>
          </a:xfrm>
          <a:prstGeom prst="roundRect">
            <a:avLst/>
          </a:prstGeom>
          <a:solidFill>
            <a:srgbClr val="ED7D31">
              <a:alpha val="7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Beveled 15">
            <a:hlinkClick r:id="rId3" action="ppaction://hlinksldjump"/>
            <a:extLst>
              <a:ext uri="{FF2B5EF4-FFF2-40B4-BE49-F238E27FC236}">
                <a16:creationId xmlns:a16="http://schemas.microsoft.com/office/drawing/2014/main" id="{BF902B64-8458-4DAF-82DD-39B5ADE43A55}"/>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32416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76965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a:t>
            </a:r>
            <a:r>
              <a:rPr lang="nl-NL" altLang="nl-NL" sz="4000" err="1">
                <a:solidFill>
                  <a:srgbClr val="00B0F0"/>
                </a:solidFill>
              </a:rPr>
              <a:t>Local</a:t>
            </a:r>
            <a:r>
              <a:rPr lang="nl-NL" altLang="nl-NL" sz="4000">
                <a:solidFill>
                  <a:srgbClr val="00B0F0"/>
                </a:solidFill>
              </a:rPr>
              <a:t> infra – </a:t>
            </a:r>
            <a:r>
              <a:rPr lang="nl-NL" altLang="nl-NL" sz="4000" err="1">
                <a:solidFill>
                  <a:srgbClr val="00B0F0"/>
                </a:solidFill>
              </a:rPr>
              <a:t>Bagdrop</a:t>
            </a:r>
            <a:r>
              <a:rPr lang="nl-NL" altLang="nl-NL" sz="4000">
                <a:solidFill>
                  <a:srgbClr val="00B0F0"/>
                </a:solidFill>
              </a:rPr>
              <a:t> - 2 </a:t>
            </a:r>
          </a:p>
        </p:txBody>
      </p:sp>
      <p:cxnSp>
        <p:nvCxnSpPr>
          <p:cNvPr id="132" name="Elbow Connector 77">
            <a:extLst>
              <a:ext uri="{FF2B5EF4-FFF2-40B4-BE49-F238E27FC236}">
                <a16:creationId xmlns:a16="http://schemas.microsoft.com/office/drawing/2014/main" id="{2B4536B9-5BB1-4C96-A4DD-9C1F40C2A58A}"/>
              </a:ext>
            </a:extLst>
          </p:cNvPr>
          <p:cNvCxnSpPr/>
          <p:nvPr/>
        </p:nvCxnSpPr>
        <p:spPr bwMode="auto">
          <a:xfrm rot="10800000" flipV="1">
            <a:off x="7461216" y="2862515"/>
            <a:ext cx="1268474" cy="422276"/>
          </a:xfrm>
          <a:prstGeom prst="bentConnector2">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050" name="Picture 2" descr="Afbeeldingsresultaat voor bagdrop device">
            <a:extLst>
              <a:ext uri="{FF2B5EF4-FFF2-40B4-BE49-F238E27FC236}">
                <a16:creationId xmlns:a16="http://schemas.microsoft.com/office/drawing/2014/main" id="{D9CB1321-A328-422D-941B-CFC35D0C2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131" y="1149349"/>
            <a:ext cx="3345011" cy="17044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5D795F-A345-4367-A67B-00DE9003A041}"/>
              </a:ext>
            </a:extLst>
          </p:cNvPr>
          <p:cNvSpPr txBox="1"/>
          <p:nvPr/>
        </p:nvSpPr>
        <p:spPr>
          <a:xfrm>
            <a:off x="1455631" y="2997200"/>
            <a:ext cx="2364173" cy="369332"/>
          </a:xfrm>
          <a:prstGeom prst="rect">
            <a:avLst/>
          </a:prstGeom>
          <a:noFill/>
        </p:spPr>
        <p:txBody>
          <a:bodyPr wrap="none" rtlCol="0">
            <a:spAutoFit/>
          </a:bodyPr>
          <a:lstStyle/>
          <a:p>
            <a:r>
              <a:rPr lang="en-US" i="1" u="sng"/>
              <a:t>An ICM </a:t>
            </a:r>
            <a:r>
              <a:rPr lang="en-US" i="1" u="sng" err="1"/>
              <a:t>bagdrop</a:t>
            </a:r>
            <a:r>
              <a:rPr lang="en-US" i="1" u="sng"/>
              <a:t> device</a:t>
            </a:r>
          </a:p>
        </p:txBody>
      </p:sp>
      <p:sp>
        <p:nvSpPr>
          <p:cNvPr id="37" name="AutoShape 2" descr="blob:https://web.whatsapp.com/280441a5-c9f5-4103-9fda-cfa5cbee8afe">
            <a:extLst>
              <a:ext uri="{FF2B5EF4-FFF2-40B4-BE49-F238E27FC236}">
                <a16:creationId xmlns:a16="http://schemas.microsoft.com/office/drawing/2014/main" id="{4B5FD53F-F2F1-4DF0-ABBD-C564D98DBC10}"/>
              </a:ext>
            </a:extLst>
          </p:cNvPr>
          <p:cNvSpPr>
            <a:spLocks noChangeAspect="1" noChangeArrowheads="1"/>
          </p:cNvSpPr>
          <p:nvPr/>
        </p:nvSpPr>
        <p:spPr bwMode="auto">
          <a:xfrm>
            <a:off x="10084763" y="3852465"/>
            <a:ext cx="267695" cy="1546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1EDD6AEF-6AB5-4E3A-A937-F7CAD7BA338F}"/>
              </a:ext>
            </a:extLst>
          </p:cNvPr>
          <p:cNvSpPr/>
          <p:nvPr/>
        </p:nvSpPr>
        <p:spPr>
          <a:xfrm>
            <a:off x="6980530" y="2093808"/>
            <a:ext cx="5058147" cy="13121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a:solidFill>
                <a:schemeClr val="tx1"/>
              </a:solidFill>
            </a:endParaRPr>
          </a:p>
        </p:txBody>
      </p:sp>
      <p:sp>
        <p:nvSpPr>
          <p:cNvPr id="39" name="Rectangle 38">
            <a:extLst>
              <a:ext uri="{FF2B5EF4-FFF2-40B4-BE49-F238E27FC236}">
                <a16:creationId xmlns:a16="http://schemas.microsoft.com/office/drawing/2014/main" id="{032E9CFB-4C49-4908-AD66-F237B3EE0474}"/>
              </a:ext>
            </a:extLst>
          </p:cNvPr>
          <p:cNvSpPr/>
          <p:nvPr/>
        </p:nvSpPr>
        <p:spPr>
          <a:xfrm>
            <a:off x="7725328" y="2907373"/>
            <a:ext cx="3594457" cy="16837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00" err="1"/>
              <a:t>Bagdrop</a:t>
            </a:r>
            <a:r>
              <a:rPr lang="nl-NL" sz="1000"/>
              <a:t> </a:t>
            </a:r>
            <a:r>
              <a:rPr lang="nl-NL" sz="1000" err="1"/>
              <a:t>application</a:t>
            </a:r>
            <a:endParaRPr lang="nl-NL" sz="1050"/>
          </a:p>
        </p:txBody>
      </p:sp>
      <p:sp>
        <p:nvSpPr>
          <p:cNvPr id="40" name="TextBox 94">
            <a:extLst>
              <a:ext uri="{FF2B5EF4-FFF2-40B4-BE49-F238E27FC236}">
                <a16:creationId xmlns:a16="http://schemas.microsoft.com/office/drawing/2014/main" id="{5EE4EB2F-2DEE-42DC-91CC-13BFB6F42B7A}"/>
              </a:ext>
            </a:extLst>
          </p:cNvPr>
          <p:cNvSpPr txBox="1">
            <a:spLocks noChangeArrowheads="1"/>
          </p:cNvSpPr>
          <p:nvPr/>
        </p:nvSpPr>
        <p:spPr bwMode="auto">
          <a:xfrm>
            <a:off x="7105547" y="2093808"/>
            <a:ext cx="4855048"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nl-NL" sz="1800" err="1"/>
              <a:t>Bagdrop</a:t>
            </a:r>
            <a:r>
              <a:rPr lang="en-US" altLang="nl-NL" sz="1800"/>
              <a:t> hardware</a:t>
            </a:r>
            <a:endParaRPr lang="nl-NL" altLang="nl-NL" sz="1800"/>
          </a:p>
        </p:txBody>
      </p:sp>
      <p:sp>
        <p:nvSpPr>
          <p:cNvPr id="42" name="Rectangle 41">
            <a:extLst>
              <a:ext uri="{FF2B5EF4-FFF2-40B4-BE49-F238E27FC236}">
                <a16:creationId xmlns:a16="http://schemas.microsoft.com/office/drawing/2014/main" id="{621E3188-1CA2-4F3B-8FEC-BCCE2F993F25}"/>
              </a:ext>
            </a:extLst>
          </p:cNvPr>
          <p:cNvSpPr/>
          <p:nvPr/>
        </p:nvSpPr>
        <p:spPr>
          <a:xfrm rot="10800000">
            <a:off x="6924366" y="4179572"/>
            <a:ext cx="5132157" cy="1874637"/>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a:solidFill>
                <a:schemeClr val="tx1"/>
              </a:solidFill>
            </a:endParaRPr>
          </a:p>
        </p:txBody>
      </p:sp>
      <p:sp>
        <p:nvSpPr>
          <p:cNvPr id="43" name="Rectangle 42">
            <a:extLst>
              <a:ext uri="{FF2B5EF4-FFF2-40B4-BE49-F238E27FC236}">
                <a16:creationId xmlns:a16="http://schemas.microsoft.com/office/drawing/2014/main" id="{6F3EAA28-853C-4742-B41D-53DEB6C8C068}"/>
              </a:ext>
            </a:extLst>
          </p:cNvPr>
          <p:cNvSpPr/>
          <p:nvPr/>
        </p:nvSpPr>
        <p:spPr>
          <a:xfrm>
            <a:off x="8995711" y="4358711"/>
            <a:ext cx="1057835" cy="8648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nl-NL" sz="1400"/>
              <a:t>iPort servers</a:t>
            </a:r>
          </a:p>
        </p:txBody>
      </p:sp>
      <p:sp>
        <p:nvSpPr>
          <p:cNvPr id="44" name="Rectangle 43">
            <a:extLst>
              <a:ext uri="{FF2B5EF4-FFF2-40B4-BE49-F238E27FC236}">
                <a16:creationId xmlns:a16="http://schemas.microsoft.com/office/drawing/2014/main" id="{7AFF69D5-8495-432E-9E30-F4A6E3F5D3DD}"/>
              </a:ext>
            </a:extLst>
          </p:cNvPr>
          <p:cNvSpPr/>
          <p:nvPr/>
        </p:nvSpPr>
        <p:spPr>
          <a:xfrm>
            <a:off x="8995711" y="5670771"/>
            <a:ext cx="1059208" cy="36326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err="1"/>
              <a:t>Meridian</a:t>
            </a:r>
            <a:endParaRPr lang="nl-NL" sz="1400"/>
          </a:p>
        </p:txBody>
      </p:sp>
      <p:cxnSp>
        <p:nvCxnSpPr>
          <p:cNvPr id="45" name="Shape 64">
            <a:extLst>
              <a:ext uri="{FF2B5EF4-FFF2-40B4-BE49-F238E27FC236}">
                <a16:creationId xmlns:a16="http://schemas.microsoft.com/office/drawing/2014/main" id="{AE72169C-AEA7-46BE-AEC0-0D6FBA504F66}"/>
              </a:ext>
            </a:extLst>
          </p:cNvPr>
          <p:cNvCxnSpPr>
            <a:cxnSpLocks/>
            <a:stCxn id="43" idx="3"/>
            <a:endCxn id="46" idx="2"/>
          </p:cNvCxnSpPr>
          <p:nvPr/>
        </p:nvCxnSpPr>
        <p:spPr>
          <a:xfrm>
            <a:off x="10053546" y="4791154"/>
            <a:ext cx="870669" cy="104066"/>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Can 70">
            <a:extLst>
              <a:ext uri="{FF2B5EF4-FFF2-40B4-BE49-F238E27FC236}">
                <a16:creationId xmlns:a16="http://schemas.microsoft.com/office/drawing/2014/main" id="{3BB38FC4-DA9D-41A1-865A-F6A92EF92004}"/>
              </a:ext>
            </a:extLst>
          </p:cNvPr>
          <p:cNvSpPr/>
          <p:nvPr/>
        </p:nvSpPr>
        <p:spPr>
          <a:xfrm>
            <a:off x="10924215" y="4583522"/>
            <a:ext cx="934192" cy="623395"/>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a:t>iPort</a:t>
            </a:r>
          </a:p>
          <a:p>
            <a:pPr algn="ctr" eaLnBrk="1" hangingPunct="1">
              <a:defRPr/>
            </a:pPr>
            <a:r>
              <a:rPr lang="nl-NL" sz="1400"/>
              <a:t>database</a:t>
            </a:r>
          </a:p>
        </p:txBody>
      </p:sp>
      <p:sp>
        <p:nvSpPr>
          <p:cNvPr id="47" name="TextBox 130">
            <a:extLst>
              <a:ext uri="{FF2B5EF4-FFF2-40B4-BE49-F238E27FC236}">
                <a16:creationId xmlns:a16="http://schemas.microsoft.com/office/drawing/2014/main" id="{C9003886-4F17-4B7D-8983-E800D5F239D1}"/>
              </a:ext>
            </a:extLst>
          </p:cNvPr>
          <p:cNvSpPr txBox="1">
            <a:spLocks noChangeArrowheads="1"/>
          </p:cNvSpPr>
          <p:nvPr/>
        </p:nvSpPr>
        <p:spPr bwMode="auto">
          <a:xfrm>
            <a:off x="8925160" y="5227275"/>
            <a:ext cx="585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err="1"/>
              <a:t>XMLe</a:t>
            </a:r>
            <a:endParaRPr lang="en-US" altLang="nl-NL" sz="1200"/>
          </a:p>
          <a:p>
            <a:pPr eaLnBrk="1" hangingPunct="1">
              <a:spcBef>
                <a:spcPct val="0"/>
              </a:spcBef>
              <a:buFontTx/>
              <a:buNone/>
            </a:pPr>
            <a:r>
              <a:rPr lang="en-US" altLang="nl-NL" sz="1200"/>
              <a:t>(xx</a:t>
            </a:r>
            <a:r>
              <a:rPr lang="en-US" altLang="nl-NL" sz="1200">
                <a:solidFill>
                  <a:srgbClr val="CC4A3C"/>
                </a:solidFill>
              </a:rPr>
              <a:t>7</a:t>
            </a:r>
            <a:r>
              <a:rPr lang="en-US" altLang="nl-NL" sz="1200"/>
              <a:t>)</a:t>
            </a:r>
            <a:endParaRPr lang="nl-NL" altLang="nl-NL" sz="1200"/>
          </a:p>
        </p:txBody>
      </p:sp>
      <p:sp>
        <p:nvSpPr>
          <p:cNvPr id="48" name="Arrow: Up-Down 47">
            <a:extLst>
              <a:ext uri="{FF2B5EF4-FFF2-40B4-BE49-F238E27FC236}">
                <a16:creationId xmlns:a16="http://schemas.microsoft.com/office/drawing/2014/main" id="{AFFD0247-9EBB-41F1-92FC-894879498000}"/>
              </a:ext>
            </a:extLst>
          </p:cNvPr>
          <p:cNvSpPr/>
          <p:nvPr/>
        </p:nvSpPr>
        <p:spPr>
          <a:xfrm>
            <a:off x="9435974" y="5223597"/>
            <a:ext cx="194194" cy="372549"/>
          </a:xfrm>
          <a:prstGeom prst="up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loud 48">
            <a:extLst>
              <a:ext uri="{FF2B5EF4-FFF2-40B4-BE49-F238E27FC236}">
                <a16:creationId xmlns:a16="http://schemas.microsoft.com/office/drawing/2014/main" id="{E96558AC-1E06-4D88-A801-E14C748FA392}"/>
              </a:ext>
            </a:extLst>
          </p:cNvPr>
          <p:cNvSpPr/>
          <p:nvPr/>
        </p:nvSpPr>
        <p:spPr>
          <a:xfrm rot="10800000">
            <a:off x="8798844" y="3508142"/>
            <a:ext cx="1612647" cy="624540"/>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400">
              <a:solidFill>
                <a:schemeClr val="tx1"/>
              </a:solidFill>
            </a:endParaRPr>
          </a:p>
        </p:txBody>
      </p:sp>
      <p:sp>
        <p:nvSpPr>
          <p:cNvPr id="50" name="TextBox 128">
            <a:extLst>
              <a:ext uri="{FF2B5EF4-FFF2-40B4-BE49-F238E27FC236}">
                <a16:creationId xmlns:a16="http://schemas.microsoft.com/office/drawing/2014/main" id="{40CC2427-6E32-4390-BFC8-2CF7A9B9DEAE}"/>
              </a:ext>
            </a:extLst>
          </p:cNvPr>
          <p:cNvSpPr txBox="1">
            <a:spLocks noChangeArrowheads="1"/>
          </p:cNvSpPr>
          <p:nvPr/>
        </p:nvSpPr>
        <p:spPr bwMode="auto">
          <a:xfrm>
            <a:off x="9167638" y="3682526"/>
            <a:ext cx="15245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network</a:t>
            </a:r>
            <a:endParaRPr lang="nl-NL" altLang="nl-NL" sz="1400"/>
          </a:p>
        </p:txBody>
      </p:sp>
      <p:sp>
        <p:nvSpPr>
          <p:cNvPr id="52" name="Rectangle 51">
            <a:extLst>
              <a:ext uri="{FF2B5EF4-FFF2-40B4-BE49-F238E27FC236}">
                <a16:creationId xmlns:a16="http://schemas.microsoft.com/office/drawing/2014/main" id="{8DD49945-3046-44E0-8DC6-D868B7406D9A}"/>
              </a:ext>
            </a:extLst>
          </p:cNvPr>
          <p:cNvSpPr/>
          <p:nvPr/>
        </p:nvSpPr>
        <p:spPr>
          <a:xfrm>
            <a:off x="9089274" y="4354594"/>
            <a:ext cx="840658" cy="4132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iPort </a:t>
            </a:r>
            <a:r>
              <a:rPr lang="en-US" sz="1100" err="1"/>
              <a:t>Bagdrop</a:t>
            </a:r>
            <a:r>
              <a:rPr lang="en-US" sz="1100"/>
              <a:t> application</a:t>
            </a:r>
          </a:p>
        </p:txBody>
      </p:sp>
      <p:sp>
        <p:nvSpPr>
          <p:cNvPr id="53" name="TextBox 52">
            <a:extLst>
              <a:ext uri="{FF2B5EF4-FFF2-40B4-BE49-F238E27FC236}">
                <a16:creationId xmlns:a16="http://schemas.microsoft.com/office/drawing/2014/main" id="{09D17275-1C43-48BD-8697-83FE1C238972}"/>
              </a:ext>
            </a:extLst>
          </p:cNvPr>
          <p:cNvSpPr txBox="1"/>
          <p:nvPr/>
        </p:nvSpPr>
        <p:spPr>
          <a:xfrm>
            <a:off x="6913425" y="4150230"/>
            <a:ext cx="2027030" cy="369332"/>
          </a:xfrm>
          <a:prstGeom prst="rect">
            <a:avLst/>
          </a:prstGeom>
          <a:noFill/>
        </p:spPr>
        <p:txBody>
          <a:bodyPr wrap="none" rtlCol="0">
            <a:spAutoFit/>
          </a:bodyPr>
          <a:lstStyle/>
          <a:p>
            <a:r>
              <a:rPr lang="en-US"/>
              <a:t>Atlanta Data Center</a:t>
            </a:r>
          </a:p>
        </p:txBody>
      </p:sp>
      <p:sp>
        <p:nvSpPr>
          <p:cNvPr id="54" name="TextBox 53">
            <a:extLst>
              <a:ext uri="{FF2B5EF4-FFF2-40B4-BE49-F238E27FC236}">
                <a16:creationId xmlns:a16="http://schemas.microsoft.com/office/drawing/2014/main" id="{4315FE0C-DB98-4D92-A00F-438CC32BF09D}"/>
              </a:ext>
            </a:extLst>
          </p:cNvPr>
          <p:cNvSpPr txBox="1"/>
          <p:nvPr/>
        </p:nvSpPr>
        <p:spPr>
          <a:xfrm>
            <a:off x="1296409" y="4106468"/>
            <a:ext cx="4956479" cy="1600438"/>
          </a:xfrm>
          <a:prstGeom prst="rect">
            <a:avLst/>
          </a:prstGeom>
          <a:solidFill>
            <a:schemeClr val="accent3">
              <a:lumMod val="20000"/>
              <a:lumOff val="80000"/>
            </a:schemeClr>
          </a:solidFill>
        </p:spPr>
        <p:txBody>
          <a:bodyPr wrap="square" rtlCol="0">
            <a:spAutoFit/>
          </a:bodyPr>
          <a:lstStyle/>
          <a:p>
            <a:r>
              <a:rPr lang="en-US" sz="1400"/>
              <a:t>The interaction with iPort is fairly straightforward.</a:t>
            </a:r>
          </a:p>
          <a:p>
            <a:pPr marL="285750" indent="-285750">
              <a:buFont typeface="Arial" panose="020B0604020202020204" pitchFamily="34" charset="0"/>
              <a:buChar char="•"/>
            </a:pPr>
            <a:r>
              <a:rPr lang="en-US" sz="1400"/>
              <a:t>Only 3 steps.</a:t>
            </a:r>
          </a:p>
          <a:p>
            <a:pPr marL="285750" indent="-285750">
              <a:buFont typeface="Arial" panose="020B0604020202020204" pitchFamily="34" charset="0"/>
              <a:buChar char="•"/>
            </a:pPr>
            <a:r>
              <a:rPr lang="en-US" sz="1400"/>
              <a:t>The </a:t>
            </a:r>
            <a:r>
              <a:rPr lang="en-US" sz="1400" err="1"/>
              <a:t>bagdrop</a:t>
            </a:r>
            <a:r>
              <a:rPr lang="en-US" sz="1400"/>
              <a:t> device takes care of printing/formatting baggage labels based on iPort provided data.</a:t>
            </a:r>
          </a:p>
          <a:p>
            <a:pPr marL="285750" indent="-285750">
              <a:buFont typeface="Arial" panose="020B0604020202020204" pitchFamily="34" charset="0"/>
              <a:buChar char="•"/>
            </a:pPr>
            <a:r>
              <a:rPr lang="en-US" sz="1400"/>
              <a:t>Presentation services (including language support) are done by the </a:t>
            </a:r>
            <a:r>
              <a:rPr lang="en-US" sz="1400" err="1"/>
              <a:t>bagdrop</a:t>
            </a:r>
            <a:r>
              <a:rPr lang="en-US" sz="1400"/>
              <a:t> application. The other 3 iPort applications are web based, and have their own presentation layer.</a:t>
            </a:r>
          </a:p>
        </p:txBody>
      </p:sp>
      <p:pic>
        <p:nvPicPr>
          <p:cNvPr id="2052" name="Picture 4" descr="Afbeeldingsresultaat voor suitcase">
            <a:extLst>
              <a:ext uri="{FF2B5EF4-FFF2-40B4-BE49-F238E27FC236}">
                <a16:creationId xmlns:a16="http://schemas.microsoft.com/office/drawing/2014/main" id="{B9C54398-FA96-44D8-8688-6D301C08B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8687" y="1016906"/>
            <a:ext cx="1416339" cy="94250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B774D1E-FE26-47AA-B105-EBF4A5F0931E}"/>
              </a:ext>
            </a:extLst>
          </p:cNvPr>
          <p:cNvCxnSpPr/>
          <p:nvPr/>
        </p:nvCxnSpPr>
        <p:spPr>
          <a:xfrm>
            <a:off x="7978777" y="3073653"/>
            <a:ext cx="0" cy="1105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9494AA8-6F81-43B8-800C-0C80F05EAD3D}"/>
              </a:ext>
            </a:extLst>
          </p:cNvPr>
          <p:cNvSpPr txBox="1"/>
          <p:nvPr/>
        </p:nvSpPr>
        <p:spPr>
          <a:xfrm>
            <a:off x="7293105" y="3547970"/>
            <a:ext cx="862780" cy="430887"/>
          </a:xfrm>
          <a:prstGeom prst="rect">
            <a:avLst/>
          </a:prstGeom>
          <a:solidFill>
            <a:schemeClr val="bg1"/>
          </a:solidFill>
        </p:spPr>
        <p:txBody>
          <a:bodyPr wrap="square" rtlCol="0">
            <a:spAutoFit/>
          </a:bodyPr>
          <a:lstStyle/>
          <a:p>
            <a:r>
              <a:rPr lang="en-US" sz="1100"/>
              <a:t>1.Identify passenger</a:t>
            </a:r>
          </a:p>
        </p:txBody>
      </p:sp>
      <p:cxnSp>
        <p:nvCxnSpPr>
          <p:cNvPr id="58" name="Straight Arrow Connector 57">
            <a:extLst>
              <a:ext uri="{FF2B5EF4-FFF2-40B4-BE49-F238E27FC236}">
                <a16:creationId xmlns:a16="http://schemas.microsoft.com/office/drawing/2014/main" id="{F2756CF2-4C5F-4E09-AE2A-3ACC0AD4B04C}"/>
              </a:ext>
            </a:extLst>
          </p:cNvPr>
          <p:cNvCxnSpPr/>
          <p:nvPr/>
        </p:nvCxnSpPr>
        <p:spPr>
          <a:xfrm>
            <a:off x="8927584" y="3085947"/>
            <a:ext cx="0" cy="1105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ED8A197-0B4F-4893-98D2-13A171CEA2A1}"/>
              </a:ext>
            </a:extLst>
          </p:cNvPr>
          <p:cNvSpPr txBox="1"/>
          <p:nvPr/>
        </p:nvSpPr>
        <p:spPr>
          <a:xfrm>
            <a:off x="8241912" y="3560264"/>
            <a:ext cx="862780" cy="261610"/>
          </a:xfrm>
          <a:prstGeom prst="rect">
            <a:avLst/>
          </a:prstGeom>
          <a:solidFill>
            <a:schemeClr val="bg1"/>
          </a:solidFill>
        </p:spPr>
        <p:txBody>
          <a:bodyPr wrap="square" rtlCol="0">
            <a:spAutoFit/>
          </a:bodyPr>
          <a:lstStyle/>
          <a:p>
            <a:r>
              <a:rPr lang="en-US" sz="1100"/>
              <a:t>2.Addbag</a:t>
            </a:r>
          </a:p>
        </p:txBody>
      </p:sp>
      <p:cxnSp>
        <p:nvCxnSpPr>
          <p:cNvPr id="60" name="Straight Arrow Connector 59">
            <a:extLst>
              <a:ext uri="{FF2B5EF4-FFF2-40B4-BE49-F238E27FC236}">
                <a16:creationId xmlns:a16="http://schemas.microsoft.com/office/drawing/2014/main" id="{641DF3BF-2DAA-4025-BF00-E6F16799C56A}"/>
              </a:ext>
            </a:extLst>
          </p:cNvPr>
          <p:cNvCxnSpPr/>
          <p:nvPr/>
        </p:nvCxnSpPr>
        <p:spPr>
          <a:xfrm>
            <a:off x="10009618" y="3063916"/>
            <a:ext cx="0" cy="1105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4B59DDA-9094-4289-9C86-74301C9CD00D}"/>
              </a:ext>
            </a:extLst>
          </p:cNvPr>
          <p:cNvSpPr txBox="1"/>
          <p:nvPr/>
        </p:nvSpPr>
        <p:spPr>
          <a:xfrm>
            <a:off x="9323946" y="3538233"/>
            <a:ext cx="862780" cy="261610"/>
          </a:xfrm>
          <a:prstGeom prst="rect">
            <a:avLst/>
          </a:prstGeom>
          <a:solidFill>
            <a:schemeClr val="bg1"/>
          </a:solidFill>
        </p:spPr>
        <p:txBody>
          <a:bodyPr wrap="square" rtlCol="0">
            <a:spAutoFit/>
          </a:bodyPr>
          <a:lstStyle/>
          <a:p>
            <a:r>
              <a:rPr lang="en-US" sz="1100"/>
              <a:t>3.Commit</a:t>
            </a:r>
          </a:p>
        </p:txBody>
      </p:sp>
      <p:sp>
        <p:nvSpPr>
          <p:cNvPr id="29" name="TextBox 128">
            <a:extLst>
              <a:ext uri="{FF2B5EF4-FFF2-40B4-BE49-F238E27FC236}">
                <a16:creationId xmlns:a16="http://schemas.microsoft.com/office/drawing/2014/main" id="{BA0AB1A8-0C67-4D90-8259-6E5AE33AD444}"/>
              </a:ext>
            </a:extLst>
          </p:cNvPr>
          <p:cNvSpPr txBox="1">
            <a:spLocks noChangeArrowheads="1"/>
          </p:cNvSpPr>
          <p:nvPr/>
        </p:nvSpPr>
        <p:spPr bwMode="auto">
          <a:xfrm>
            <a:off x="9491219" y="4131601"/>
            <a:ext cx="15245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216.113.133.250</a:t>
            </a:r>
            <a:endParaRPr lang="nl-NL" altLang="nl-NL" sz="900"/>
          </a:p>
        </p:txBody>
      </p:sp>
      <p:sp>
        <p:nvSpPr>
          <p:cNvPr id="30" name="Rectangle: Beveled 29">
            <a:hlinkClick r:id="rId5" action="ppaction://hlinksldjump"/>
            <a:extLst>
              <a:ext uri="{FF2B5EF4-FFF2-40B4-BE49-F238E27FC236}">
                <a16:creationId xmlns:a16="http://schemas.microsoft.com/office/drawing/2014/main" id="{B373198D-01A8-4B87-85D8-6D8C76A5368B}"/>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46335027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6E465A09-0029-4E0D-B649-1DCF510587C3}"/>
              </a:ext>
            </a:extLst>
          </p:cNvPr>
          <p:cNvSpPr txBox="1">
            <a:spLocks noChangeArrowheads="1"/>
          </p:cNvSpPr>
          <p:nvPr/>
        </p:nvSpPr>
        <p:spPr bwMode="auto">
          <a:xfrm>
            <a:off x="1595439" y="93139"/>
            <a:ext cx="28664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err="1">
                <a:solidFill>
                  <a:srgbClr val="00B0F0"/>
                </a:solidFill>
              </a:rPr>
              <a:t>Introduction</a:t>
            </a:r>
            <a:endParaRPr lang="nl-NL" altLang="nl-NL" sz="4400">
              <a:solidFill>
                <a:srgbClr val="00B0F0"/>
              </a:solidFill>
            </a:endParaRPr>
          </a:p>
        </p:txBody>
      </p:sp>
      <p:sp>
        <p:nvSpPr>
          <p:cNvPr id="4" name="TextBox 3">
            <a:extLst>
              <a:ext uri="{FF2B5EF4-FFF2-40B4-BE49-F238E27FC236}">
                <a16:creationId xmlns:a16="http://schemas.microsoft.com/office/drawing/2014/main" id="{12E1B586-78D5-4FF9-BCB1-3D2686101ED2}"/>
              </a:ext>
            </a:extLst>
          </p:cNvPr>
          <p:cNvSpPr txBox="1"/>
          <p:nvPr/>
        </p:nvSpPr>
        <p:spPr>
          <a:xfrm>
            <a:off x="739301" y="1429965"/>
            <a:ext cx="9270461" cy="3539430"/>
          </a:xfrm>
          <a:prstGeom prst="rect">
            <a:avLst/>
          </a:prstGeom>
          <a:noFill/>
        </p:spPr>
        <p:txBody>
          <a:bodyPr wrap="square" rtlCol="0">
            <a:spAutoFit/>
          </a:bodyPr>
          <a:lstStyle/>
          <a:p>
            <a:pPr algn="ct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Iport is a web based application suite, focusing on departure control functionality</a:t>
            </a:r>
          </a:p>
          <a:p>
            <a:pPr algn="ct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iPort is closely entwined with Travelport’s Meridian system</a:t>
            </a:r>
          </a:p>
          <a:p>
            <a:pPr algn="ctr"/>
            <a:endParaRPr lang="en-US" sz="160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algn="ct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The philosophy behind building iPort was to use a ‘best of both worlds’ approach;</a:t>
            </a:r>
          </a:p>
          <a:p>
            <a:pPr marL="742950" lvl="1" indent="-285750">
              <a:buFont typeface="Arial" panose="020B0604020202020204" pitchFamily="34" charset="0"/>
              <a:buChar char="•"/>
            </a:pP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The (massive) available functionality and wide range of connections provided by Travelport, combined with;</a:t>
            </a:r>
          </a:p>
          <a:p>
            <a:pPr marL="742950" lvl="1" indent="-285750">
              <a:buFont typeface="Arial" panose="020B0604020202020204" pitchFamily="34" charset="0"/>
              <a:buChar char="•"/>
            </a:pP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The agile and more contemporary world of .NET, internet and C#.</a:t>
            </a:r>
          </a:p>
          <a:p>
            <a:pPr marL="742950" lvl="1" indent="-285750">
              <a:buFont typeface="Arial" panose="020B0604020202020204" pitchFamily="34" charset="0"/>
              <a:buChar char="•"/>
            </a:pPr>
            <a:endParaRPr lang="en-US" sz="160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algn="ct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This combination of ‘legacy’ and new technology allowed Res2/Travelport to deliver a working system in a very short time, against a limited development budget</a:t>
            </a:r>
          </a:p>
          <a:p>
            <a:pPr algn="ctr"/>
            <a:endParaRPr lang="en-US" sz="160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algn="ct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The following slides provide an overview of all major components in the iPort  infrastructure. The target audience for this presentation: support staff/new Res2 hires and other Res2/Travelport staff who are interested in the complete picture</a:t>
            </a:r>
          </a:p>
        </p:txBody>
      </p:sp>
      <p:sp>
        <p:nvSpPr>
          <p:cNvPr id="10" name="TextBox 9">
            <a:extLst>
              <a:ext uri="{FF2B5EF4-FFF2-40B4-BE49-F238E27FC236}">
                <a16:creationId xmlns:a16="http://schemas.microsoft.com/office/drawing/2014/main" id="{AB32540B-D68E-4374-B050-8F2722F40F0E}"/>
              </a:ext>
            </a:extLst>
          </p:cNvPr>
          <p:cNvSpPr txBox="1"/>
          <p:nvPr/>
        </p:nvSpPr>
        <p:spPr>
          <a:xfrm>
            <a:off x="6301047" y="6425738"/>
            <a:ext cx="1197033"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4361014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4109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iPort </a:t>
            </a:r>
            <a:r>
              <a:rPr lang="nl-NL" altLang="nl-NL" sz="4000" err="1">
                <a:solidFill>
                  <a:srgbClr val="00B0F0"/>
                </a:solidFill>
              </a:rPr>
              <a:t>connectivity</a:t>
            </a:r>
            <a:r>
              <a:rPr lang="nl-NL" altLang="nl-NL" sz="4000">
                <a:solidFill>
                  <a:srgbClr val="00B0F0"/>
                </a:solidFill>
              </a:rPr>
              <a:t> -1</a:t>
            </a:r>
          </a:p>
        </p:txBody>
      </p:sp>
      <p:sp>
        <p:nvSpPr>
          <p:cNvPr id="4" name="TextBox 3">
            <a:extLst>
              <a:ext uri="{FF2B5EF4-FFF2-40B4-BE49-F238E27FC236}">
                <a16:creationId xmlns:a16="http://schemas.microsoft.com/office/drawing/2014/main" id="{3E3E71A4-FFE0-4983-888D-996D1DB391AC}"/>
              </a:ext>
            </a:extLst>
          </p:cNvPr>
          <p:cNvSpPr txBox="1"/>
          <p:nvPr/>
        </p:nvSpPr>
        <p:spPr>
          <a:xfrm>
            <a:off x="679731" y="1804524"/>
            <a:ext cx="10430634" cy="3508653"/>
          </a:xfrm>
          <a:prstGeom prst="rect">
            <a:avLst/>
          </a:prstGeom>
          <a:solidFill>
            <a:schemeClr val="accent3">
              <a:lumMod val="20000"/>
              <a:lumOff val="80000"/>
            </a:schemeClr>
          </a:solidFill>
        </p:spPr>
        <p:txBody>
          <a:bodyPr wrap="square" rtlCol="0">
            <a:spAutoFit/>
          </a:bodyPr>
          <a:lstStyle/>
          <a:p>
            <a:pPr marL="285750" indent="-285750">
              <a:buFont typeface="Arial" panose="020B0604020202020204" pitchFamily="34" charset="0"/>
              <a:buChar char="•"/>
            </a:pPr>
            <a:r>
              <a:rPr lang="en-US"/>
              <a:t>Most larger airports contract a common use provider to manage the airport IT infrastructure (meaning: Network, workstations, printers, scanners etc.).</a:t>
            </a:r>
          </a:p>
          <a:p>
            <a:pPr marL="285750" indent="-285750">
              <a:buFont typeface="Arial" panose="020B0604020202020204" pitchFamily="34" charset="0"/>
              <a:buChar char="•"/>
            </a:pPr>
            <a:r>
              <a:rPr lang="en-US"/>
              <a:t>There are a limited number of Common use airport IT providers:</a:t>
            </a:r>
          </a:p>
          <a:p>
            <a:pPr marL="742950" lvl="1" indent="-285750">
              <a:buFont typeface="Arial" panose="020B0604020202020204" pitchFamily="34" charset="0"/>
              <a:buChar char="•"/>
            </a:pPr>
            <a:r>
              <a:rPr lang="en-US"/>
              <a:t>SITA – system name CUTE (</a:t>
            </a:r>
            <a:r>
              <a:rPr lang="en-US" i="1"/>
              <a:t>Common Use Terminal Equipment</a:t>
            </a:r>
            <a:r>
              <a:rPr lang="en-US"/>
              <a:t>)</a:t>
            </a:r>
          </a:p>
          <a:p>
            <a:pPr marL="742950" lvl="1" indent="-285750">
              <a:buFont typeface="Arial" panose="020B0604020202020204" pitchFamily="34" charset="0"/>
              <a:buChar char="•"/>
            </a:pPr>
            <a:r>
              <a:rPr lang="en-US" err="1"/>
              <a:t>Arinc</a:t>
            </a:r>
            <a:r>
              <a:rPr lang="en-US"/>
              <a:t> – Muse</a:t>
            </a:r>
          </a:p>
          <a:p>
            <a:pPr marL="742950" lvl="1" indent="-285750">
              <a:buFont typeface="Arial" panose="020B0604020202020204" pitchFamily="34" charset="0"/>
              <a:buChar char="•"/>
            </a:pPr>
            <a:r>
              <a:rPr lang="en-US"/>
              <a:t>RESA – Crews</a:t>
            </a:r>
          </a:p>
          <a:p>
            <a:pPr marL="742950" lvl="1" indent="-285750">
              <a:buFont typeface="Arial" panose="020B0604020202020204" pitchFamily="34" charset="0"/>
              <a:buChar char="•"/>
            </a:pPr>
            <a:r>
              <a:rPr lang="en-US"/>
              <a:t>Less prominent: Ultra, </a:t>
            </a:r>
            <a:r>
              <a:rPr lang="en-US" err="1"/>
              <a:t>AirIT</a:t>
            </a:r>
            <a:r>
              <a:rPr lang="en-US"/>
              <a:t>, </a:t>
            </a:r>
            <a:r>
              <a:rPr lang="en-US" err="1"/>
              <a:t>Travsys</a:t>
            </a:r>
            <a:endParaRPr lang="en-US"/>
          </a:p>
          <a:p>
            <a:pPr marL="285750" indent="-285750">
              <a:buFont typeface="Arial" panose="020B0604020202020204" pitchFamily="34" charset="0"/>
              <a:buChar char="•"/>
            </a:pPr>
            <a:r>
              <a:rPr lang="en-US"/>
              <a:t>Some airports decide to maintain their own IT infrastructure, which we call ‘non-common use’ or ‘native’.</a:t>
            </a:r>
          </a:p>
          <a:p>
            <a:pPr marL="285750" indent="-285750">
              <a:buFont typeface="Arial" panose="020B0604020202020204" pitchFamily="34" charset="0"/>
              <a:buChar char="•"/>
            </a:pPr>
            <a:r>
              <a:rPr lang="en-US" sz="2400">
                <a:solidFill>
                  <a:srgbClr val="FF0000"/>
                </a:solidFill>
              </a:rPr>
              <a:t>SITA and </a:t>
            </a:r>
            <a:r>
              <a:rPr lang="en-US" sz="2400" err="1">
                <a:solidFill>
                  <a:srgbClr val="FF0000"/>
                </a:solidFill>
              </a:rPr>
              <a:t>Arinc</a:t>
            </a:r>
            <a:r>
              <a:rPr lang="en-US" sz="2400">
                <a:solidFill>
                  <a:srgbClr val="FF0000"/>
                </a:solidFill>
              </a:rPr>
              <a:t> have their own, worldwide networks, RESA has not.</a:t>
            </a:r>
          </a:p>
          <a:p>
            <a:pPr marL="285750" indent="-285750">
              <a:buFont typeface="Arial" panose="020B0604020202020204" pitchFamily="34" charset="0"/>
              <a:buChar char="•"/>
            </a:pPr>
            <a:r>
              <a:rPr lang="en-US"/>
              <a:t>Res2 has ‘umbrella’ contracts with both </a:t>
            </a:r>
            <a:r>
              <a:rPr lang="en-US" err="1"/>
              <a:t>Arinc</a:t>
            </a:r>
            <a:r>
              <a:rPr lang="en-US"/>
              <a:t> and SITA and uses these connections when possible. Each airport that is contracted needs to be connected to the Atlanta data center.</a:t>
            </a:r>
          </a:p>
          <a:p>
            <a:pPr marL="285750" indent="-285750">
              <a:buFont typeface="Arial" panose="020B0604020202020204" pitchFamily="34" charset="0"/>
              <a:buChar char="•"/>
            </a:pPr>
            <a:r>
              <a:rPr lang="en-US"/>
              <a:t>There are alternatives to SITA and </a:t>
            </a:r>
            <a:r>
              <a:rPr lang="en-US" err="1"/>
              <a:t>Arinc</a:t>
            </a:r>
            <a:r>
              <a:rPr lang="en-US"/>
              <a:t> networks (next page).</a:t>
            </a:r>
          </a:p>
        </p:txBody>
      </p:sp>
      <p:sp>
        <p:nvSpPr>
          <p:cNvPr id="5" name="Rectangle: Beveled 4">
            <a:hlinkClick r:id="rId3" action="ppaction://hlinksldjump"/>
            <a:extLst>
              <a:ext uri="{FF2B5EF4-FFF2-40B4-BE49-F238E27FC236}">
                <a16:creationId xmlns:a16="http://schemas.microsoft.com/office/drawing/2014/main" id="{0FED9D8E-1B45-4C47-9502-FD57B3CAAA63}"/>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0177015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703417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a:t>
            </a:r>
            <a:r>
              <a:rPr lang="nl-NL" altLang="nl-NL" sz="4400">
                <a:solidFill>
                  <a:srgbClr val="00B0F0"/>
                </a:solidFill>
              </a:rPr>
              <a:t> 1 - iPort </a:t>
            </a:r>
            <a:r>
              <a:rPr lang="nl-NL" altLang="nl-NL" sz="4400" err="1">
                <a:solidFill>
                  <a:srgbClr val="00B0F0"/>
                </a:solidFill>
              </a:rPr>
              <a:t>connectivity</a:t>
            </a:r>
            <a:r>
              <a:rPr lang="nl-NL" altLang="nl-NL" sz="4400">
                <a:solidFill>
                  <a:srgbClr val="00B0F0"/>
                </a:solidFill>
              </a:rPr>
              <a:t> -2</a:t>
            </a:r>
          </a:p>
        </p:txBody>
      </p:sp>
      <p:sp>
        <p:nvSpPr>
          <p:cNvPr id="5" name="Oval 4">
            <a:extLst>
              <a:ext uri="{FF2B5EF4-FFF2-40B4-BE49-F238E27FC236}">
                <a16:creationId xmlns:a16="http://schemas.microsoft.com/office/drawing/2014/main" id="{D516267D-5282-4886-A791-DF1E4763D0F2}"/>
              </a:ext>
            </a:extLst>
          </p:cNvPr>
          <p:cNvSpPr/>
          <p:nvPr/>
        </p:nvSpPr>
        <p:spPr>
          <a:xfrm>
            <a:off x="4703055" y="2069813"/>
            <a:ext cx="2376487" cy="1117689"/>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a:solidFill>
                  <a:schemeClr val="tx1"/>
                </a:solidFill>
              </a:rPr>
              <a:t>SITA worldwide</a:t>
            </a:r>
          </a:p>
          <a:p>
            <a:pPr algn="ctr" eaLnBrk="1" hangingPunct="1">
              <a:defRPr/>
            </a:pPr>
            <a:r>
              <a:rPr lang="en-US" sz="1400">
                <a:solidFill>
                  <a:schemeClr val="tx1"/>
                </a:solidFill>
              </a:rPr>
              <a:t>network</a:t>
            </a:r>
            <a:endParaRPr lang="nl-NL" sz="1400">
              <a:solidFill>
                <a:schemeClr val="tx1"/>
              </a:solidFill>
            </a:endParaRPr>
          </a:p>
        </p:txBody>
      </p:sp>
      <p:sp>
        <p:nvSpPr>
          <p:cNvPr id="6" name="Rectangle 5">
            <a:extLst>
              <a:ext uri="{FF2B5EF4-FFF2-40B4-BE49-F238E27FC236}">
                <a16:creationId xmlns:a16="http://schemas.microsoft.com/office/drawing/2014/main" id="{84B394C1-951C-44A5-A79F-E34FCD43AFFA}"/>
              </a:ext>
            </a:extLst>
          </p:cNvPr>
          <p:cNvSpPr/>
          <p:nvPr/>
        </p:nvSpPr>
        <p:spPr>
          <a:xfrm>
            <a:off x="6431842" y="3337911"/>
            <a:ext cx="936625" cy="412326"/>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a:solidFill>
                  <a:schemeClr val="tx1"/>
                </a:solidFill>
              </a:rPr>
              <a:t>ATL </a:t>
            </a:r>
            <a:r>
              <a:rPr lang="en-US" sz="1400" err="1">
                <a:solidFill>
                  <a:schemeClr val="tx1"/>
                </a:solidFill>
              </a:rPr>
              <a:t>Sita</a:t>
            </a:r>
            <a:r>
              <a:rPr lang="en-US" sz="1400">
                <a:solidFill>
                  <a:schemeClr val="tx1"/>
                </a:solidFill>
              </a:rPr>
              <a:t> routers</a:t>
            </a:r>
            <a:endParaRPr lang="nl-NL" sz="1400">
              <a:solidFill>
                <a:schemeClr val="tx1"/>
              </a:solidFill>
            </a:endParaRPr>
          </a:p>
        </p:txBody>
      </p:sp>
      <p:cxnSp>
        <p:nvCxnSpPr>
          <p:cNvPr id="8" name="Straight Connector 7">
            <a:extLst>
              <a:ext uri="{FF2B5EF4-FFF2-40B4-BE49-F238E27FC236}">
                <a16:creationId xmlns:a16="http://schemas.microsoft.com/office/drawing/2014/main" id="{DEB5164B-3A8C-4C3C-8A9C-BCF6BC846BC5}"/>
              </a:ext>
            </a:extLst>
          </p:cNvPr>
          <p:cNvCxnSpPr>
            <a:endCxn id="5" idx="2"/>
          </p:cNvCxnSpPr>
          <p:nvPr/>
        </p:nvCxnSpPr>
        <p:spPr>
          <a:xfrm>
            <a:off x="4055355" y="2628658"/>
            <a:ext cx="647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DA6A3E-E166-4DAB-8818-C9E4439A7466}"/>
              </a:ext>
            </a:extLst>
          </p:cNvPr>
          <p:cNvCxnSpPr/>
          <p:nvPr/>
        </p:nvCxnSpPr>
        <p:spPr>
          <a:xfrm>
            <a:off x="4360155" y="2187806"/>
            <a:ext cx="457200" cy="2048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B9BA75-51DA-4C18-93CE-435B44D297E9}"/>
              </a:ext>
            </a:extLst>
          </p:cNvPr>
          <p:cNvCxnSpPr/>
          <p:nvPr/>
        </p:nvCxnSpPr>
        <p:spPr>
          <a:xfrm>
            <a:off x="4752267" y="1835125"/>
            <a:ext cx="325438" cy="3630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284882-ADE9-4AD6-8FBB-9B2620A3487C}"/>
              </a:ext>
            </a:extLst>
          </p:cNvPr>
          <p:cNvCxnSpPr/>
          <p:nvPr/>
        </p:nvCxnSpPr>
        <p:spPr>
          <a:xfrm flipV="1">
            <a:off x="4360155" y="2834821"/>
            <a:ext cx="457200" cy="291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A7D617-8CC5-4BF5-8DB9-784695E888E2}"/>
              </a:ext>
            </a:extLst>
          </p:cNvPr>
          <p:cNvCxnSpPr>
            <a:cxnSpLocks/>
            <a:stCxn id="21" idx="4"/>
          </p:cNvCxnSpPr>
          <p:nvPr/>
        </p:nvCxnSpPr>
        <p:spPr>
          <a:xfrm>
            <a:off x="5203805" y="1646130"/>
            <a:ext cx="326337" cy="431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B645AE-8F80-4094-A1BD-9CABD77FACB5}"/>
              </a:ext>
            </a:extLst>
          </p:cNvPr>
          <p:cNvCxnSpPr/>
          <p:nvPr/>
        </p:nvCxnSpPr>
        <p:spPr>
          <a:xfrm flipV="1">
            <a:off x="4915780" y="3069510"/>
            <a:ext cx="206375" cy="3241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CA3DFFE-36CE-43B2-BE95-C2968A4CCF19}"/>
              </a:ext>
            </a:extLst>
          </p:cNvPr>
          <p:cNvSpPr/>
          <p:nvPr/>
        </p:nvSpPr>
        <p:spPr>
          <a:xfrm>
            <a:off x="3520367" y="1946634"/>
            <a:ext cx="858838"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airport</a:t>
            </a:r>
            <a:endParaRPr lang="nl-NL" sz="1050">
              <a:solidFill>
                <a:schemeClr val="tx1"/>
              </a:solidFill>
            </a:endParaRPr>
          </a:p>
        </p:txBody>
      </p:sp>
      <p:sp>
        <p:nvSpPr>
          <p:cNvPr id="18" name="Oval 17">
            <a:extLst>
              <a:ext uri="{FF2B5EF4-FFF2-40B4-BE49-F238E27FC236}">
                <a16:creationId xmlns:a16="http://schemas.microsoft.com/office/drawing/2014/main" id="{4398DD38-0DE0-4608-B4A8-215E1DA0FC5D}"/>
              </a:ext>
            </a:extLst>
          </p:cNvPr>
          <p:cNvSpPr/>
          <p:nvPr/>
        </p:nvSpPr>
        <p:spPr>
          <a:xfrm>
            <a:off x="3196517" y="2426385"/>
            <a:ext cx="858838"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airport</a:t>
            </a:r>
            <a:endParaRPr lang="nl-NL" sz="1050">
              <a:solidFill>
                <a:schemeClr val="tx1"/>
              </a:solidFill>
            </a:endParaRPr>
          </a:p>
        </p:txBody>
      </p:sp>
      <p:sp>
        <p:nvSpPr>
          <p:cNvPr id="19" name="Oval 18">
            <a:extLst>
              <a:ext uri="{FF2B5EF4-FFF2-40B4-BE49-F238E27FC236}">
                <a16:creationId xmlns:a16="http://schemas.microsoft.com/office/drawing/2014/main" id="{BF4AE68A-53DC-4ECC-9452-8FA29AE7ACC4}"/>
              </a:ext>
            </a:extLst>
          </p:cNvPr>
          <p:cNvSpPr/>
          <p:nvPr/>
        </p:nvSpPr>
        <p:spPr>
          <a:xfrm>
            <a:off x="3626730" y="3069510"/>
            <a:ext cx="858837"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airport</a:t>
            </a:r>
            <a:endParaRPr lang="nl-NL" sz="1050">
              <a:solidFill>
                <a:schemeClr val="tx1"/>
              </a:solidFill>
            </a:endParaRPr>
          </a:p>
        </p:txBody>
      </p:sp>
      <p:sp>
        <p:nvSpPr>
          <p:cNvPr id="20" name="Oval 19">
            <a:extLst>
              <a:ext uri="{FF2B5EF4-FFF2-40B4-BE49-F238E27FC236}">
                <a16:creationId xmlns:a16="http://schemas.microsoft.com/office/drawing/2014/main" id="{12536775-F9E4-4F40-9C70-2AD61B588F97}"/>
              </a:ext>
            </a:extLst>
          </p:cNvPr>
          <p:cNvSpPr/>
          <p:nvPr/>
        </p:nvSpPr>
        <p:spPr>
          <a:xfrm>
            <a:off x="4263317" y="3393666"/>
            <a:ext cx="858838"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airport</a:t>
            </a:r>
            <a:endParaRPr lang="nl-NL" sz="1050">
              <a:solidFill>
                <a:schemeClr val="tx1"/>
              </a:solidFill>
            </a:endParaRPr>
          </a:p>
        </p:txBody>
      </p:sp>
      <p:sp>
        <p:nvSpPr>
          <p:cNvPr id="21" name="Oval 20">
            <a:extLst>
              <a:ext uri="{FF2B5EF4-FFF2-40B4-BE49-F238E27FC236}">
                <a16:creationId xmlns:a16="http://schemas.microsoft.com/office/drawing/2014/main" id="{2815491E-3A83-4945-8A17-17C8A118EB09}"/>
              </a:ext>
            </a:extLst>
          </p:cNvPr>
          <p:cNvSpPr/>
          <p:nvPr/>
        </p:nvSpPr>
        <p:spPr>
          <a:xfrm>
            <a:off x="4774386" y="1289559"/>
            <a:ext cx="858837"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CUTE</a:t>
            </a:r>
          </a:p>
          <a:p>
            <a:pPr algn="ctr" eaLnBrk="1" hangingPunct="1">
              <a:defRPr/>
            </a:pPr>
            <a:r>
              <a:rPr lang="en-US" sz="1100">
                <a:solidFill>
                  <a:schemeClr val="tx1"/>
                </a:solidFill>
              </a:rPr>
              <a:t>airport</a:t>
            </a:r>
            <a:endParaRPr lang="nl-NL" sz="1050">
              <a:solidFill>
                <a:schemeClr val="tx1"/>
              </a:solidFill>
            </a:endParaRPr>
          </a:p>
        </p:txBody>
      </p:sp>
      <p:cxnSp>
        <p:nvCxnSpPr>
          <p:cNvPr id="32" name="Elbow Connector 43">
            <a:extLst>
              <a:ext uri="{FF2B5EF4-FFF2-40B4-BE49-F238E27FC236}">
                <a16:creationId xmlns:a16="http://schemas.microsoft.com/office/drawing/2014/main" id="{8D22C7C6-2A2A-44A3-B5AE-9CB0323BCAB5}"/>
              </a:ext>
            </a:extLst>
          </p:cNvPr>
          <p:cNvCxnSpPr>
            <a:stCxn id="6" idx="0"/>
            <a:endCxn id="5" idx="5"/>
          </p:cNvCxnSpPr>
          <p:nvPr/>
        </p:nvCxnSpPr>
        <p:spPr>
          <a:xfrm rot="16200000" flipV="1">
            <a:off x="6659126" y="3096882"/>
            <a:ext cx="313783" cy="1682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2">
            <a:extLst>
              <a:ext uri="{FF2B5EF4-FFF2-40B4-BE49-F238E27FC236}">
                <a16:creationId xmlns:a16="http://schemas.microsoft.com/office/drawing/2014/main" id="{93EE4A40-C7C0-4775-9E0B-95E654F29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205" y="3747644"/>
            <a:ext cx="804862" cy="377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34">
            <a:extLst>
              <a:ext uri="{FF2B5EF4-FFF2-40B4-BE49-F238E27FC236}">
                <a16:creationId xmlns:a16="http://schemas.microsoft.com/office/drawing/2014/main" id="{43CED044-4A07-490C-9FBF-399180330F03}"/>
              </a:ext>
            </a:extLst>
          </p:cNvPr>
          <p:cNvSpPr/>
          <p:nvPr/>
        </p:nvSpPr>
        <p:spPr>
          <a:xfrm>
            <a:off x="7228767" y="4143114"/>
            <a:ext cx="935038" cy="411029"/>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a:solidFill>
                  <a:schemeClr val="tx1"/>
                </a:solidFill>
              </a:rPr>
              <a:t>ATL TP routers</a:t>
            </a:r>
            <a:endParaRPr lang="nl-NL" sz="1400">
              <a:solidFill>
                <a:schemeClr val="tx1"/>
              </a:solidFill>
            </a:endParaRPr>
          </a:p>
        </p:txBody>
      </p:sp>
      <p:sp>
        <p:nvSpPr>
          <p:cNvPr id="36" name="Rectangle 35">
            <a:hlinkClick r:id="" action="ppaction://noaction"/>
            <a:extLst>
              <a:ext uri="{FF2B5EF4-FFF2-40B4-BE49-F238E27FC236}">
                <a16:creationId xmlns:a16="http://schemas.microsoft.com/office/drawing/2014/main" id="{5F897AED-FA63-4DCD-9C04-E33094F16164}"/>
              </a:ext>
            </a:extLst>
          </p:cNvPr>
          <p:cNvSpPr/>
          <p:nvPr/>
        </p:nvSpPr>
        <p:spPr>
          <a:xfrm>
            <a:off x="6723942" y="4800502"/>
            <a:ext cx="1944688" cy="588667"/>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a:solidFill>
                  <a:schemeClr val="tx1"/>
                </a:solidFill>
              </a:rPr>
              <a:t>iPort infrastructure</a:t>
            </a:r>
          </a:p>
          <a:p>
            <a:pPr algn="ctr" eaLnBrk="1" hangingPunct="1">
              <a:defRPr/>
            </a:pPr>
            <a:endParaRPr lang="en-US" sz="1400">
              <a:solidFill>
                <a:schemeClr val="tx1"/>
              </a:solidFill>
            </a:endParaRPr>
          </a:p>
        </p:txBody>
      </p:sp>
      <p:sp>
        <p:nvSpPr>
          <p:cNvPr id="37" name="Rectangle 36">
            <a:extLst>
              <a:ext uri="{FF2B5EF4-FFF2-40B4-BE49-F238E27FC236}">
                <a16:creationId xmlns:a16="http://schemas.microsoft.com/office/drawing/2014/main" id="{547CCB67-1EF2-4CE6-9922-84EE32B780CA}"/>
              </a:ext>
            </a:extLst>
          </p:cNvPr>
          <p:cNvSpPr/>
          <p:nvPr/>
        </p:nvSpPr>
        <p:spPr>
          <a:xfrm>
            <a:off x="3405279" y="4920578"/>
            <a:ext cx="3024187" cy="1306996"/>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defRPr/>
            </a:pPr>
            <a:r>
              <a:rPr lang="en-US" sz="1400" b="1">
                <a:solidFill>
                  <a:schemeClr val="tx1"/>
                </a:solidFill>
                <a:latin typeface="Verdana" panose="020B0604030504040204" pitchFamily="34" charset="0"/>
                <a:ea typeface="Verdana" panose="020B0604030504040204" pitchFamily="34" charset="0"/>
                <a:cs typeface="Verdana" panose="020B0604030504040204" pitchFamily="34" charset="0"/>
              </a:rPr>
              <a:t>Legend</a:t>
            </a:r>
          </a:p>
          <a:p>
            <a:pPr marL="342900" indent="-342900" eaLnBrk="1" hangingPunct="1">
              <a:buFont typeface="+mj-lt"/>
              <a:buAutoNum type="arabicPeriod"/>
              <a:defRPr/>
            </a:pPr>
            <a:r>
              <a:rPr lang="en-US" sz="1400">
                <a:solidFill>
                  <a:schemeClr val="tx1"/>
                </a:solidFill>
                <a:latin typeface="Verdana" panose="020B0604030504040204" pitchFamily="34" charset="0"/>
                <a:ea typeface="Verdana" panose="020B0604030504040204" pitchFamily="34" charset="0"/>
                <a:cs typeface="Verdana" panose="020B0604030504040204" pitchFamily="34" charset="0"/>
              </a:rPr>
              <a:t>Local </a:t>
            </a:r>
            <a:r>
              <a:rPr lang="en-US" sz="1400" err="1">
                <a:solidFill>
                  <a:schemeClr val="tx1"/>
                </a:solidFill>
                <a:latin typeface="Verdana" panose="020B0604030504040204" pitchFamily="34" charset="0"/>
                <a:ea typeface="Verdana" panose="020B0604030504040204" pitchFamily="34" charset="0"/>
                <a:cs typeface="Verdana" panose="020B0604030504040204" pitchFamily="34" charset="0"/>
              </a:rPr>
              <a:t>iPortFox</a:t>
            </a:r>
            <a:r>
              <a:rPr lang="en-US" sz="1400">
                <a:solidFill>
                  <a:schemeClr val="tx1"/>
                </a:solidFill>
                <a:latin typeface="Verdana" panose="020B0604030504040204" pitchFamily="34" charset="0"/>
                <a:ea typeface="Verdana" panose="020B0604030504040204" pitchFamily="34" charset="0"/>
                <a:cs typeface="Verdana" panose="020B0604030504040204" pitchFamily="34" charset="0"/>
              </a:rPr>
              <a:t> 7 installation</a:t>
            </a:r>
          </a:p>
          <a:p>
            <a:pPr marL="342900" indent="-342900" eaLnBrk="1" hangingPunct="1">
              <a:buFont typeface="+mj-lt"/>
              <a:buAutoNum type="arabicPeriod"/>
              <a:defRPr/>
            </a:pPr>
            <a:r>
              <a:rPr lang="en-US" sz="1400">
                <a:solidFill>
                  <a:schemeClr val="tx1"/>
                </a:solidFill>
                <a:latin typeface="Verdana" panose="020B0604030504040204" pitchFamily="34" charset="0"/>
                <a:ea typeface="Verdana" panose="020B0604030504040204" pitchFamily="34" charset="0"/>
                <a:cs typeface="Verdana" panose="020B0604030504040204" pitchFamily="34" charset="0"/>
              </a:rPr>
              <a:t>Local routers subnets</a:t>
            </a:r>
          </a:p>
          <a:p>
            <a:pPr marL="342900" indent="-342900" eaLnBrk="1" hangingPunct="1">
              <a:buFont typeface="+mj-lt"/>
              <a:buAutoNum type="arabicPeriod"/>
              <a:defRPr/>
            </a:pPr>
            <a:r>
              <a:rPr lang="en-US" sz="1400">
                <a:solidFill>
                  <a:schemeClr val="tx1"/>
                </a:solidFill>
                <a:latin typeface="Verdana" panose="020B0604030504040204" pitchFamily="34" charset="0"/>
                <a:ea typeface="Verdana" panose="020B0604030504040204" pitchFamily="34" charset="0"/>
                <a:cs typeface="Verdana" panose="020B0604030504040204" pitchFamily="34" charset="0"/>
              </a:rPr>
              <a:t>ATL router changes</a:t>
            </a:r>
          </a:p>
          <a:p>
            <a:pPr marL="342900" indent="-342900" eaLnBrk="1" hangingPunct="1">
              <a:buFont typeface="+mj-lt"/>
              <a:buAutoNum type="arabicPeriod"/>
              <a:defRPr/>
            </a:pPr>
            <a:r>
              <a:rPr lang="en-US" sz="1400">
                <a:solidFill>
                  <a:schemeClr val="tx1"/>
                </a:solidFill>
                <a:latin typeface="Verdana" panose="020B0604030504040204" pitchFamily="34" charset="0"/>
                <a:ea typeface="Verdana" panose="020B0604030504040204" pitchFamily="34" charset="0"/>
                <a:cs typeface="Verdana" panose="020B0604030504040204" pitchFamily="34" charset="0"/>
              </a:rPr>
              <a:t>ATL 1P router changes</a:t>
            </a:r>
            <a:endParaRPr lang="nl-NL" sz="14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TextBox 72">
            <a:extLst>
              <a:ext uri="{FF2B5EF4-FFF2-40B4-BE49-F238E27FC236}">
                <a16:creationId xmlns:a16="http://schemas.microsoft.com/office/drawing/2014/main" id="{0297568C-EB10-48A6-9AE7-2F475B4A4449}"/>
              </a:ext>
            </a:extLst>
          </p:cNvPr>
          <p:cNvSpPr txBox="1">
            <a:spLocks noChangeArrowheads="1"/>
          </p:cNvSpPr>
          <p:nvPr/>
        </p:nvSpPr>
        <p:spPr bwMode="auto">
          <a:xfrm>
            <a:off x="5428542" y="1697682"/>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2</a:t>
            </a:r>
            <a:endParaRPr lang="nl-NL" altLang="nl-NL" sz="1400"/>
          </a:p>
        </p:txBody>
      </p:sp>
      <p:cxnSp>
        <p:nvCxnSpPr>
          <p:cNvPr id="58" name="Elbow Connector 74">
            <a:extLst>
              <a:ext uri="{FF2B5EF4-FFF2-40B4-BE49-F238E27FC236}">
                <a16:creationId xmlns:a16="http://schemas.microsoft.com/office/drawing/2014/main" id="{C8CBD1D2-909E-4DC0-B8E7-3FB607905C74}"/>
              </a:ext>
            </a:extLst>
          </p:cNvPr>
          <p:cNvCxnSpPr>
            <a:stCxn id="35" idx="2"/>
            <a:endCxn id="36" idx="0"/>
          </p:cNvCxnSpPr>
          <p:nvPr/>
        </p:nvCxnSpPr>
        <p:spPr>
          <a:xfrm rot="16200000" flipH="1">
            <a:off x="7573106" y="4676529"/>
            <a:ext cx="246358" cy="158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100">
            <a:extLst>
              <a:ext uri="{FF2B5EF4-FFF2-40B4-BE49-F238E27FC236}">
                <a16:creationId xmlns:a16="http://schemas.microsoft.com/office/drawing/2014/main" id="{D4A131C3-F408-43D9-907A-196B1166CF7E}"/>
              </a:ext>
            </a:extLst>
          </p:cNvPr>
          <p:cNvSpPr txBox="1">
            <a:spLocks noChangeArrowheads="1"/>
          </p:cNvSpPr>
          <p:nvPr/>
        </p:nvSpPr>
        <p:spPr bwMode="auto">
          <a:xfrm>
            <a:off x="7006517" y="3083772"/>
            <a:ext cx="282575"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3</a:t>
            </a:r>
            <a:endParaRPr lang="nl-NL" altLang="nl-NL" sz="1400"/>
          </a:p>
        </p:txBody>
      </p:sp>
      <p:sp>
        <p:nvSpPr>
          <p:cNvPr id="65" name="TextBox 106">
            <a:extLst>
              <a:ext uri="{FF2B5EF4-FFF2-40B4-BE49-F238E27FC236}">
                <a16:creationId xmlns:a16="http://schemas.microsoft.com/office/drawing/2014/main" id="{1083EDC5-9018-4895-855C-1E282AAC926B}"/>
              </a:ext>
            </a:extLst>
          </p:cNvPr>
          <p:cNvSpPr txBox="1">
            <a:spLocks noChangeArrowheads="1"/>
          </p:cNvSpPr>
          <p:nvPr/>
        </p:nvSpPr>
        <p:spPr bwMode="auto">
          <a:xfrm>
            <a:off x="4639555" y="1831234"/>
            <a:ext cx="284162"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2</a:t>
            </a:r>
            <a:endParaRPr lang="nl-NL" altLang="nl-NL" sz="1400"/>
          </a:p>
        </p:txBody>
      </p:sp>
      <p:sp>
        <p:nvSpPr>
          <p:cNvPr id="66" name="TextBox 107">
            <a:extLst>
              <a:ext uri="{FF2B5EF4-FFF2-40B4-BE49-F238E27FC236}">
                <a16:creationId xmlns:a16="http://schemas.microsoft.com/office/drawing/2014/main" id="{971FB594-C998-4807-903F-6AE8849EB5DB}"/>
              </a:ext>
            </a:extLst>
          </p:cNvPr>
          <p:cNvSpPr txBox="1">
            <a:spLocks noChangeArrowheads="1"/>
          </p:cNvSpPr>
          <p:nvPr/>
        </p:nvSpPr>
        <p:spPr bwMode="auto">
          <a:xfrm>
            <a:off x="4204580" y="2183916"/>
            <a:ext cx="284162"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2</a:t>
            </a:r>
            <a:endParaRPr lang="nl-NL" altLang="nl-NL" sz="1400"/>
          </a:p>
        </p:txBody>
      </p:sp>
      <p:sp>
        <p:nvSpPr>
          <p:cNvPr id="67" name="TextBox 108">
            <a:extLst>
              <a:ext uri="{FF2B5EF4-FFF2-40B4-BE49-F238E27FC236}">
                <a16:creationId xmlns:a16="http://schemas.microsoft.com/office/drawing/2014/main" id="{37362427-9880-4A26-B26B-3B131742CABA}"/>
              </a:ext>
            </a:extLst>
          </p:cNvPr>
          <p:cNvSpPr txBox="1">
            <a:spLocks noChangeArrowheads="1"/>
          </p:cNvSpPr>
          <p:nvPr/>
        </p:nvSpPr>
        <p:spPr bwMode="auto">
          <a:xfrm>
            <a:off x="3991855" y="2596242"/>
            <a:ext cx="284162" cy="25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2</a:t>
            </a:r>
            <a:endParaRPr lang="nl-NL" altLang="nl-NL" sz="1400"/>
          </a:p>
        </p:txBody>
      </p:sp>
      <p:sp>
        <p:nvSpPr>
          <p:cNvPr id="68" name="TextBox 109">
            <a:extLst>
              <a:ext uri="{FF2B5EF4-FFF2-40B4-BE49-F238E27FC236}">
                <a16:creationId xmlns:a16="http://schemas.microsoft.com/office/drawing/2014/main" id="{07CC3BC8-393E-4849-B07C-BC71B2DFF1C2}"/>
              </a:ext>
            </a:extLst>
          </p:cNvPr>
          <p:cNvSpPr txBox="1">
            <a:spLocks noChangeArrowheads="1"/>
          </p:cNvSpPr>
          <p:nvPr/>
        </p:nvSpPr>
        <p:spPr bwMode="auto">
          <a:xfrm>
            <a:off x="4423655" y="2991713"/>
            <a:ext cx="284162" cy="25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2</a:t>
            </a:r>
            <a:endParaRPr lang="nl-NL" altLang="nl-NL" sz="1400"/>
          </a:p>
        </p:txBody>
      </p:sp>
      <p:sp>
        <p:nvSpPr>
          <p:cNvPr id="69" name="TextBox 110">
            <a:extLst>
              <a:ext uri="{FF2B5EF4-FFF2-40B4-BE49-F238E27FC236}">
                <a16:creationId xmlns:a16="http://schemas.microsoft.com/office/drawing/2014/main" id="{C7058CDD-2C97-4BAE-909B-BEA7E7CCC074}"/>
              </a:ext>
            </a:extLst>
          </p:cNvPr>
          <p:cNvSpPr txBox="1">
            <a:spLocks noChangeArrowheads="1"/>
          </p:cNvSpPr>
          <p:nvPr/>
        </p:nvSpPr>
        <p:spPr bwMode="auto">
          <a:xfrm>
            <a:off x="4928480" y="3226401"/>
            <a:ext cx="284162"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2</a:t>
            </a:r>
            <a:endParaRPr lang="nl-NL" altLang="nl-NL" sz="1400"/>
          </a:p>
        </p:txBody>
      </p:sp>
      <p:sp>
        <p:nvSpPr>
          <p:cNvPr id="71" name="TextBox 112">
            <a:extLst>
              <a:ext uri="{FF2B5EF4-FFF2-40B4-BE49-F238E27FC236}">
                <a16:creationId xmlns:a16="http://schemas.microsoft.com/office/drawing/2014/main" id="{8980C19B-3136-45D2-81AC-77910EF71EED}"/>
              </a:ext>
            </a:extLst>
          </p:cNvPr>
          <p:cNvSpPr txBox="1">
            <a:spLocks noChangeArrowheads="1"/>
          </p:cNvSpPr>
          <p:nvPr/>
        </p:nvSpPr>
        <p:spPr bwMode="auto">
          <a:xfrm>
            <a:off x="4204580" y="3461090"/>
            <a:ext cx="284162"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sp>
        <p:nvSpPr>
          <p:cNvPr id="72" name="TextBox 113">
            <a:extLst>
              <a:ext uri="{FF2B5EF4-FFF2-40B4-BE49-F238E27FC236}">
                <a16:creationId xmlns:a16="http://schemas.microsoft.com/office/drawing/2014/main" id="{9DDAD019-B849-4C7A-B2F0-FC0092FFD8FC}"/>
              </a:ext>
            </a:extLst>
          </p:cNvPr>
          <p:cNvSpPr txBox="1">
            <a:spLocks noChangeArrowheads="1"/>
          </p:cNvSpPr>
          <p:nvPr/>
        </p:nvSpPr>
        <p:spPr bwMode="auto">
          <a:xfrm>
            <a:off x="3556880" y="3125264"/>
            <a:ext cx="284162"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sp>
        <p:nvSpPr>
          <p:cNvPr id="73" name="TextBox 114">
            <a:extLst>
              <a:ext uri="{FF2B5EF4-FFF2-40B4-BE49-F238E27FC236}">
                <a16:creationId xmlns:a16="http://schemas.microsoft.com/office/drawing/2014/main" id="{656E479D-FA19-4733-B85F-68EC20F2FC1C}"/>
              </a:ext>
            </a:extLst>
          </p:cNvPr>
          <p:cNvSpPr txBox="1">
            <a:spLocks noChangeArrowheads="1"/>
          </p:cNvSpPr>
          <p:nvPr/>
        </p:nvSpPr>
        <p:spPr bwMode="auto">
          <a:xfrm>
            <a:off x="3196517" y="2461393"/>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sp>
        <p:nvSpPr>
          <p:cNvPr id="74" name="TextBox 115">
            <a:extLst>
              <a:ext uri="{FF2B5EF4-FFF2-40B4-BE49-F238E27FC236}">
                <a16:creationId xmlns:a16="http://schemas.microsoft.com/office/drawing/2014/main" id="{65AF1F7A-DBDC-4623-863A-4CA8A14A2113}"/>
              </a:ext>
            </a:extLst>
          </p:cNvPr>
          <p:cNvSpPr txBox="1">
            <a:spLocks noChangeArrowheads="1"/>
          </p:cNvSpPr>
          <p:nvPr/>
        </p:nvSpPr>
        <p:spPr bwMode="auto">
          <a:xfrm>
            <a:off x="3772780" y="1889583"/>
            <a:ext cx="284162"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sp>
        <p:nvSpPr>
          <p:cNvPr id="76" name="TextBox 117">
            <a:extLst>
              <a:ext uri="{FF2B5EF4-FFF2-40B4-BE49-F238E27FC236}">
                <a16:creationId xmlns:a16="http://schemas.microsoft.com/office/drawing/2014/main" id="{D26A8128-8C93-4E71-9A63-559ACABBEB82}"/>
              </a:ext>
            </a:extLst>
          </p:cNvPr>
          <p:cNvSpPr txBox="1">
            <a:spLocks noChangeArrowheads="1"/>
          </p:cNvSpPr>
          <p:nvPr/>
        </p:nvSpPr>
        <p:spPr bwMode="auto">
          <a:xfrm>
            <a:off x="5351631" y="1306889"/>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nl-NL" sz="1400"/>
              <a:t>1</a:t>
            </a:r>
            <a:endParaRPr lang="nl-NL" altLang="nl-NL" sz="1400"/>
          </a:p>
        </p:txBody>
      </p:sp>
      <p:grpSp>
        <p:nvGrpSpPr>
          <p:cNvPr id="141" name="Group 140">
            <a:extLst>
              <a:ext uri="{FF2B5EF4-FFF2-40B4-BE49-F238E27FC236}">
                <a16:creationId xmlns:a16="http://schemas.microsoft.com/office/drawing/2014/main" id="{55E7BE05-874F-4E41-A144-991C72D1B5B2}"/>
              </a:ext>
            </a:extLst>
          </p:cNvPr>
          <p:cNvGrpSpPr/>
          <p:nvPr/>
        </p:nvGrpSpPr>
        <p:grpSpPr>
          <a:xfrm>
            <a:off x="8163805" y="4347981"/>
            <a:ext cx="3608582" cy="1322555"/>
            <a:chOff x="8163805" y="4347981"/>
            <a:chExt cx="3608582" cy="1322555"/>
          </a:xfrm>
        </p:grpSpPr>
        <p:sp>
          <p:nvSpPr>
            <p:cNvPr id="56" name="TextBox 66">
              <a:extLst>
                <a:ext uri="{FF2B5EF4-FFF2-40B4-BE49-F238E27FC236}">
                  <a16:creationId xmlns:a16="http://schemas.microsoft.com/office/drawing/2014/main" id="{84BCDE7F-B0A4-4B36-A217-C5CA559E089C}"/>
                </a:ext>
              </a:extLst>
            </p:cNvPr>
            <p:cNvSpPr txBox="1">
              <a:spLocks noChangeArrowheads="1"/>
            </p:cNvSpPr>
            <p:nvPr/>
          </p:nvSpPr>
          <p:spPr bwMode="auto">
            <a:xfrm>
              <a:off x="9114717" y="5225794"/>
              <a:ext cx="790575"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Internet</a:t>
              </a:r>
              <a:endParaRPr lang="nl-NL" altLang="nl-NL" sz="1400"/>
            </a:p>
          </p:txBody>
        </p:sp>
        <p:grpSp>
          <p:nvGrpSpPr>
            <p:cNvPr id="140" name="Group 139">
              <a:extLst>
                <a:ext uri="{FF2B5EF4-FFF2-40B4-BE49-F238E27FC236}">
                  <a16:creationId xmlns:a16="http://schemas.microsoft.com/office/drawing/2014/main" id="{017B86EE-D1F1-4C67-A18E-396EC6E095EF}"/>
                </a:ext>
              </a:extLst>
            </p:cNvPr>
            <p:cNvGrpSpPr/>
            <p:nvPr/>
          </p:nvGrpSpPr>
          <p:grpSpPr>
            <a:xfrm>
              <a:off x="8163805" y="4347981"/>
              <a:ext cx="3608582" cy="1322555"/>
              <a:chOff x="8163805" y="4347981"/>
              <a:chExt cx="3608582" cy="1322555"/>
            </a:xfrm>
          </p:grpSpPr>
          <p:cxnSp>
            <p:nvCxnSpPr>
              <p:cNvPr id="51" name="Elbow Connector 60">
                <a:extLst>
                  <a:ext uri="{FF2B5EF4-FFF2-40B4-BE49-F238E27FC236}">
                    <a16:creationId xmlns:a16="http://schemas.microsoft.com/office/drawing/2014/main" id="{99AE5D61-F61D-4FCC-915D-955D8005D53E}"/>
                  </a:ext>
                </a:extLst>
              </p:cNvPr>
              <p:cNvCxnSpPr>
                <a:stCxn id="35" idx="3"/>
              </p:cNvCxnSpPr>
              <p:nvPr/>
            </p:nvCxnSpPr>
            <p:spPr>
              <a:xfrm>
                <a:off x="8163805" y="4347981"/>
                <a:ext cx="1866900" cy="112935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25D1D113-3673-4606-BEB4-9617108D37E3}"/>
                  </a:ext>
                </a:extLst>
              </p:cNvPr>
              <p:cNvGrpSpPr/>
              <p:nvPr/>
            </p:nvGrpSpPr>
            <p:grpSpPr>
              <a:xfrm>
                <a:off x="9821155" y="5143161"/>
                <a:ext cx="1951232" cy="527375"/>
                <a:chOff x="9821155" y="5143161"/>
                <a:chExt cx="1951232" cy="527375"/>
              </a:xfrm>
            </p:grpSpPr>
            <p:sp>
              <p:nvSpPr>
                <p:cNvPr id="111" name="Oval 110">
                  <a:extLst>
                    <a:ext uri="{FF2B5EF4-FFF2-40B4-BE49-F238E27FC236}">
                      <a16:creationId xmlns:a16="http://schemas.microsoft.com/office/drawing/2014/main" id="{68B05775-9DA4-4209-B7BA-5F305D03B8C7}"/>
                    </a:ext>
                  </a:extLst>
                </p:cNvPr>
                <p:cNvSpPr/>
                <p:nvPr/>
              </p:nvSpPr>
              <p:spPr>
                <a:xfrm>
                  <a:off x="10963996" y="5179464"/>
                  <a:ext cx="808391" cy="300964"/>
                </a:xfrm>
                <a:prstGeom prst="ellipse">
                  <a:avLst/>
                </a:prstGeom>
                <a:solidFill>
                  <a:srgbClr val="7030A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err="1">
                      <a:solidFill>
                        <a:schemeClr val="bg1"/>
                      </a:solidFill>
                    </a:rPr>
                    <a:t>Resa</a:t>
                  </a:r>
                  <a:r>
                    <a:rPr lang="en-US" sz="900">
                      <a:solidFill>
                        <a:schemeClr val="bg1"/>
                      </a:solidFill>
                    </a:rPr>
                    <a:t> airports</a:t>
                  </a:r>
                  <a:endParaRPr lang="nl-NL" sz="900">
                    <a:solidFill>
                      <a:schemeClr val="bg1"/>
                    </a:solidFill>
                  </a:endParaRPr>
                </a:p>
              </p:txBody>
            </p:sp>
            <p:sp>
              <p:nvSpPr>
                <p:cNvPr id="52" name="Oval 51">
                  <a:extLst>
                    <a:ext uri="{FF2B5EF4-FFF2-40B4-BE49-F238E27FC236}">
                      <a16:creationId xmlns:a16="http://schemas.microsoft.com/office/drawing/2014/main" id="{D9FE55C2-3675-439D-BD76-B5535E4AE4E9}"/>
                    </a:ext>
                  </a:extLst>
                </p:cNvPr>
                <p:cNvSpPr/>
                <p:nvPr/>
              </p:nvSpPr>
              <p:spPr>
                <a:xfrm>
                  <a:off x="10527864" y="5143161"/>
                  <a:ext cx="688975" cy="270995"/>
                </a:xfrm>
                <a:prstGeom prst="ellipse">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800">
                      <a:solidFill>
                        <a:schemeClr val="tx1"/>
                      </a:solidFill>
                    </a:rPr>
                    <a:t>Airport</a:t>
                  </a:r>
                  <a:endParaRPr lang="nl-NL" sz="800">
                    <a:solidFill>
                      <a:schemeClr val="tx1"/>
                    </a:solidFill>
                  </a:endParaRPr>
                </a:p>
              </p:txBody>
            </p:sp>
            <p:sp>
              <p:nvSpPr>
                <p:cNvPr id="53" name="Oval 52">
                  <a:extLst>
                    <a:ext uri="{FF2B5EF4-FFF2-40B4-BE49-F238E27FC236}">
                      <a16:creationId xmlns:a16="http://schemas.microsoft.com/office/drawing/2014/main" id="{A55009FC-E3BA-4AD5-A309-27672DCF76BA}"/>
                    </a:ext>
                  </a:extLst>
                </p:cNvPr>
                <p:cNvSpPr/>
                <p:nvPr/>
              </p:nvSpPr>
              <p:spPr>
                <a:xfrm>
                  <a:off x="10324392" y="5206345"/>
                  <a:ext cx="688975" cy="270994"/>
                </a:xfrm>
                <a:prstGeom prst="ellipse">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800">
                      <a:solidFill>
                        <a:schemeClr val="tx1"/>
                      </a:solidFill>
                    </a:rPr>
                    <a:t>Airport</a:t>
                  </a:r>
                  <a:endParaRPr lang="nl-NL" sz="800">
                    <a:solidFill>
                      <a:schemeClr val="tx1"/>
                    </a:solidFill>
                  </a:endParaRPr>
                </a:p>
              </p:txBody>
            </p:sp>
            <p:sp>
              <p:nvSpPr>
                <p:cNvPr id="54" name="Oval 53">
                  <a:extLst>
                    <a:ext uri="{FF2B5EF4-FFF2-40B4-BE49-F238E27FC236}">
                      <a16:creationId xmlns:a16="http://schemas.microsoft.com/office/drawing/2014/main" id="{C74922CD-6245-44B2-BF16-634D9841840A}"/>
                    </a:ext>
                  </a:extLst>
                </p:cNvPr>
                <p:cNvSpPr/>
                <p:nvPr/>
              </p:nvSpPr>
              <p:spPr>
                <a:xfrm>
                  <a:off x="10211680" y="5265990"/>
                  <a:ext cx="688975" cy="269698"/>
                </a:xfrm>
                <a:prstGeom prst="ellipse">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800">
                      <a:solidFill>
                        <a:schemeClr val="tx1"/>
                      </a:solidFill>
                    </a:rPr>
                    <a:t>Airport</a:t>
                  </a:r>
                  <a:endParaRPr lang="nl-NL" sz="800">
                    <a:solidFill>
                      <a:schemeClr val="tx1"/>
                    </a:solidFill>
                  </a:endParaRPr>
                </a:p>
              </p:txBody>
            </p:sp>
            <p:sp>
              <p:nvSpPr>
                <p:cNvPr id="55" name="Oval 54">
                  <a:extLst>
                    <a:ext uri="{FF2B5EF4-FFF2-40B4-BE49-F238E27FC236}">
                      <a16:creationId xmlns:a16="http://schemas.microsoft.com/office/drawing/2014/main" id="{488205F6-8FC4-47DD-8FE8-57E10AAE3855}"/>
                    </a:ext>
                  </a:extLst>
                </p:cNvPr>
                <p:cNvSpPr/>
                <p:nvPr/>
              </p:nvSpPr>
              <p:spPr>
                <a:xfrm>
                  <a:off x="10084680" y="5342490"/>
                  <a:ext cx="688975" cy="269698"/>
                </a:xfrm>
                <a:prstGeom prst="ellipse">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800">
                      <a:solidFill>
                        <a:schemeClr val="tx1"/>
                      </a:solidFill>
                    </a:rPr>
                    <a:t>Airport</a:t>
                  </a:r>
                  <a:endParaRPr lang="nl-NL" sz="800">
                    <a:solidFill>
                      <a:schemeClr val="tx1"/>
                    </a:solidFill>
                  </a:endParaRPr>
                </a:p>
              </p:txBody>
            </p:sp>
            <p:sp>
              <p:nvSpPr>
                <p:cNvPr id="63" name="TextBox 104">
                  <a:extLst>
                    <a:ext uri="{FF2B5EF4-FFF2-40B4-BE49-F238E27FC236}">
                      <a16:creationId xmlns:a16="http://schemas.microsoft.com/office/drawing/2014/main" id="{A05110C9-1E60-4FA4-848A-48908D913FC5}"/>
                    </a:ext>
                  </a:extLst>
                </p:cNvPr>
                <p:cNvSpPr txBox="1">
                  <a:spLocks noChangeArrowheads="1"/>
                </p:cNvSpPr>
                <p:nvPr/>
              </p:nvSpPr>
              <p:spPr bwMode="auto">
                <a:xfrm>
                  <a:off x="9821155" y="5418991"/>
                  <a:ext cx="284162"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2</a:t>
                  </a:r>
                  <a:endParaRPr lang="nl-NL" altLang="nl-NL" sz="1400"/>
                </a:p>
              </p:txBody>
            </p:sp>
            <p:sp>
              <p:nvSpPr>
                <p:cNvPr id="87" name="TextBox 128">
                  <a:extLst>
                    <a:ext uri="{FF2B5EF4-FFF2-40B4-BE49-F238E27FC236}">
                      <a16:creationId xmlns:a16="http://schemas.microsoft.com/office/drawing/2014/main" id="{EC5E4B0F-2513-40B2-BFCA-383F503E284D}"/>
                    </a:ext>
                  </a:extLst>
                </p:cNvPr>
                <p:cNvSpPr txBox="1">
                  <a:spLocks noChangeArrowheads="1"/>
                </p:cNvSpPr>
                <p:nvPr/>
              </p:nvSpPr>
              <p:spPr bwMode="auto">
                <a:xfrm>
                  <a:off x="10037055" y="5359347"/>
                  <a:ext cx="284162"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grpSp>
        </p:grpSp>
      </p:grpSp>
      <p:sp>
        <p:nvSpPr>
          <p:cNvPr id="88" name="TextBox 129">
            <a:extLst>
              <a:ext uri="{FF2B5EF4-FFF2-40B4-BE49-F238E27FC236}">
                <a16:creationId xmlns:a16="http://schemas.microsoft.com/office/drawing/2014/main" id="{9A7E1B68-9328-4B9F-AC08-1F4485AC842B}"/>
              </a:ext>
            </a:extLst>
          </p:cNvPr>
          <p:cNvSpPr txBox="1">
            <a:spLocks noChangeArrowheads="1"/>
          </p:cNvSpPr>
          <p:nvPr/>
        </p:nvSpPr>
        <p:spPr bwMode="auto">
          <a:xfrm>
            <a:off x="7016042" y="3888976"/>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4</a:t>
            </a:r>
            <a:endParaRPr lang="nl-NL" altLang="nl-NL" sz="1400"/>
          </a:p>
        </p:txBody>
      </p:sp>
      <p:sp>
        <p:nvSpPr>
          <p:cNvPr id="108" name="TextBox 107">
            <a:extLst>
              <a:ext uri="{FF2B5EF4-FFF2-40B4-BE49-F238E27FC236}">
                <a16:creationId xmlns:a16="http://schemas.microsoft.com/office/drawing/2014/main" id="{5E4DA8C5-25C4-4ED5-B883-D3B9BED1A529}"/>
              </a:ext>
            </a:extLst>
          </p:cNvPr>
          <p:cNvSpPr txBox="1"/>
          <p:nvPr/>
        </p:nvSpPr>
        <p:spPr>
          <a:xfrm>
            <a:off x="40873" y="1316819"/>
            <a:ext cx="3084207" cy="5047536"/>
          </a:xfrm>
          <a:prstGeom prst="rect">
            <a:avLst/>
          </a:prstGeom>
          <a:solidFill>
            <a:schemeClr val="accent3">
              <a:lumMod val="40000"/>
              <a:lumOff val="60000"/>
            </a:schemeClr>
          </a:solidFill>
        </p:spPr>
        <p:txBody>
          <a:bodyPr wrap="square" rtlCol="0">
            <a:spAutoFit/>
          </a:bodyPr>
          <a:lstStyle/>
          <a:p>
            <a:r>
              <a:rPr lang="en-US" sz="1400"/>
              <a:t>Overview of connection options.</a:t>
            </a:r>
          </a:p>
          <a:p>
            <a:r>
              <a:rPr lang="en-US" sz="1400" b="1" i="1">
                <a:solidFill>
                  <a:srgbClr val="FF0000"/>
                </a:solidFill>
              </a:rPr>
              <a:t>SITA:</a:t>
            </a:r>
          </a:p>
          <a:p>
            <a:r>
              <a:rPr lang="en-US" sz="1400"/>
              <a:t>Standard work order process</a:t>
            </a:r>
          </a:p>
          <a:p>
            <a:r>
              <a:rPr lang="en-US" sz="1400"/>
              <a:t>Standard network contracts (</a:t>
            </a:r>
            <a:r>
              <a:rPr lang="en-US" sz="1400" i="1">
                <a:solidFill>
                  <a:schemeClr val="accent1"/>
                </a:solidFill>
              </a:rPr>
              <a:t>Community Connect DCS, formerly known as Express IP</a:t>
            </a:r>
            <a:r>
              <a:rPr lang="en-US" sz="1400"/>
              <a:t>) per connected airport. </a:t>
            </a:r>
          </a:p>
          <a:p>
            <a:r>
              <a:rPr lang="en-US" sz="1400" b="1" i="1" err="1">
                <a:solidFill>
                  <a:srgbClr val="FF0000"/>
                </a:solidFill>
              </a:rPr>
              <a:t>Arinc</a:t>
            </a:r>
            <a:r>
              <a:rPr lang="en-US" sz="1400" b="1" i="1">
                <a:solidFill>
                  <a:srgbClr val="FF0000"/>
                </a:solidFill>
              </a:rPr>
              <a:t>:</a:t>
            </a:r>
          </a:p>
          <a:p>
            <a:r>
              <a:rPr lang="en-US" sz="1400"/>
              <a:t>Standard work order process</a:t>
            </a:r>
          </a:p>
          <a:p>
            <a:r>
              <a:rPr lang="en-US" sz="1400"/>
              <a:t>Standard network contracts (</a:t>
            </a:r>
            <a:r>
              <a:rPr lang="en-US" sz="1400" i="1" err="1">
                <a:solidFill>
                  <a:schemeClr val="accent1"/>
                </a:solidFill>
              </a:rPr>
              <a:t>Avinet</a:t>
            </a:r>
            <a:r>
              <a:rPr lang="en-US" sz="1400"/>
              <a:t>) per connected airport.</a:t>
            </a:r>
          </a:p>
          <a:p>
            <a:r>
              <a:rPr lang="en-US" sz="1400" b="1" i="1" err="1">
                <a:solidFill>
                  <a:srgbClr val="FF0000"/>
                </a:solidFill>
              </a:rPr>
              <a:t>Fastweb</a:t>
            </a:r>
            <a:endParaRPr lang="en-US" sz="1400" b="1" i="1">
              <a:solidFill>
                <a:srgbClr val="FF0000"/>
              </a:solidFill>
            </a:endParaRPr>
          </a:p>
          <a:p>
            <a:r>
              <a:rPr lang="en-US" sz="1400"/>
              <a:t>Contracted by our partner </a:t>
            </a:r>
            <a:r>
              <a:rPr lang="en-US" sz="1400" err="1"/>
              <a:t>Arcdata</a:t>
            </a:r>
            <a:r>
              <a:rPr lang="en-US" sz="1400"/>
              <a:t>, mainly Italian </a:t>
            </a:r>
            <a:r>
              <a:rPr lang="en-US" sz="1400" err="1"/>
              <a:t>Resa</a:t>
            </a:r>
            <a:r>
              <a:rPr lang="en-US" sz="1400"/>
              <a:t> airports</a:t>
            </a:r>
          </a:p>
          <a:p>
            <a:r>
              <a:rPr lang="en-US" sz="1400" b="1" i="1">
                <a:solidFill>
                  <a:srgbClr val="FF0000"/>
                </a:solidFill>
              </a:rPr>
              <a:t>Colt</a:t>
            </a:r>
          </a:p>
          <a:p>
            <a:r>
              <a:rPr lang="en-US" sz="1400"/>
              <a:t>Contracted to connect a number of French </a:t>
            </a:r>
            <a:r>
              <a:rPr lang="en-US" sz="1400" err="1"/>
              <a:t>Resa</a:t>
            </a:r>
            <a:r>
              <a:rPr lang="en-US" sz="1400"/>
              <a:t> airports</a:t>
            </a:r>
          </a:p>
          <a:p>
            <a:r>
              <a:rPr lang="en-US" sz="1400" b="1" i="1">
                <a:solidFill>
                  <a:srgbClr val="FF0000"/>
                </a:solidFill>
              </a:rPr>
              <a:t>Internet</a:t>
            </a:r>
          </a:p>
          <a:p>
            <a:r>
              <a:rPr lang="en-US" sz="1400"/>
              <a:t>Sometimes, no other options than internet are possible</a:t>
            </a:r>
          </a:p>
          <a:p>
            <a:r>
              <a:rPr lang="en-US" sz="1400" b="1" i="1" err="1">
                <a:solidFill>
                  <a:srgbClr val="FF0000"/>
                </a:solidFill>
              </a:rPr>
              <a:t>Resa</a:t>
            </a:r>
            <a:endParaRPr lang="en-US" sz="1400" b="1" i="1">
              <a:solidFill>
                <a:srgbClr val="FF0000"/>
              </a:solidFill>
            </a:endParaRPr>
          </a:p>
          <a:p>
            <a:r>
              <a:rPr lang="en-US" sz="1400"/>
              <a:t>Has no own network, so is connected through a variety of network solutions. </a:t>
            </a:r>
          </a:p>
        </p:txBody>
      </p:sp>
      <p:grpSp>
        <p:nvGrpSpPr>
          <p:cNvPr id="16" name="Group 15">
            <a:extLst>
              <a:ext uri="{FF2B5EF4-FFF2-40B4-BE49-F238E27FC236}">
                <a16:creationId xmlns:a16="http://schemas.microsoft.com/office/drawing/2014/main" id="{104F4075-FEA2-409B-B43D-6519C93DB1D6}"/>
              </a:ext>
            </a:extLst>
          </p:cNvPr>
          <p:cNvGrpSpPr/>
          <p:nvPr/>
        </p:nvGrpSpPr>
        <p:grpSpPr>
          <a:xfrm>
            <a:off x="8163805" y="3053917"/>
            <a:ext cx="4172498" cy="1294712"/>
            <a:chOff x="8163805" y="3053917"/>
            <a:chExt cx="4172498" cy="1294712"/>
          </a:xfrm>
        </p:grpSpPr>
        <p:cxnSp>
          <p:nvCxnSpPr>
            <p:cNvPr id="49" name="Elbow Connector 57">
              <a:extLst>
                <a:ext uri="{FF2B5EF4-FFF2-40B4-BE49-F238E27FC236}">
                  <a16:creationId xmlns:a16="http://schemas.microsoft.com/office/drawing/2014/main" id="{34946284-E9A3-46E6-A4D2-E6A7793D61E0}"/>
                </a:ext>
              </a:extLst>
            </p:cNvPr>
            <p:cNvCxnSpPr>
              <a:stCxn id="35" idx="3"/>
              <a:endCxn id="39" idx="2"/>
            </p:cNvCxnSpPr>
            <p:nvPr/>
          </p:nvCxnSpPr>
          <p:spPr>
            <a:xfrm flipV="1">
              <a:off x="8163805" y="3737825"/>
              <a:ext cx="2024062" cy="61080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58">
              <a:extLst>
                <a:ext uri="{FF2B5EF4-FFF2-40B4-BE49-F238E27FC236}">
                  <a16:creationId xmlns:a16="http://schemas.microsoft.com/office/drawing/2014/main" id="{2219E3A0-1698-4E5A-B809-2FC1246219EF}"/>
                </a:ext>
              </a:extLst>
            </p:cNvPr>
            <p:cNvSpPr txBox="1">
              <a:spLocks noChangeArrowheads="1"/>
            </p:cNvSpPr>
            <p:nvPr/>
          </p:nvSpPr>
          <p:spPr bwMode="auto">
            <a:xfrm>
              <a:off x="8514642" y="3873416"/>
              <a:ext cx="1031875"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Ipsec VPN</a:t>
              </a:r>
              <a:endParaRPr lang="nl-NL" altLang="nl-NL" sz="1400"/>
            </a:p>
          </p:txBody>
        </p:sp>
        <p:grpSp>
          <p:nvGrpSpPr>
            <p:cNvPr id="89" name="Group 88">
              <a:extLst>
                <a:ext uri="{FF2B5EF4-FFF2-40B4-BE49-F238E27FC236}">
                  <a16:creationId xmlns:a16="http://schemas.microsoft.com/office/drawing/2014/main" id="{30F141A5-52A5-4C83-B975-648633E20B53}"/>
                </a:ext>
              </a:extLst>
            </p:cNvPr>
            <p:cNvGrpSpPr/>
            <p:nvPr/>
          </p:nvGrpSpPr>
          <p:grpSpPr>
            <a:xfrm>
              <a:off x="10187867" y="3223255"/>
              <a:ext cx="1803400" cy="1059378"/>
              <a:chOff x="9457617" y="3344394"/>
              <a:chExt cx="2379663" cy="1484211"/>
            </a:xfrm>
          </p:grpSpPr>
          <p:sp>
            <p:nvSpPr>
              <p:cNvPr id="39" name="Oval 38">
                <a:extLst>
                  <a:ext uri="{FF2B5EF4-FFF2-40B4-BE49-F238E27FC236}">
                    <a16:creationId xmlns:a16="http://schemas.microsoft.com/office/drawing/2014/main" id="{CE203B4E-95B5-4D52-829F-900C4259A1AA}"/>
                  </a:ext>
                </a:extLst>
              </p:cNvPr>
              <p:cNvSpPr/>
              <p:nvPr/>
            </p:nvSpPr>
            <p:spPr>
              <a:xfrm>
                <a:off x="9457617" y="3729491"/>
                <a:ext cx="1512888" cy="671651"/>
              </a:xfrm>
              <a:prstGeom prst="ellipse">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err="1">
                    <a:solidFill>
                      <a:schemeClr val="bg1"/>
                    </a:solidFill>
                  </a:rPr>
                  <a:t>Fastweb</a:t>
                </a:r>
                <a:endParaRPr lang="en-US" sz="1100">
                  <a:solidFill>
                    <a:schemeClr val="bg1"/>
                  </a:solidFill>
                </a:endParaRPr>
              </a:p>
              <a:p>
                <a:pPr algn="ctr" eaLnBrk="1" hangingPunct="1">
                  <a:defRPr/>
                </a:pPr>
                <a:r>
                  <a:rPr lang="en-US" sz="1100">
                    <a:solidFill>
                      <a:schemeClr val="bg1"/>
                    </a:solidFill>
                  </a:rPr>
                  <a:t>(Italy)</a:t>
                </a:r>
                <a:endParaRPr lang="nl-NL" sz="1100">
                  <a:solidFill>
                    <a:schemeClr val="bg1"/>
                  </a:solidFill>
                </a:endParaRPr>
              </a:p>
            </p:txBody>
          </p:sp>
          <p:sp>
            <p:nvSpPr>
              <p:cNvPr id="40" name="Oval 39">
                <a:extLst>
                  <a:ext uri="{FF2B5EF4-FFF2-40B4-BE49-F238E27FC236}">
                    <a16:creationId xmlns:a16="http://schemas.microsoft.com/office/drawing/2014/main" id="{9593CBA0-6B8C-4442-8C7E-9F8DA45DAF2F}"/>
                  </a:ext>
                </a:extLst>
              </p:cNvPr>
              <p:cNvSpPr/>
              <p:nvPr/>
            </p:nvSpPr>
            <p:spPr>
              <a:xfrm>
                <a:off x="10572042" y="3419598"/>
                <a:ext cx="711200" cy="238579"/>
              </a:xfrm>
              <a:prstGeom prst="ellipse">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bg1"/>
                    </a:solidFill>
                  </a:rPr>
                  <a:t>airport</a:t>
                </a:r>
                <a:endParaRPr lang="nl-NL" sz="500">
                  <a:solidFill>
                    <a:schemeClr val="bg1"/>
                  </a:solidFill>
                </a:endParaRPr>
              </a:p>
            </p:txBody>
          </p:sp>
          <p:sp>
            <p:nvSpPr>
              <p:cNvPr id="42" name="Oval 41">
                <a:extLst>
                  <a:ext uri="{FF2B5EF4-FFF2-40B4-BE49-F238E27FC236}">
                    <a16:creationId xmlns:a16="http://schemas.microsoft.com/office/drawing/2014/main" id="{965A36DE-B8F4-452B-BB1A-0974EDB2E075}"/>
                  </a:ext>
                </a:extLst>
              </p:cNvPr>
              <p:cNvSpPr/>
              <p:nvPr/>
            </p:nvSpPr>
            <p:spPr>
              <a:xfrm>
                <a:off x="11107030" y="3752830"/>
                <a:ext cx="712787" cy="238579"/>
              </a:xfrm>
              <a:prstGeom prst="ellipse">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bg1"/>
                    </a:solidFill>
                  </a:rPr>
                  <a:t>airport</a:t>
                </a:r>
                <a:endParaRPr lang="nl-NL" sz="500">
                  <a:solidFill>
                    <a:schemeClr val="bg1"/>
                  </a:solidFill>
                </a:endParaRPr>
              </a:p>
            </p:txBody>
          </p:sp>
          <p:sp>
            <p:nvSpPr>
              <p:cNvPr id="43" name="Oval 42">
                <a:extLst>
                  <a:ext uri="{FF2B5EF4-FFF2-40B4-BE49-F238E27FC236}">
                    <a16:creationId xmlns:a16="http://schemas.microsoft.com/office/drawing/2014/main" id="{06E13E07-F2DC-46EB-837C-196635DEABB6}"/>
                  </a:ext>
                </a:extLst>
              </p:cNvPr>
              <p:cNvSpPr/>
              <p:nvPr/>
            </p:nvSpPr>
            <p:spPr>
              <a:xfrm>
                <a:off x="11124492" y="4047164"/>
                <a:ext cx="712788" cy="239875"/>
              </a:xfrm>
              <a:prstGeom prst="ellipse">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bg1"/>
                    </a:solidFill>
                  </a:rPr>
                  <a:t>airport</a:t>
                </a:r>
                <a:endParaRPr lang="nl-NL" sz="500">
                  <a:solidFill>
                    <a:schemeClr val="bg1"/>
                  </a:solidFill>
                </a:endParaRPr>
              </a:p>
            </p:txBody>
          </p:sp>
          <p:sp>
            <p:nvSpPr>
              <p:cNvPr id="44" name="Oval 43">
                <a:extLst>
                  <a:ext uri="{FF2B5EF4-FFF2-40B4-BE49-F238E27FC236}">
                    <a16:creationId xmlns:a16="http://schemas.microsoft.com/office/drawing/2014/main" id="{F31B78DF-A2A2-43DA-A6C9-FE97830FD04E}"/>
                  </a:ext>
                </a:extLst>
              </p:cNvPr>
              <p:cNvSpPr/>
              <p:nvPr/>
            </p:nvSpPr>
            <p:spPr>
              <a:xfrm>
                <a:off x="10835567" y="4528211"/>
                <a:ext cx="711200" cy="238579"/>
              </a:xfrm>
              <a:prstGeom prst="ellipse">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bg1"/>
                    </a:solidFill>
                  </a:rPr>
                  <a:t>airport</a:t>
                </a:r>
                <a:endParaRPr lang="nl-NL" sz="500">
                  <a:solidFill>
                    <a:schemeClr val="bg1"/>
                  </a:solidFill>
                </a:endParaRPr>
              </a:p>
            </p:txBody>
          </p:sp>
          <p:cxnSp>
            <p:nvCxnSpPr>
              <p:cNvPr id="45" name="Straight Connector 44">
                <a:extLst>
                  <a:ext uri="{FF2B5EF4-FFF2-40B4-BE49-F238E27FC236}">
                    <a16:creationId xmlns:a16="http://schemas.microsoft.com/office/drawing/2014/main" id="{8BD3B4F6-5700-4E10-BA80-9C75810308BA}"/>
                  </a:ext>
                </a:extLst>
              </p:cNvPr>
              <p:cNvCxnSpPr>
                <a:stCxn id="39" idx="7"/>
                <a:endCxn id="40" idx="4"/>
              </p:cNvCxnSpPr>
              <p:nvPr/>
            </p:nvCxnSpPr>
            <p:spPr>
              <a:xfrm flipV="1">
                <a:off x="10748255" y="3658177"/>
                <a:ext cx="179387" cy="1698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ABA9ECE-DAEA-4288-A0E8-E6918401941C}"/>
                  </a:ext>
                </a:extLst>
              </p:cNvPr>
              <p:cNvCxnSpPr>
                <a:endCxn id="42" idx="2"/>
              </p:cNvCxnSpPr>
              <p:nvPr/>
            </p:nvCxnSpPr>
            <p:spPr>
              <a:xfrm flipV="1">
                <a:off x="10876842" y="3872119"/>
                <a:ext cx="230188" cy="86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37C92B-830D-49B9-AE35-A2A923B774C0}"/>
                  </a:ext>
                </a:extLst>
              </p:cNvPr>
              <p:cNvCxnSpPr>
                <a:endCxn id="43" idx="2"/>
              </p:cNvCxnSpPr>
              <p:nvPr/>
            </p:nvCxnSpPr>
            <p:spPr>
              <a:xfrm>
                <a:off x="10927642" y="4156080"/>
                <a:ext cx="196850" cy="11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B59A05-C8AA-47F7-8D15-D02AF03EF6EA}"/>
                  </a:ext>
                </a:extLst>
              </p:cNvPr>
              <p:cNvCxnSpPr>
                <a:stCxn id="44" idx="1"/>
              </p:cNvCxnSpPr>
              <p:nvPr/>
            </p:nvCxnSpPr>
            <p:spPr>
              <a:xfrm flipH="1" flipV="1">
                <a:off x="10572042" y="4382989"/>
                <a:ext cx="368300" cy="180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01">
                <a:extLst>
                  <a:ext uri="{FF2B5EF4-FFF2-40B4-BE49-F238E27FC236}">
                    <a16:creationId xmlns:a16="http://schemas.microsoft.com/office/drawing/2014/main" id="{8C56C026-849A-4EA6-B11F-467014F40595}"/>
                  </a:ext>
                </a:extLst>
              </p:cNvPr>
              <p:cNvSpPr txBox="1">
                <a:spLocks noChangeArrowheads="1"/>
              </p:cNvSpPr>
              <p:nvPr/>
            </p:nvSpPr>
            <p:spPr bwMode="auto">
              <a:xfrm>
                <a:off x="10606968" y="4417998"/>
                <a:ext cx="347322" cy="36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t>2</a:t>
                </a:r>
                <a:endParaRPr lang="nl-NL" altLang="nl-NL" sz="1100"/>
              </a:p>
            </p:txBody>
          </p:sp>
          <p:sp>
            <p:nvSpPr>
              <p:cNvPr id="61" name="TextBox 102">
                <a:extLst>
                  <a:ext uri="{FF2B5EF4-FFF2-40B4-BE49-F238E27FC236}">
                    <a16:creationId xmlns:a16="http://schemas.microsoft.com/office/drawing/2014/main" id="{9C4E849E-7366-4275-A7E5-606FE08339EF}"/>
                  </a:ext>
                </a:extLst>
              </p:cNvPr>
              <p:cNvSpPr txBox="1">
                <a:spLocks noChangeArrowheads="1"/>
              </p:cNvSpPr>
              <p:nvPr/>
            </p:nvSpPr>
            <p:spPr bwMode="auto">
              <a:xfrm>
                <a:off x="10907005" y="4096435"/>
                <a:ext cx="347322" cy="36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t>2</a:t>
                </a:r>
                <a:endParaRPr lang="nl-NL" altLang="nl-NL" sz="1100"/>
              </a:p>
            </p:txBody>
          </p:sp>
          <p:sp>
            <p:nvSpPr>
              <p:cNvPr id="62" name="TextBox 103">
                <a:extLst>
                  <a:ext uri="{FF2B5EF4-FFF2-40B4-BE49-F238E27FC236}">
                    <a16:creationId xmlns:a16="http://schemas.microsoft.com/office/drawing/2014/main" id="{14219539-959B-441F-A123-B3E5EA5C9F0B}"/>
                  </a:ext>
                </a:extLst>
              </p:cNvPr>
              <p:cNvSpPr txBox="1">
                <a:spLocks noChangeArrowheads="1"/>
              </p:cNvSpPr>
              <p:nvPr/>
            </p:nvSpPr>
            <p:spPr bwMode="auto">
              <a:xfrm>
                <a:off x="10927641" y="3860450"/>
                <a:ext cx="347322" cy="36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t>2</a:t>
                </a:r>
                <a:endParaRPr lang="nl-NL" altLang="nl-NL" sz="1100"/>
              </a:p>
            </p:txBody>
          </p:sp>
          <p:sp>
            <p:nvSpPr>
              <p:cNvPr id="64" name="TextBox 105">
                <a:extLst>
                  <a:ext uri="{FF2B5EF4-FFF2-40B4-BE49-F238E27FC236}">
                    <a16:creationId xmlns:a16="http://schemas.microsoft.com/office/drawing/2014/main" id="{E6756D88-5093-41A7-85E5-F15E47417C37}"/>
                  </a:ext>
                </a:extLst>
              </p:cNvPr>
              <p:cNvSpPr txBox="1">
                <a:spLocks noChangeArrowheads="1"/>
              </p:cNvSpPr>
              <p:nvPr/>
            </p:nvSpPr>
            <p:spPr bwMode="auto">
              <a:xfrm>
                <a:off x="10829217" y="3638727"/>
                <a:ext cx="347322" cy="36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t>2</a:t>
                </a:r>
                <a:endParaRPr lang="nl-NL" altLang="nl-NL" sz="1100"/>
              </a:p>
            </p:txBody>
          </p:sp>
          <p:sp>
            <p:nvSpPr>
              <p:cNvPr id="83" name="TextBox 124">
                <a:extLst>
                  <a:ext uri="{FF2B5EF4-FFF2-40B4-BE49-F238E27FC236}">
                    <a16:creationId xmlns:a16="http://schemas.microsoft.com/office/drawing/2014/main" id="{32170152-FD1D-4321-9778-C9ABE544A08D}"/>
                  </a:ext>
                </a:extLst>
              </p:cNvPr>
              <p:cNvSpPr txBox="1">
                <a:spLocks noChangeArrowheads="1"/>
              </p:cNvSpPr>
              <p:nvPr/>
            </p:nvSpPr>
            <p:spPr bwMode="auto">
              <a:xfrm>
                <a:off x="10832392" y="3344394"/>
                <a:ext cx="347322" cy="36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solidFill>
                      <a:schemeClr val="bg1"/>
                    </a:solidFill>
                  </a:rPr>
                  <a:t>1</a:t>
                </a:r>
                <a:endParaRPr lang="nl-NL" altLang="nl-NL" sz="1100">
                  <a:solidFill>
                    <a:schemeClr val="bg1"/>
                  </a:solidFill>
                </a:endParaRPr>
              </a:p>
            </p:txBody>
          </p:sp>
          <p:sp>
            <p:nvSpPr>
              <p:cNvPr id="84" name="TextBox 125">
                <a:extLst>
                  <a:ext uri="{FF2B5EF4-FFF2-40B4-BE49-F238E27FC236}">
                    <a16:creationId xmlns:a16="http://schemas.microsoft.com/office/drawing/2014/main" id="{269C089C-BDF2-4502-9A1C-8A2E008B2535}"/>
                  </a:ext>
                </a:extLst>
              </p:cNvPr>
              <p:cNvSpPr txBox="1">
                <a:spLocks noChangeArrowheads="1"/>
              </p:cNvSpPr>
              <p:nvPr/>
            </p:nvSpPr>
            <p:spPr bwMode="auto">
              <a:xfrm>
                <a:off x="11337217" y="3697076"/>
                <a:ext cx="347322" cy="36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solidFill>
                      <a:schemeClr val="bg1"/>
                    </a:solidFill>
                  </a:rPr>
                  <a:t>1</a:t>
                </a:r>
                <a:endParaRPr lang="nl-NL" altLang="nl-NL" sz="1100">
                  <a:solidFill>
                    <a:schemeClr val="bg1"/>
                  </a:solidFill>
                </a:endParaRPr>
              </a:p>
            </p:txBody>
          </p:sp>
          <p:sp>
            <p:nvSpPr>
              <p:cNvPr id="85" name="TextBox 126">
                <a:extLst>
                  <a:ext uri="{FF2B5EF4-FFF2-40B4-BE49-F238E27FC236}">
                    <a16:creationId xmlns:a16="http://schemas.microsoft.com/office/drawing/2014/main" id="{0607D6AB-0561-44AE-B1ED-DFF9789ECE1E}"/>
                  </a:ext>
                </a:extLst>
              </p:cNvPr>
              <p:cNvSpPr txBox="1">
                <a:spLocks noChangeArrowheads="1"/>
              </p:cNvSpPr>
              <p:nvPr/>
            </p:nvSpPr>
            <p:spPr bwMode="auto">
              <a:xfrm>
                <a:off x="11337217" y="3931764"/>
                <a:ext cx="347322" cy="36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solidFill>
                      <a:schemeClr val="bg1"/>
                    </a:solidFill>
                  </a:rPr>
                  <a:t>1</a:t>
                </a:r>
                <a:endParaRPr lang="nl-NL" altLang="nl-NL" sz="1100">
                  <a:solidFill>
                    <a:schemeClr val="bg1"/>
                  </a:solidFill>
                </a:endParaRPr>
              </a:p>
            </p:txBody>
          </p:sp>
          <p:sp>
            <p:nvSpPr>
              <p:cNvPr id="86" name="TextBox 127">
                <a:extLst>
                  <a:ext uri="{FF2B5EF4-FFF2-40B4-BE49-F238E27FC236}">
                    <a16:creationId xmlns:a16="http://schemas.microsoft.com/office/drawing/2014/main" id="{FFE52E41-88AC-460D-AA9F-EE3289D8B237}"/>
                  </a:ext>
                </a:extLst>
              </p:cNvPr>
              <p:cNvSpPr txBox="1">
                <a:spLocks noChangeArrowheads="1"/>
              </p:cNvSpPr>
              <p:nvPr/>
            </p:nvSpPr>
            <p:spPr bwMode="auto">
              <a:xfrm>
                <a:off x="11045116" y="4462084"/>
                <a:ext cx="347322" cy="366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solidFill>
                      <a:schemeClr val="bg1"/>
                    </a:solidFill>
                  </a:rPr>
                  <a:t>1</a:t>
                </a:r>
                <a:endParaRPr lang="nl-NL" altLang="nl-NL" sz="1100">
                  <a:solidFill>
                    <a:schemeClr val="bg1"/>
                  </a:solidFill>
                </a:endParaRPr>
              </a:p>
            </p:txBody>
          </p:sp>
        </p:grpSp>
        <p:sp>
          <p:nvSpPr>
            <p:cNvPr id="112" name="Oval 111">
              <a:extLst>
                <a:ext uri="{FF2B5EF4-FFF2-40B4-BE49-F238E27FC236}">
                  <a16:creationId xmlns:a16="http://schemas.microsoft.com/office/drawing/2014/main" id="{A79218F9-9B2C-4374-B433-56E9379BCA47}"/>
                </a:ext>
              </a:extLst>
            </p:cNvPr>
            <p:cNvSpPr/>
            <p:nvPr/>
          </p:nvSpPr>
          <p:spPr>
            <a:xfrm>
              <a:off x="11527912" y="3053917"/>
              <a:ext cx="808391" cy="300964"/>
            </a:xfrm>
            <a:prstGeom prst="ellipse">
              <a:avLst/>
            </a:prstGeom>
            <a:solidFill>
              <a:srgbClr val="7030A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err="1">
                  <a:solidFill>
                    <a:schemeClr val="bg1"/>
                  </a:solidFill>
                </a:rPr>
                <a:t>Resa</a:t>
              </a:r>
              <a:r>
                <a:rPr lang="en-US" sz="900">
                  <a:solidFill>
                    <a:schemeClr val="bg1"/>
                  </a:solidFill>
                </a:rPr>
                <a:t> airports</a:t>
              </a:r>
              <a:endParaRPr lang="nl-NL" sz="900">
                <a:solidFill>
                  <a:schemeClr val="bg1"/>
                </a:solidFill>
              </a:endParaRPr>
            </a:p>
          </p:txBody>
        </p:sp>
        <p:cxnSp>
          <p:nvCxnSpPr>
            <p:cNvPr id="116" name="Straight Connector 115">
              <a:extLst>
                <a:ext uri="{FF2B5EF4-FFF2-40B4-BE49-F238E27FC236}">
                  <a16:creationId xmlns:a16="http://schemas.microsoft.com/office/drawing/2014/main" id="{0413AE22-9B7D-4385-8C50-9EB41777403A}"/>
                </a:ext>
              </a:extLst>
            </p:cNvPr>
            <p:cNvCxnSpPr>
              <a:cxnSpLocks/>
              <a:endCxn id="64" idx="1"/>
            </p:cNvCxnSpPr>
            <p:nvPr/>
          </p:nvCxnSpPr>
          <p:spPr>
            <a:xfrm flipH="1">
              <a:off x="11227318" y="3347597"/>
              <a:ext cx="546193" cy="216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Oval 118">
            <a:extLst>
              <a:ext uri="{FF2B5EF4-FFF2-40B4-BE49-F238E27FC236}">
                <a16:creationId xmlns:a16="http://schemas.microsoft.com/office/drawing/2014/main" id="{71C2F355-D120-4025-8A8B-7B5C652C134F}"/>
              </a:ext>
            </a:extLst>
          </p:cNvPr>
          <p:cNvSpPr/>
          <p:nvPr/>
        </p:nvSpPr>
        <p:spPr>
          <a:xfrm>
            <a:off x="6009353" y="1194119"/>
            <a:ext cx="808391" cy="300964"/>
          </a:xfrm>
          <a:prstGeom prst="ellipse">
            <a:avLst/>
          </a:prstGeom>
          <a:solidFill>
            <a:srgbClr val="7030A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err="1">
                <a:solidFill>
                  <a:schemeClr val="bg1"/>
                </a:solidFill>
              </a:rPr>
              <a:t>Resa</a:t>
            </a:r>
            <a:r>
              <a:rPr lang="en-US" sz="900">
                <a:solidFill>
                  <a:schemeClr val="bg1"/>
                </a:solidFill>
              </a:rPr>
              <a:t> airports</a:t>
            </a:r>
            <a:endParaRPr lang="nl-NL" sz="900">
              <a:solidFill>
                <a:schemeClr val="bg1"/>
              </a:solidFill>
            </a:endParaRPr>
          </a:p>
        </p:txBody>
      </p:sp>
      <p:sp>
        <p:nvSpPr>
          <p:cNvPr id="121" name="Oval 120">
            <a:extLst>
              <a:ext uri="{FF2B5EF4-FFF2-40B4-BE49-F238E27FC236}">
                <a16:creationId xmlns:a16="http://schemas.microsoft.com/office/drawing/2014/main" id="{8525CF67-37A3-43C4-96AC-65258FAB3069}"/>
              </a:ext>
            </a:extLst>
          </p:cNvPr>
          <p:cNvSpPr/>
          <p:nvPr/>
        </p:nvSpPr>
        <p:spPr>
          <a:xfrm>
            <a:off x="4035643" y="1537550"/>
            <a:ext cx="858837"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CUTE</a:t>
            </a:r>
          </a:p>
          <a:p>
            <a:pPr algn="ctr" eaLnBrk="1" hangingPunct="1">
              <a:defRPr/>
            </a:pPr>
            <a:r>
              <a:rPr lang="en-US" sz="1100">
                <a:solidFill>
                  <a:schemeClr val="tx1"/>
                </a:solidFill>
              </a:rPr>
              <a:t>airport</a:t>
            </a:r>
            <a:endParaRPr lang="nl-NL" sz="1050">
              <a:solidFill>
                <a:schemeClr val="tx1"/>
              </a:solidFill>
            </a:endParaRPr>
          </a:p>
        </p:txBody>
      </p:sp>
      <p:sp>
        <p:nvSpPr>
          <p:cNvPr id="122" name="TextBox 117">
            <a:extLst>
              <a:ext uri="{FF2B5EF4-FFF2-40B4-BE49-F238E27FC236}">
                <a16:creationId xmlns:a16="http://schemas.microsoft.com/office/drawing/2014/main" id="{9C2F5344-A789-456E-8B9C-49EABDBA3898}"/>
              </a:ext>
            </a:extLst>
          </p:cNvPr>
          <p:cNvSpPr txBox="1">
            <a:spLocks noChangeArrowheads="1"/>
          </p:cNvSpPr>
          <p:nvPr/>
        </p:nvSpPr>
        <p:spPr bwMode="auto">
          <a:xfrm>
            <a:off x="4565180" y="1554880"/>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sp>
        <p:nvSpPr>
          <p:cNvPr id="123" name="Oval 122">
            <a:extLst>
              <a:ext uri="{FF2B5EF4-FFF2-40B4-BE49-F238E27FC236}">
                <a16:creationId xmlns:a16="http://schemas.microsoft.com/office/drawing/2014/main" id="{AC193AE3-7071-4083-93F2-9FAB7E524439}"/>
              </a:ext>
            </a:extLst>
          </p:cNvPr>
          <p:cNvSpPr/>
          <p:nvPr/>
        </p:nvSpPr>
        <p:spPr>
          <a:xfrm>
            <a:off x="3520314" y="1950575"/>
            <a:ext cx="858837"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CUTE</a:t>
            </a:r>
          </a:p>
          <a:p>
            <a:pPr algn="ctr" eaLnBrk="1" hangingPunct="1">
              <a:defRPr/>
            </a:pPr>
            <a:r>
              <a:rPr lang="en-US" sz="1100">
                <a:solidFill>
                  <a:schemeClr val="tx1"/>
                </a:solidFill>
              </a:rPr>
              <a:t>airport</a:t>
            </a:r>
            <a:endParaRPr lang="nl-NL" sz="1050">
              <a:solidFill>
                <a:schemeClr val="tx1"/>
              </a:solidFill>
            </a:endParaRPr>
          </a:p>
        </p:txBody>
      </p:sp>
      <p:sp>
        <p:nvSpPr>
          <p:cNvPr id="124" name="TextBox 117">
            <a:extLst>
              <a:ext uri="{FF2B5EF4-FFF2-40B4-BE49-F238E27FC236}">
                <a16:creationId xmlns:a16="http://schemas.microsoft.com/office/drawing/2014/main" id="{FFA589E8-AE85-4C9E-B737-5EFFA85E71E8}"/>
              </a:ext>
            </a:extLst>
          </p:cNvPr>
          <p:cNvSpPr txBox="1">
            <a:spLocks noChangeArrowheads="1"/>
          </p:cNvSpPr>
          <p:nvPr/>
        </p:nvSpPr>
        <p:spPr bwMode="auto">
          <a:xfrm>
            <a:off x="4049851" y="1967905"/>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sp>
        <p:nvSpPr>
          <p:cNvPr id="125" name="Oval 124">
            <a:extLst>
              <a:ext uri="{FF2B5EF4-FFF2-40B4-BE49-F238E27FC236}">
                <a16:creationId xmlns:a16="http://schemas.microsoft.com/office/drawing/2014/main" id="{E5520F37-F7D4-44B7-A423-1CB03BC05CEC}"/>
              </a:ext>
            </a:extLst>
          </p:cNvPr>
          <p:cNvSpPr/>
          <p:nvPr/>
        </p:nvSpPr>
        <p:spPr>
          <a:xfrm>
            <a:off x="3185387" y="2426385"/>
            <a:ext cx="858837"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CUTE</a:t>
            </a:r>
          </a:p>
          <a:p>
            <a:pPr algn="ctr" eaLnBrk="1" hangingPunct="1">
              <a:defRPr/>
            </a:pPr>
            <a:r>
              <a:rPr lang="en-US" sz="1100">
                <a:solidFill>
                  <a:schemeClr val="tx1"/>
                </a:solidFill>
              </a:rPr>
              <a:t>airport</a:t>
            </a:r>
            <a:endParaRPr lang="nl-NL" sz="1050">
              <a:solidFill>
                <a:schemeClr val="tx1"/>
              </a:solidFill>
            </a:endParaRPr>
          </a:p>
        </p:txBody>
      </p:sp>
      <p:sp>
        <p:nvSpPr>
          <p:cNvPr id="126" name="TextBox 117">
            <a:extLst>
              <a:ext uri="{FF2B5EF4-FFF2-40B4-BE49-F238E27FC236}">
                <a16:creationId xmlns:a16="http://schemas.microsoft.com/office/drawing/2014/main" id="{C0DDFA42-45DF-4226-85F1-73791ABA5041}"/>
              </a:ext>
            </a:extLst>
          </p:cNvPr>
          <p:cNvSpPr txBox="1">
            <a:spLocks noChangeArrowheads="1"/>
          </p:cNvSpPr>
          <p:nvPr/>
        </p:nvSpPr>
        <p:spPr bwMode="auto">
          <a:xfrm>
            <a:off x="3714924" y="2443715"/>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sp>
        <p:nvSpPr>
          <p:cNvPr id="127" name="Oval 126">
            <a:extLst>
              <a:ext uri="{FF2B5EF4-FFF2-40B4-BE49-F238E27FC236}">
                <a16:creationId xmlns:a16="http://schemas.microsoft.com/office/drawing/2014/main" id="{7E7CB27E-1B9F-41D1-8A20-245E111047FA}"/>
              </a:ext>
            </a:extLst>
          </p:cNvPr>
          <p:cNvSpPr/>
          <p:nvPr/>
        </p:nvSpPr>
        <p:spPr>
          <a:xfrm>
            <a:off x="3630154" y="3070807"/>
            <a:ext cx="858837"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CUTE</a:t>
            </a:r>
          </a:p>
          <a:p>
            <a:pPr algn="ctr" eaLnBrk="1" hangingPunct="1">
              <a:defRPr/>
            </a:pPr>
            <a:r>
              <a:rPr lang="en-US" sz="1100">
                <a:solidFill>
                  <a:schemeClr val="tx1"/>
                </a:solidFill>
              </a:rPr>
              <a:t>airport</a:t>
            </a:r>
            <a:endParaRPr lang="nl-NL" sz="1050">
              <a:solidFill>
                <a:schemeClr val="tx1"/>
              </a:solidFill>
            </a:endParaRPr>
          </a:p>
        </p:txBody>
      </p:sp>
      <p:sp>
        <p:nvSpPr>
          <p:cNvPr id="128" name="TextBox 117">
            <a:extLst>
              <a:ext uri="{FF2B5EF4-FFF2-40B4-BE49-F238E27FC236}">
                <a16:creationId xmlns:a16="http://schemas.microsoft.com/office/drawing/2014/main" id="{1AF707A4-2093-41A0-9F9A-4E05D8E57133}"/>
              </a:ext>
            </a:extLst>
          </p:cNvPr>
          <p:cNvSpPr txBox="1">
            <a:spLocks noChangeArrowheads="1"/>
          </p:cNvSpPr>
          <p:nvPr/>
        </p:nvSpPr>
        <p:spPr bwMode="auto">
          <a:xfrm>
            <a:off x="4159691" y="3088137"/>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sp>
        <p:nvSpPr>
          <p:cNvPr id="129" name="Oval 128">
            <a:extLst>
              <a:ext uri="{FF2B5EF4-FFF2-40B4-BE49-F238E27FC236}">
                <a16:creationId xmlns:a16="http://schemas.microsoft.com/office/drawing/2014/main" id="{2AAA54A2-B305-45AC-B656-0398892356C9}"/>
              </a:ext>
            </a:extLst>
          </p:cNvPr>
          <p:cNvSpPr/>
          <p:nvPr/>
        </p:nvSpPr>
        <p:spPr>
          <a:xfrm>
            <a:off x="4251045" y="3389936"/>
            <a:ext cx="858837" cy="356571"/>
          </a:xfrm>
          <a:prstGeom prst="ellipse">
            <a:avLst/>
          </a:prstGeom>
          <a:solidFill>
            <a:srgbClr val="FFCC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tx1"/>
                </a:solidFill>
              </a:rPr>
              <a:t>CUTE</a:t>
            </a:r>
          </a:p>
          <a:p>
            <a:pPr algn="ctr" eaLnBrk="1" hangingPunct="1">
              <a:defRPr/>
            </a:pPr>
            <a:r>
              <a:rPr lang="en-US" sz="1100">
                <a:solidFill>
                  <a:schemeClr val="tx1"/>
                </a:solidFill>
              </a:rPr>
              <a:t>airport</a:t>
            </a:r>
            <a:endParaRPr lang="nl-NL" sz="1050">
              <a:solidFill>
                <a:schemeClr val="tx1"/>
              </a:solidFill>
            </a:endParaRPr>
          </a:p>
        </p:txBody>
      </p:sp>
      <p:sp>
        <p:nvSpPr>
          <p:cNvPr id="130" name="TextBox 117">
            <a:extLst>
              <a:ext uri="{FF2B5EF4-FFF2-40B4-BE49-F238E27FC236}">
                <a16:creationId xmlns:a16="http://schemas.microsoft.com/office/drawing/2014/main" id="{D129504B-75CE-4AAC-AD9B-B49F386CC81D}"/>
              </a:ext>
            </a:extLst>
          </p:cNvPr>
          <p:cNvSpPr txBox="1">
            <a:spLocks noChangeArrowheads="1"/>
          </p:cNvSpPr>
          <p:nvPr/>
        </p:nvSpPr>
        <p:spPr bwMode="auto">
          <a:xfrm>
            <a:off x="4780582" y="3407266"/>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1</a:t>
            </a:r>
            <a:endParaRPr lang="nl-NL" altLang="nl-NL" sz="1400"/>
          </a:p>
        </p:txBody>
      </p:sp>
      <p:cxnSp>
        <p:nvCxnSpPr>
          <p:cNvPr id="131" name="Straight Connector 130">
            <a:extLst>
              <a:ext uri="{FF2B5EF4-FFF2-40B4-BE49-F238E27FC236}">
                <a16:creationId xmlns:a16="http://schemas.microsoft.com/office/drawing/2014/main" id="{AD74A617-FD3C-4561-8533-195175498F79}"/>
              </a:ext>
            </a:extLst>
          </p:cNvPr>
          <p:cNvCxnSpPr>
            <a:cxnSpLocks/>
            <a:stCxn id="119" idx="4"/>
            <a:endCxn id="5" idx="0"/>
          </p:cNvCxnSpPr>
          <p:nvPr/>
        </p:nvCxnSpPr>
        <p:spPr>
          <a:xfrm flipH="1">
            <a:off x="5891299" y="1495083"/>
            <a:ext cx="522250" cy="5747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17">
            <a:extLst>
              <a:ext uri="{FF2B5EF4-FFF2-40B4-BE49-F238E27FC236}">
                <a16:creationId xmlns:a16="http://schemas.microsoft.com/office/drawing/2014/main" id="{61A639DC-7738-48BD-AA35-FA6F885B8F9C}"/>
              </a:ext>
            </a:extLst>
          </p:cNvPr>
          <p:cNvSpPr txBox="1">
            <a:spLocks noChangeArrowheads="1"/>
          </p:cNvSpPr>
          <p:nvPr/>
        </p:nvSpPr>
        <p:spPr bwMode="auto">
          <a:xfrm>
            <a:off x="6501997" y="1206755"/>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nl-NL" sz="1400">
                <a:solidFill>
                  <a:schemeClr val="bg1"/>
                </a:solidFill>
              </a:rPr>
              <a:t>1</a:t>
            </a:r>
            <a:endParaRPr lang="nl-NL" altLang="nl-NL" sz="1400">
              <a:solidFill>
                <a:schemeClr val="bg1"/>
              </a:solidFill>
            </a:endParaRPr>
          </a:p>
        </p:txBody>
      </p:sp>
      <p:sp>
        <p:nvSpPr>
          <p:cNvPr id="135" name="TextBox 72">
            <a:extLst>
              <a:ext uri="{FF2B5EF4-FFF2-40B4-BE49-F238E27FC236}">
                <a16:creationId xmlns:a16="http://schemas.microsoft.com/office/drawing/2014/main" id="{4628D077-FCFD-4C90-A0AB-2491FF1B9872}"/>
              </a:ext>
            </a:extLst>
          </p:cNvPr>
          <p:cNvSpPr txBox="1">
            <a:spLocks noChangeArrowheads="1"/>
          </p:cNvSpPr>
          <p:nvPr/>
        </p:nvSpPr>
        <p:spPr bwMode="auto">
          <a:xfrm>
            <a:off x="6312465" y="1476375"/>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2</a:t>
            </a:r>
            <a:endParaRPr lang="nl-NL" altLang="nl-NL" sz="1400"/>
          </a:p>
        </p:txBody>
      </p:sp>
      <p:grpSp>
        <p:nvGrpSpPr>
          <p:cNvPr id="90" name="Group 89">
            <a:extLst>
              <a:ext uri="{FF2B5EF4-FFF2-40B4-BE49-F238E27FC236}">
                <a16:creationId xmlns:a16="http://schemas.microsoft.com/office/drawing/2014/main" id="{5DA71F99-0BB8-474F-9587-67D7EEAA2AB8}"/>
              </a:ext>
            </a:extLst>
          </p:cNvPr>
          <p:cNvGrpSpPr/>
          <p:nvPr/>
        </p:nvGrpSpPr>
        <p:grpSpPr>
          <a:xfrm>
            <a:off x="7660567" y="1051964"/>
            <a:ext cx="4218469" cy="2695679"/>
            <a:chOff x="7660567" y="1051964"/>
            <a:chExt cx="4218469" cy="2695679"/>
          </a:xfrm>
        </p:grpSpPr>
        <p:grpSp>
          <p:nvGrpSpPr>
            <p:cNvPr id="4" name="Group 3">
              <a:extLst>
                <a:ext uri="{FF2B5EF4-FFF2-40B4-BE49-F238E27FC236}">
                  <a16:creationId xmlns:a16="http://schemas.microsoft.com/office/drawing/2014/main" id="{E84E774E-EDB9-4C4F-804E-F89ACDFBE654}"/>
                </a:ext>
              </a:extLst>
            </p:cNvPr>
            <p:cNvGrpSpPr/>
            <p:nvPr/>
          </p:nvGrpSpPr>
          <p:grpSpPr>
            <a:xfrm>
              <a:off x="7660567" y="1051964"/>
              <a:ext cx="3884613" cy="2695679"/>
              <a:chOff x="7660567" y="1051964"/>
              <a:chExt cx="3884613" cy="2695679"/>
            </a:xfrm>
          </p:grpSpPr>
          <p:grpSp>
            <p:nvGrpSpPr>
              <p:cNvPr id="3" name="Group 2">
                <a:extLst>
                  <a:ext uri="{FF2B5EF4-FFF2-40B4-BE49-F238E27FC236}">
                    <a16:creationId xmlns:a16="http://schemas.microsoft.com/office/drawing/2014/main" id="{B2E012F1-5EA6-4928-804A-50A3E6F85010}"/>
                  </a:ext>
                </a:extLst>
              </p:cNvPr>
              <p:cNvGrpSpPr/>
              <p:nvPr/>
            </p:nvGrpSpPr>
            <p:grpSpPr>
              <a:xfrm>
                <a:off x="7660567" y="1832531"/>
                <a:ext cx="2376488" cy="1915112"/>
                <a:chOff x="7660567" y="1832531"/>
                <a:chExt cx="2376488" cy="1915112"/>
              </a:xfrm>
            </p:grpSpPr>
            <p:sp>
              <p:nvSpPr>
                <p:cNvPr id="7" name="Oval 6">
                  <a:extLst>
                    <a:ext uri="{FF2B5EF4-FFF2-40B4-BE49-F238E27FC236}">
                      <a16:creationId xmlns:a16="http://schemas.microsoft.com/office/drawing/2014/main" id="{20F25303-4382-4AA7-975B-A3E2960169DB}"/>
                    </a:ext>
                  </a:extLst>
                </p:cNvPr>
                <p:cNvSpPr/>
                <p:nvPr/>
              </p:nvSpPr>
              <p:spPr>
                <a:xfrm>
                  <a:off x="7660567" y="1832531"/>
                  <a:ext cx="2376488" cy="1116392"/>
                </a:xfrm>
                <a:prstGeom prst="ellipse">
                  <a:avLst/>
                </a:prstGeom>
                <a:solidFill>
                  <a:srgbClr val="C0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err="1">
                      <a:solidFill>
                        <a:schemeClr val="bg1"/>
                      </a:solidFill>
                    </a:rPr>
                    <a:t>Arinc</a:t>
                  </a:r>
                  <a:r>
                    <a:rPr lang="en-US" sz="1400">
                      <a:solidFill>
                        <a:schemeClr val="bg1"/>
                      </a:solidFill>
                    </a:rPr>
                    <a:t> worldwide</a:t>
                  </a:r>
                </a:p>
                <a:p>
                  <a:pPr algn="ctr" eaLnBrk="1" hangingPunct="1">
                    <a:defRPr/>
                  </a:pPr>
                  <a:r>
                    <a:rPr lang="en-US" sz="1400">
                      <a:solidFill>
                        <a:schemeClr val="bg1"/>
                      </a:solidFill>
                    </a:rPr>
                    <a:t>network</a:t>
                  </a:r>
                  <a:endParaRPr lang="nl-NL" sz="1400">
                    <a:solidFill>
                      <a:schemeClr val="bg1"/>
                    </a:solidFill>
                  </a:endParaRPr>
                </a:p>
              </p:txBody>
            </p:sp>
            <p:cxnSp>
              <p:nvCxnSpPr>
                <p:cNvPr id="33" name="Elbow Connector 45">
                  <a:extLst>
                    <a:ext uri="{FF2B5EF4-FFF2-40B4-BE49-F238E27FC236}">
                      <a16:creationId xmlns:a16="http://schemas.microsoft.com/office/drawing/2014/main" id="{7DEFC9B8-F978-4067-BF66-F0624E4F1AE7}"/>
                    </a:ext>
                  </a:extLst>
                </p:cNvPr>
                <p:cNvCxnSpPr>
                  <a:stCxn id="38" idx="0"/>
                  <a:endCxn id="7" idx="4"/>
                </p:cNvCxnSpPr>
                <p:nvPr/>
              </p:nvCxnSpPr>
              <p:spPr>
                <a:xfrm rot="5400000" flipH="1" flipV="1">
                  <a:off x="8320652" y="2807952"/>
                  <a:ext cx="386394" cy="66833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3D323DC-637B-43A2-BBB2-7813C1838E3D}"/>
                    </a:ext>
                  </a:extLst>
                </p:cNvPr>
                <p:cNvSpPr/>
                <p:nvPr/>
              </p:nvSpPr>
              <p:spPr>
                <a:xfrm>
                  <a:off x="7711367" y="3335317"/>
                  <a:ext cx="936625" cy="412326"/>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a:solidFill>
                        <a:schemeClr val="tx1"/>
                      </a:solidFill>
                    </a:rPr>
                    <a:t>ATL </a:t>
                  </a:r>
                  <a:r>
                    <a:rPr lang="en-US" sz="1400" err="1">
                      <a:solidFill>
                        <a:schemeClr val="tx1"/>
                      </a:solidFill>
                    </a:rPr>
                    <a:t>Arinc</a:t>
                  </a:r>
                  <a:r>
                    <a:rPr lang="en-US" sz="1400">
                      <a:solidFill>
                        <a:schemeClr val="tx1"/>
                      </a:solidFill>
                    </a:rPr>
                    <a:t> routers</a:t>
                  </a:r>
                  <a:endParaRPr lang="nl-NL" sz="1400">
                    <a:solidFill>
                      <a:schemeClr val="tx1"/>
                    </a:solidFill>
                  </a:endParaRPr>
                </a:p>
              </p:txBody>
            </p:sp>
            <p:sp>
              <p:nvSpPr>
                <p:cNvPr id="70" name="TextBox 111">
                  <a:extLst>
                    <a:ext uri="{FF2B5EF4-FFF2-40B4-BE49-F238E27FC236}">
                      <a16:creationId xmlns:a16="http://schemas.microsoft.com/office/drawing/2014/main" id="{F7594EB5-7E7F-44E6-AE7F-24BD3F9148FE}"/>
                    </a:ext>
                  </a:extLst>
                </p:cNvPr>
                <p:cNvSpPr txBox="1">
                  <a:spLocks noChangeArrowheads="1"/>
                </p:cNvSpPr>
                <p:nvPr/>
              </p:nvSpPr>
              <p:spPr bwMode="auto">
                <a:xfrm>
                  <a:off x="7952667" y="3108409"/>
                  <a:ext cx="1847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400"/>
                </a:p>
              </p:txBody>
            </p:sp>
          </p:grpSp>
          <p:grpSp>
            <p:nvGrpSpPr>
              <p:cNvPr id="2" name="Group 1">
                <a:extLst>
                  <a:ext uri="{FF2B5EF4-FFF2-40B4-BE49-F238E27FC236}">
                    <a16:creationId xmlns:a16="http://schemas.microsoft.com/office/drawing/2014/main" id="{AAE0D5ED-27A0-4771-86E5-3ACBB7A2B3F1}"/>
                  </a:ext>
                </a:extLst>
              </p:cNvPr>
              <p:cNvGrpSpPr/>
              <p:nvPr/>
            </p:nvGrpSpPr>
            <p:grpSpPr>
              <a:xfrm>
                <a:off x="8601955" y="1051964"/>
                <a:ext cx="2943225" cy="2249641"/>
                <a:chOff x="8601955" y="1051964"/>
                <a:chExt cx="2943225" cy="2249641"/>
              </a:xfrm>
            </p:grpSpPr>
            <p:cxnSp>
              <p:nvCxnSpPr>
                <p:cNvPr id="14" name="Straight Connector 13">
                  <a:extLst>
                    <a:ext uri="{FF2B5EF4-FFF2-40B4-BE49-F238E27FC236}">
                      <a16:creationId xmlns:a16="http://schemas.microsoft.com/office/drawing/2014/main" id="{11956DE5-70FA-4693-A825-BA29128D92B2}"/>
                    </a:ext>
                  </a:extLst>
                </p:cNvPr>
                <p:cNvCxnSpPr/>
                <p:nvPr/>
              </p:nvCxnSpPr>
              <p:spPr>
                <a:xfrm flipV="1">
                  <a:off x="9892592" y="1715835"/>
                  <a:ext cx="468313" cy="4071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794E39-F23F-4D68-885C-F50DFC9BE47F}"/>
                    </a:ext>
                  </a:extLst>
                </p:cNvPr>
                <p:cNvCxnSpPr/>
                <p:nvPr/>
              </p:nvCxnSpPr>
              <p:spPr>
                <a:xfrm>
                  <a:off x="10037055" y="2383596"/>
                  <a:ext cx="647700" cy="40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CF0FC63-E3F6-43B7-A6FF-D41C28FE2B54}"/>
                    </a:ext>
                  </a:extLst>
                </p:cNvPr>
                <p:cNvSpPr/>
                <p:nvPr/>
              </p:nvSpPr>
              <p:spPr>
                <a:xfrm>
                  <a:off x="10254542" y="1382603"/>
                  <a:ext cx="860425" cy="356572"/>
                </a:xfrm>
                <a:prstGeom prst="ellipse">
                  <a:avLst/>
                </a:prstGeom>
                <a:solidFill>
                  <a:srgbClr val="C0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bg1"/>
                      </a:solidFill>
                    </a:rPr>
                    <a:t>airport</a:t>
                  </a:r>
                  <a:endParaRPr lang="nl-NL" sz="1050">
                    <a:solidFill>
                      <a:schemeClr val="bg1"/>
                    </a:solidFill>
                  </a:endParaRPr>
                </a:p>
              </p:txBody>
            </p:sp>
            <p:cxnSp>
              <p:nvCxnSpPr>
                <p:cNvPr id="23" name="Straight Connector 22">
                  <a:extLst>
                    <a:ext uri="{FF2B5EF4-FFF2-40B4-BE49-F238E27FC236}">
                      <a16:creationId xmlns:a16="http://schemas.microsoft.com/office/drawing/2014/main" id="{62C8844B-E8FE-473E-86F0-F40C781F5C71}"/>
                    </a:ext>
                  </a:extLst>
                </p:cNvPr>
                <p:cNvCxnSpPr/>
                <p:nvPr/>
              </p:nvCxnSpPr>
              <p:spPr>
                <a:xfrm>
                  <a:off x="9906880" y="2626065"/>
                  <a:ext cx="561975" cy="206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F8C28B0-387C-4A3C-AE74-7E6C2AC2E726}"/>
                    </a:ext>
                  </a:extLst>
                </p:cNvPr>
                <p:cNvCxnSpPr/>
                <p:nvPr/>
              </p:nvCxnSpPr>
              <p:spPr>
                <a:xfrm flipH="1">
                  <a:off x="9543342" y="1583580"/>
                  <a:ext cx="204788" cy="3604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56ED76-9F6D-483F-A232-F1BF850FC23A}"/>
                    </a:ext>
                  </a:extLst>
                </p:cNvPr>
                <p:cNvCxnSpPr/>
                <p:nvPr/>
              </p:nvCxnSpPr>
              <p:spPr>
                <a:xfrm>
                  <a:off x="9184567" y="1481146"/>
                  <a:ext cx="0" cy="361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BCF5D3-E54D-4D1D-9715-E9B42F5D6F1C}"/>
                    </a:ext>
                  </a:extLst>
                </p:cNvPr>
                <p:cNvCxnSpPr/>
                <p:nvPr/>
              </p:nvCxnSpPr>
              <p:spPr>
                <a:xfrm>
                  <a:off x="9706855" y="2768693"/>
                  <a:ext cx="330200" cy="355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4CEC0D-2406-412B-890B-1176EC3B8E73}"/>
                    </a:ext>
                  </a:extLst>
                </p:cNvPr>
                <p:cNvSpPr/>
                <p:nvPr/>
              </p:nvSpPr>
              <p:spPr>
                <a:xfrm>
                  <a:off x="10684755" y="2225408"/>
                  <a:ext cx="860425" cy="356572"/>
                </a:xfrm>
                <a:prstGeom prst="ellipse">
                  <a:avLst/>
                </a:prstGeom>
                <a:solidFill>
                  <a:srgbClr val="C0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bg1"/>
                      </a:solidFill>
                    </a:rPr>
                    <a:t>airport</a:t>
                  </a:r>
                  <a:endParaRPr lang="nl-NL" sz="1050">
                    <a:solidFill>
                      <a:schemeClr val="bg1"/>
                    </a:solidFill>
                  </a:endParaRPr>
                </a:p>
              </p:txBody>
            </p:sp>
            <p:sp>
              <p:nvSpPr>
                <p:cNvPr id="28" name="Oval 27">
                  <a:extLst>
                    <a:ext uri="{FF2B5EF4-FFF2-40B4-BE49-F238E27FC236}">
                      <a16:creationId xmlns:a16="http://schemas.microsoft.com/office/drawing/2014/main" id="{64189D1F-9419-44F2-8B68-8760197B7C8D}"/>
                    </a:ext>
                  </a:extLst>
                </p:cNvPr>
                <p:cNvSpPr/>
                <p:nvPr/>
              </p:nvSpPr>
              <p:spPr>
                <a:xfrm>
                  <a:off x="10473617" y="2714235"/>
                  <a:ext cx="858838" cy="356571"/>
                </a:xfrm>
                <a:prstGeom prst="ellipse">
                  <a:avLst/>
                </a:prstGeom>
                <a:solidFill>
                  <a:srgbClr val="C0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bg1"/>
                      </a:solidFill>
                    </a:rPr>
                    <a:t>airport</a:t>
                  </a:r>
                  <a:endParaRPr lang="nl-NL" sz="1050">
                    <a:solidFill>
                      <a:schemeClr val="bg1"/>
                    </a:solidFill>
                  </a:endParaRPr>
                </a:p>
              </p:txBody>
            </p:sp>
            <p:sp>
              <p:nvSpPr>
                <p:cNvPr id="30" name="Oval 29">
                  <a:extLst>
                    <a:ext uri="{FF2B5EF4-FFF2-40B4-BE49-F238E27FC236}">
                      <a16:creationId xmlns:a16="http://schemas.microsoft.com/office/drawing/2014/main" id="{D6164974-0BCC-4864-AFB1-076EB1F58EAA}"/>
                    </a:ext>
                  </a:extLst>
                </p:cNvPr>
                <p:cNvSpPr/>
                <p:nvPr/>
              </p:nvSpPr>
              <p:spPr>
                <a:xfrm>
                  <a:off x="9460792" y="1239974"/>
                  <a:ext cx="858838" cy="356572"/>
                </a:xfrm>
                <a:prstGeom prst="ellipse">
                  <a:avLst/>
                </a:prstGeom>
                <a:solidFill>
                  <a:srgbClr val="C0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bg1"/>
                      </a:solidFill>
                    </a:rPr>
                    <a:t>airport</a:t>
                  </a:r>
                  <a:endParaRPr lang="nl-NL" sz="1050">
                    <a:solidFill>
                      <a:schemeClr val="bg1"/>
                    </a:solidFill>
                  </a:endParaRPr>
                </a:p>
              </p:txBody>
            </p:sp>
            <p:sp>
              <p:nvSpPr>
                <p:cNvPr id="31" name="Oval 30">
                  <a:extLst>
                    <a:ext uri="{FF2B5EF4-FFF2-40B4-BE49-F238E27FC236}">
                      <a16:creationId xmlns:a16="http://schemas.microsoft.com/office/drawing/2014/main" id="{1949820E-00BF-41B1-A1CD-B43514C0AD84}"/>
                    </a:ext>
                  </a:extLst>
                </p:cNvPr>
                <p:cNvSpPr/>
                <p:nvPr/>
              </p:nvSpPr>
              <p:spPr>
                <a:xfrm>
                  <a:off x="8601955" y="1125871"/>
                  <a:ext cx="858837" cy="356572"/>
                </a:xfrm>
                <a:prstGeom prst="ellipse">
                  <a:avLst/>
                </a:prstGeom>
                <a:solidFill>
                  <a:srgbClr val="C0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bg1"/>
                      </a:solidFill>
                    </a:rPr>
                    <a:t>airport</a:t>
                  </a:r>
                  <a:endParaRPr lang="nl-NL" sz="1050">
                    <a:solidFill>
                      <a:schemeClr val="bg1"/>
                    </a:solidFill>
                  </a:endParaRPr>
                </a:p>
              </p:txBody>
            </p:sp>
            <p:sp>
              <p:nvSpPr>
                <p:cNvPr id="77" name="TextBox 118">
                  <a:extLst>
                    <a:ext uri="{FF2B5EF4-FFF2-40B4-BE49-F238E27FC236}">
                      <a16:creationId xmlns:a16="http://schemas.microsoft.com/office/drawing/2014/main" id="{AE626BD2-DA22-48BF-BD59-6DBD0C18B136}"/>
                    </a:ext>
                  </a:extLst>
                </p:cNvPr>
                <p:cNvSpPr txBox="1">
                  <a:spLocks noChangeArrowheads="1"/>
                </p:cNvSpPr>
                <p:nvPr/>
              </p:nvSpPr>
              <p:spPr bwMode="auto">
                <a:xfrm>
                  <a:off x="8900405" y="1051964"/>
                  <a:ext cx="1847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400">
                    <a:solidFill>
                      <a:schemeClr val="bg1"/>
                    </a:solidFill>
                  </a:endParaRPr>
                </a:p>
              </p:txBody>
            </p:sp>
            <p:sp>
              <p:nvSpPr>
                <p:cNvPr id="78" name="TextBox 119">
                  <a:extLst>
                    <a:ext uri="{FF2B5EF4-FFF2-40B4-BE49-F238E27FC236}">
                      <a16:creationId xmlns:a16="http://schemas.microsoft.com/office/drawing/2014/main" id="{66626598-9BB4-4500-A82E-0D4E85C6714F}"/>
                    </a:ext>
                  </a:extLst>
                </p:cNvPr>
                <p:cNvSpPr txBox="1">
                  <a:spLocks noChangeArrowheads="1"/>
                </p:cNvSpPr>
                <p:nvPr/>
              </p:nvSpPr>
              <p:spPr bwMode="auto">
                <a:xfrm>
                  <a:off x="9748130" y="1176440"/>
                  <a:ext cx="1847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400">
                    <a:solidFill>
                      <a:schemeClr val="bg1"/>
                    </a:solidFill>
                  </a:endParaRPr>
                </a:p>
              </p:txBody>
            </p:sp>
            <p:sp>
              <p:nvSpPr>
                <p:cNvPr id="82" name="TextBox 123">
                  <a:extLst>
                    <a:ext uri="{FF2B5EF4-FFF2-40B4-BE49-F238E27FC236}">
                      <a16:creationId xmlns:a16="http://schemas.microsoft.com/office/drawing/2014/main" id="{8C7D7557-9392-4F61-80FA-017EC1675316}"/>
                    </a:ext>
                  </a:extLst>
                </p:cNvPr>
                <p:cNvSpPr txBox="1">
                  <a:spLocks noChangeArrowheads="1"/>
                </p:cNvSpPr>
                <p:nvPr/>
              </p:nvSpPr>
              <p:spPr bwMode="auto">
                <a:xfrm>
                  <a:off x="10108492" y="3050060"/>
                  <a:ext cx="284163" cy="25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solidFill>
                        <a:schemeClr val="bg1"/>
                      </a:solidFill>
                    </a:rPr>
                    <a:t>1</a:t>
                  </a:r>
                  <a:endParaRPr lang="nl-NL" altLang="nl-NL" sz="1400">
                    <a:solidFill>
                      <a:schemeClr val="bg1"/>
                    </a:solidFill>
                  </a:endParaRPr>
                </a:p>
              </p:txBody>
            </p:sp>
          </p:grpSp>
          <p:sp>
            <p:nvSpPr>
              <p:cNvPr id="29" name="Oval 28">
                <a:extLst>
                  <a:ext uri="{FF2B5EF4-FFF2-40B4-BE49-F238E27FC236}">
                    <a16:creationId xmlns:a16="http://schemas.microsoft.com/office/drawing/2014/main" id="{C7E8B531-CD7C-43B7-8FD7-1D0010969C8C}"/>
                  </a:ext>
                </a:extLst>
              </p:cNvPr>
              <p:cNvSpPr/>
              <p:nvPr/>
            </p:nvSpPr>
            <p:spPr>
              <a:xfrm>
                <a:off x="9821155" y="3125264"/>
                <a:ext cx="858837" cy="357868"/>
              </a:xfrm>
              <a:prstGeom prst="ellipse">
                <a:avLst/>
              </a:prstGeom>
              <a:solidFill>
                <a:srgbClr val="C0000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bg1"/>
                    </a:solidFill>
                  </a:rPr>
                  <a:t>airport</a:t>
                </a:r>
                <a:endParaRPr lang="nl-NL" sz="1050">
                  <a:solidFill>
                    <a:schemeClr val="bg1"/>
                  </a:solidFill>
                </a:endParaRPr>
              </a:p>
            </p:txBody>
          </p:sp>
        </p:grpSp>
        <p:sp>
          <p:nvSpPr>
            <p:cNvPr id="132" name="Oval 131">
              <a:extLst>
                <a:ext uri="{FF2B5EF4-FFF2-40B4-BE49-F238E27FC236}">
                  <a16:creationId xmlns:a16="http://schemas.microsoft.com/office/drawing/2014/main" id="{0536520E-7578-440D-A22F-5620E329CBFA}"/>
                </a:ext>
              </a:extLst>
            </p:cNvPr>
            <p:cNvSpPr/>
            <p:nvPr/>
          </p:nvSpPr>
          <p:spPr>
            <a:xfrm>
              <a:off x="11070645" y="1681231"/>
              <a:ext cx="808391" cy="300964"/>
            </a:xfrm>
            <a:prstGeom prst="ellipse">
              <a:avLst/>
            </a:prstGeom>
            <a:solidFill>
              <a:srgbClr val="7030A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err="1">
                  <a:solidFill>
                    <a:schemeClr val="bg1"/>
                  </a:solidFill>
                </a:rPr>
                <a:t>Resa</a:t>
              </a:r>
              <a:r>
                <a:rPr lang="en-US" sz="900">
                  <a:solidFill>
                    <a:schemeClr val="bg1"/>
                  </a:solidFill>
                </a:rPr>
                <a:t> airports</a:t>
              </a:r>
              <a:endParaRPr lang="nl-NL" sz="900">
                <a:solidFill>
                  <a:schemeClr val="bg1"/>
                </a:solidFill>
              </a:endParaRPr>
            </a:p>
          </p:txBody>
        </p:sp>
        <p:cxnSp>
          <p:nvCxnSpPr>
            <p:cNvPr id="133" name="Straight Connector 132">
              <a:extLst>
                <a:ext uri="{FF2B5EF4-FFF2-40B4-BE49-F238E27FC236}">
                  <a16:creationId xmlns:a16="http://schemas.microsoft.com/office/drawing/2014/main" id="{8E13DF51-D767-412D-AB4C-CA32DD031FE1}"/>
                </a:ext>
              </a:extLst>
            </p:cNvPr>
            <p:cNvCxnSpPr>
              <a:cxnSpLocks/>
              <a:stCxn id="132" idx="2"/>
            </p:cNvCxnSpPr>
            <p:nvPr/>
          </p:nvCxnSpPr>
          <p:spPr>
            <a:xfrm flipH="1">
              <a:off x="10000671" y="1831713"/>
              <a:ext cx="1069974" cy="389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B06D13D-7E22-41EB-9398-29072149462A}"/>
              </a:ext>
            </a:extLst>
          </p:cNvPr>
          <p:cNvGrpSpPr/>
          <p:nvPr/>
        </p:nvGrpSpPr>
        <p:grpSpPr>
          <a:xfrm>
            <a:off x="8163805" y="4023472"/>
            <a:ext cx="3726701" cy="1059378"/>
            <a:chOff x="8163805" y="4023472"/>
            <a:chExt cx="3726701" cy="1059378"/>
          </a:xfrm>
        </p:grpSpPr>
        <p:grpSp>
          <p:nvGrpSpPr>
            <p:cNvPr id="120" name="Group 119">
              <a:extLst>
                <a:ext uri="{FF2B5EF4-FFF2-40B4-BE49-F238E27FC236}">
                  <a16:creationId xmlns:a16="http://schemas.microsoft.com/office/drawing/2014/main" id="{CA80141C-31BD-4525-9182-9FE489085C35}"/>
                </a:ext>
              </a:extLst>
            </p:cNvPr>
            <p:cNvGrpSpPr/>
            <p:nvPr/>
          </p:nvGrpSpPr>
          <p:grpSpPr>
            <a:xfrm>
              <a:off x="9498877" y="4023472"/>
              <a:ext cx="2391629" cy="1059378"/>
              <a:chOff x="9498877" y="4023472"/>
              <a:chExt cx="2391629" cy="1059378"/>
            </a:xfrm>
          </p:grpSpPr>
          <p:sp>
            <p:nvSpPr>
              <p:cNvPr id="100" name="TextBox 101">
                <a:extLst>
                  <a:ext uri="{FF2B5EF4-FFF2-40B4-BE49-F238E27FC236}">
                    <a16:creationId xmlns:a16="http://schemas.microsoft.com/office/drawing/2014/main" id="{A9BA9C0B-4769-4B84-B370-DFA333EFEF58}"/>
                  </a:ext>
                </a:extLst>
              </p:cNvPr>
              <p:cNvSpPr txBox="1">
                <a:spLocks noChangeArrowheads="1"/>
              </p:cNvSpPr>
              <p:nvPr/>
            </p:nvSpPr>
            <p:spPr bwMode="auto">
              <a:xfrm>
                <a:off x="10369899" y="4789773"/>
                <a:ext cx="2632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t>2</a:t>
                </a:r>
                <a:endParaRPr lang="nl-NL" altLang="nl-NL" sz="1100"/>
              </a:p>
            </p:txBody>
          </p:sp>
          <p:grpSp>
            <p:nvGrpSpPr>
              <p:cNvPr id="118" name="Group 117">
                <a:extLst>
                  <a:ext uri="{FF2B5EF4-FFF2-40B4-BE49-F238E27FC236}">
                    <a16:creationId xmlns:a16="http://schemas.microsoft.com/office/drawing/2014/main" id="{B7734D4A-A4CD-46DB-83F6-94283E0BCE4F}"/>
                  </a:ext>
                </a:extLst>
              </p:cNvPr>
              <p:cNvGrpSpPr/>
              <p:nvPr/>
            </p:nvGrpSpPr>
            <p:grpSpPr>
              <a:xfrm>
                <a:off x="9498877" y="4023472"/>
                <a:ext cx="2391629" cy="1059378"/>
                <a:chOff x="9498877" y="4023472"/>
                <a:chExt cx="2391629" cy="1059378"/>
              </a:xfrm>
            </p:grpSpPr>
            <p:sp>
              <p:nvSpPr>
                <p:cNvPr id="105" name="TextBox 125">
                  <a:extLst>
                    <a:ext uri="{FF2B5EF4-FFF2-40B4-BE49-F238E27FC236}">
                      <a16:creationId xmlns:a16="http://schemas.microsoft.com/office/drawing/2014/main" id="{3D71098D-8DAD-4062-B367-F3DF5A96BB19}"/>
                    </a:ext>
                  </a:extLst>
                </p:cNvPr>
                <p:cNvSpPr txBox="1">
                  <a:spLocks noChangeArrowheads="1"/>
                </p:cNvSpPr>
                <p:nvPr/>
              </p:nvSpPr>
              <p:spPr bwMode="auto">
                <a:xfrm>
                  <a:off x="10923310" y="4275204"/>
                  <a:ext cx="263214" cy="26161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solidFill>
                        <a:schemeClr val="bg1"/>
                      </a:solidFill>
                    </a:rPr>
                    <a:t>1</a:t>
                  </a:r>
                  <a:endParaRPr lang="nl-NL" altLang="nl-NL" sz="1100">
                    <a:solidFill>
                      <a:schemeClr val="bg1"/>
                    </a:solidFill>
                  </a:endParaRPr>
                </a:p>
              </p:txBody>
            </p:sp>
            <p:sp>
              <p:nvSpPr>
                <p:cNvPr id="106" name="TextBox 126">
                  <a:extLst>
                    <a:ext uri="{FF2B5EF4-FFF2-40B4-BE49-F238E27FC236}">
                      <a16:creationId xmlns:a16="http://schemas.microsoft.com/office/drawing/2014/main" id="{A04DAA74-064F-4806-A19A-5C68C1170366}"/>
                    </a:ext>
                  </a:extLst>
                </p:cNvPr>
                <p:cNvSpPr txBox="1">
                  <a:spLocks noChangeArrowheads="1"/>
                </p:cNvSpPr>
                <p:nvPr/>
              </p:nvSpPr>
              <p:spPr bwMode="auto">
                <a:xfrm>
                  <a:off x="10923310" y="4442716"/>
                  <a:ext cx="2632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solidFill>
                        <a:schemeClr val="bg1"/>
                      </a:solidFill>
                    </a:rPr>
                    <a:t>1</a:t>
                  </a:r>
                  <a:endParaRPr lang="nl-NL" altLang="nl-NL" sz="1100">
                    <a:solidFill>
                      <a:schemeClr val="bg1"/>
                    </a:solidFill>
                  </a:endParaRPr>
                </a:p>
              </p:txBody>
            </p:sp>
            <p:grpSp>
              <p:nvGrpSpPr>
                <p:cNvPr id="117" name="Group 116">
                  <a:extLst>
                    <a:ext uri="{FF2B5EF4-FFF2-40B4-BE49-F238E27FC236}">
                      <a16:creationId xmlns:a16="http://schemas.microsoft.com/office/drawing/2014/main" id="{6BECACC0-EED9-4326-8E8F-FAF4F3F65C5D}"/>
                    </a:ext>
                  </a:extLst>
                </p:cNvPr>
                <p:cNvGrpSpPr/>
                <p:nvPr/>
              </p:nvGrpSpPr>
              <p:grpSpPr>
                <a:xfrm>
                  <a:off x="9498877" y="4023472"/>
                  <a:ext cx="2391629" cy="1059378"/>
                  <a:chOff x="9498877" y="4023472"/>
                  <a:chExt cx="2391629" cy="1059378"/>
                </a:xfrm>
              </p:grpSpPr>
              <p:grpSp>
                <p:nvGrpSpPr>
                  <p:cNvPr id="115" name="Group 114">
                    <a:extLst>
                      <a:ext uri="{FF2B5EF4-FFF2-40B4-BE49-F238E27FC236}">
                        <a16:creationId xmlns:a16="http://schemas.microsoft.com/office/drawing/2014/main" id="{435FD236-9FBF-4C8E-A7AA-344B7ECABE74}"/>
                      </a:ext>
                    </a:extLst>
                  </p:cNvPr>
                  <p:cNvGrpSpPr/>
                  <p:nvPr/>
                </p:nvGrpSpPr>
                <p:grpSpPr>
                  <a:xfrm>
                    <a:off x="9498877" y="4023472"/>
                    <a:ext cx="2391629" cy="1059378"/>
                    <a:chOff x="9498877" y="4023472"/>
                    <a:chExt cx="2391629" cy="1059378"/>
                  </a:xfrm>
                </p:grpSpPr>
                <p:sp>
                  <p:nvSpPr>
                    <p:cNvPr id="95" name="Oval 94">
                      <a:extLst>
                        <a:ext uri="{FF2B5EF4-FFF2-40B4-BE49-F238E27FC236}">
                          <a16:creationId xmlns:a16="http://schemas.microsoft.com/office/drawing/2014/main" id="{9DA53147-B94A-4E53-B25B-003084890F58}"/>
                        </a:ext>
                      </a:extLst>
                    </p:cNvPr>
                    <p:cNvSpPr/>
                    <p:nvPr/>
                  </p:nvSpPr>
                  <p:spPr>
                    <a:xfrm>
                      <a:off x="10543140" y="4868439"/>
                      <a:ext cx="538975" cy="170289"/>
                    </a:xfrm>
                    <a:prstGeom prst="ellipse">
                      <a:avLst/>
                    </a:prstGeom>
                    <a:solidFill>
                      <a:srgbClr val="00B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bg1"/>
                          </a:solidFill>
                        </a:rPr>
                        <a:t>airport</a:t>
                      </a:r>
                      <a:endParaRPr lang="nl-NL" sz="500">
                        <a:solidFill>
                          <a:schemeClr val="bg1"/>
                        </a:solidFill>
                      </a:endParaRPr>
                    </a:p>
                  </p:txBody>
                </p:sp>
                <p:grpSp>
                  <p:nvGrpSpPr>
                    <p:cNvPr id="114" name="Group 113">
                      <a:extLst>
                        <a:ext uri="{FF2B5EF4-FFF2-40B4-BE49-F238E27FC236}">
                          <a16:creationId xmlns:a16="http://schemas.microsoft.com/office/drawing/2014/main" id="{EF8D0DE4-CC74-4E6E-8A8C-3B0EB02A2972}"/>
                        </a:ext>
                      </a:extLst>
                    </p:cNvPr>
                    <p:cNvGrpSpPr/>
                    <p:nvPr/>
                  </p:nvGrpSpPr>
                  <p:grpSpPr>
                    <a:xfrm>
                      <a:off x="9498877" y="4023472"/>
                      <a:ext cx="1803400" cy="1059378"/>
                      <a:chOff x="9498877" y="4023472"/>
                      <a:chExt cx="1803400" cy="1059378"/>
                    </a:xfrm>
                  </p:grpSpPr>
                  <p:sp>
                    <p:nvSpPr>
                      <p:cNvPr id="93" name="Oval 92">
                        <a:extLst>
                          <a:ext uri="{FF2B5EF4-FFF2-40B4-BE49-F238E27FC236}">
                            <a16:creationId xmlns:a16="http://schemas.microsoft.com/office/drawing/2014/main" id="{E0236A70-C9E7-459B-BD72-F80C8350363F}"/>
                          </a:ext>
                        </a:extLst>
                      </p:cNvPr>
                      <p:cNvSpPr/>
                      <p:nvPr/>
                    </p:nvSpPr>
                    <p:spPr>
                      <a:xfrm>
                        <a:off x="10748866" y="4314999"/>
                        <a:ext cx="540177" cy="170289"/>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bg1"/>
                            </a:solidFill>
                          </a:rPr>
                          <a:t>airport</a:t>
                        </a:r>
                        <a:endParaRPr lang="nl-NL" sz="500">
                          <a:solidFill>
                            <a:schemeClr val="bg1"/>
                          </a:solidFill>
                        </a:endParaRPr>
                      </a:p>
                    </p:txBody>
                  </p:sp>
                  <p:sp>
                    <p:nvSpPr>
                      <p:cNvPr id="94" name="Oval 93">
                        <a:extLst>
                          <a:ext uri="{FF2B5EF4-FFF2-40B4-BE49-F238E27FC236}">
                            <a16:creationId xmlns:a16="http://schemas.microsoft.com/office/drawing/2014/main" id="{004AF116-9DE2-488E-94DA-CC44ADCE5DD8}"/>
                          </a:ext>
                        </a:extLst>
                      </p:cNvPr>
                      <p:cNvSpPr/>
                      <p:nvPr/>
                    </p:nvSpPr>
                    <p:spPr>
                      <a:xfrm>
                        <a:off x="10762099" y="4525085"/>
                        <a:ext cx="540178" cy="171214"/>
                      </a:xfrm>
                      <a:prstGeom prst="ellipse">
                        <a:avLst/>
                      </a:prstGeom>
                      <a:solidFill>
                        <a:srgbClr val="00B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bg1"/>
                            </a:solidFill>
                          </a:rPr>
                          <a:t>airport</a:t>
                        </a:r>
                        <a:endParaRPr lang="nl-NL" sz="500">
                          <a:solidFill>
                            <a:schemeClr val="bg1"/>
                          </a:solidFill>
                        </a:endParaRPr>
                      </a:p>
                    </p:txBody>
                  </p:sp>
                  <p:grpSp>
                    <p:nvGrpSpPr>
                      <p:cNvPr id="109" name="Group 108">
                        <a:extLst>
                          <a:ext uri="{FF2B5EF4-FFF2-40B4-BE49-F238E27FC236}">
                            <a16:creationId xmlns:a16="http://schemas.microsoft.com/office/drawing/2014/main" id="{E5DDBB73-D35E-4485-A9D5-D5F02AF15324}"/>
                          </a:ext>
                        </a:extLst>
                      </p:cNvPr>
                      <p:cNvGrpSpPr/>
                      <p:nvPr/>
                    </p:nvGrpSpPr>
                    <p:grpSpPr>
                      <a:xfrm>
                        <a:off x="9498877" y="4023472"/>
                        <a:ext cx="1383529" cy="869956"/>
                        <a:chOff x="9498877" y="4023472"/>
                        <a:chExt cx="1383529" cy="869956"/>
                      </a:xfrm>
                    </p:grpSpPr>
                    <p:sp>
                      <p:nvSpPr>
                        <p:cNvPr id="91" name="Oval 90">
                          <a:extLst>
                            <a:ext uri="{FF2B5EF4-FFF2-40B4-BE49-F238E27FC236}">
                              <a16:creationId xmlns:a16="http://schemas.microsoft.com/office/drawing/2014/main" id="{45668760-2F4D-49D1-B28D-63B948A9BC38}"/>
                            </a:ext>
                          </a:extLst>
                        </p:cNvPr>
                        <p:cNvSpPr/>
                        <p:nvPr/>
                      </p:nvSpPr>
                      <p:spPr>
                        <a:xfrm>
                          <a:off x="9498877" y="4298341"/>
                          <a:ext cx="1146525" cy="479401"/>
                        </a:xfrm>
                        <a:prstGeom prst="ellipse">
                          <a:avLst/>
                        </a:prstGeom>
                        <a:solidFill>
                          <a:srgbClr val="00B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a:solidFill>
                                <a:schemeClr val="bg1"/>
                              </a:solidFill>
                            </a:rPr>
                            <a:t>Colt</a:t>
                          </a:r>
                        </a:p>
                        <a:p>
                          <a:pPr algn="ctr" eaLnBrk="1" hangingPunct="1">
                            <a:defRPr/>
                          </a:pPr>
                          <a:r>
                            <a:rPr lang="en-US" sz="1100">
                              <a:solidFill>
                                <a:schemeClr val="bg1"/>
                              </a:solidFill>
                            </a:rPr>
                            <a:t>(France)</a:t>
                          </a:r>
                          <a:endParaRPr lang="nl-NL" sz="1100">
                            <a:solidFill>
                              <a:schemeClr val="bg1"/>
                            </a:solidFill>
                          </a:endParaRPr>
                        </a:p>
                      </p:txBody>
                    </p:sp>
                    <p:sp>
                      <p:nvSpPr>
                        <p:cNvPr id="92" name="Oval 91">
                          <a:extLst>
                            <a:ext uri="{FF2B5EF4-FFF2-40B4-BE49-F238E27FC236}">
                              <a16:creationId xmlns:a16="http://schemas.microsoft.com/office/drawing/2014/main" id="{CE0248BF-20CD-417F-89F9-DDA045CA4861}"/>
                            </a:ext>
                          </a:extLst>
                        </p:cNvPr>
                        <p:cNvSpPr/>
                        <p:nvPr/>
                      </p:nvSpPr>
                      <p:spPr>
                        <a:xfrm>
                          <a:off x="10343431" y="4077150"/>
                          <a:ext cx="538975" cy="170289"/>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bg1"/>
                              </a:solidFill>
                            </a:rPr>
                            <a:t>airport</a:t>
                          </a:r>
                          <a:endParaRPr lang="nl-NL" sz="500">
                            <a:solidFill>
                              <a:schemeClr val="bg1"/>
                            </a:solidFill>
                          </a:endParaRPr>
                        </a:p>
                      </p:txBody>
                    </p:sp>
                    <p:cxnSp>
                      <p:nvCxnSpPr>
                        <p:cNvPr id="96" name="Straight Connector 95">
                          <a:extLst>
                            <a:ext uri="{FF2B5EF4-FFF2-40B4-BE49-F238E27FC236}">
                              <a16:creationId xmlns:a16="http://schemas.microsoft.com/office/drawing/2014/main" id="{E157D5D5-35CC-40EC-BF15-08912834DD3C}"/>
                            </a:ext>
                          </a:extLst>
                        </p:cNvPr>
                        <p:cNvCxnSpPr>
                          <a:stCxn id="91" idx="7"/>
                          <a:endCxn id="92" idx="4"/>
                        </p:cNvCxnSpPr>
                        <p:nvPr/>
                      </p:nvCxnSpPr>
                      <p:spPr>
                        <a:xfrm flipV="1">
                          <a:off x="10476972" y="4247439"/>
                          <a:ext cx="135946" cy="12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3E9878D-0306-42AD-9AA8-12641BCF7E8F}"/>
                            </a:ext>
                          </a:extLst>
                        </p:cNvPr>
                        <p:cNvCxnSpPr>
                          <a:endCxn id="93" idx="2"/>
                        </p:cNvCxnSpPr>
                        <p:nvPr/>
                      </p:nvCxnSpPr>
                      <p:spPr>
                        <a:xfrm flipV="1">
                          <a:off x="10574420" y="4400144"/>
                          <a:ext cx="174445" cy="6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027202-897B-4081-958B-7F0F0850AC6B}"/>
                            </a:ext>
                          </a:extLst>
                        </p:cNvPr>
                        <p:cNvCxnSpPr>
                          <a:endCxn id="94" idx="2"/>
                        </p:cNvCxnSpPr>
                        <p:nvPr/>
                      </p:nvCxnSpPr>
                      <p:spPr>
                        <a:xfrm>
                          <a:off x="10612918" y="4602825"/>
                          <a:ext cx="149180" cy="8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A523591-48C5-42C3-ACF5-0816DA85FFC6}"/>
                            </a:ext>
                          </a:extLst>
                        </p:cNvPr>
                        <p:cNvCxnSpPr>
                          <a:stCxn id="95" idx="1"/>
                        </p:cNvCxnSpPr>
                        <p:nvPr/>
                      </p:nvCxnSpPr>
                      <p:spPr>
                        <a:xfrm flipH="1" flipV="1">
                          <a:off x="10343431" y="4764785"/>
                          <a:ext cx="279112" cy="128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2">
                          <a:extLst>
                            <a:ext uri="{FF2B5EF4-FFF2-40B4-BE49-F238E27FC236}">
                              <a16:creationId xmlns:a16="http://schemas.microsoft.com/office/drawing/2014/main" id="{57C97BC9-198D-4F87-AA1C-1FE7E32B9604}"/>
                            </a:ext>
                          </a:extLst>
                        </p:cNvPr>
                        <p:cNvSpPr txBox="1">
                          <a:spLocks noChangeArrowheads="1"/>
                        </p:cNvSpPr>
                        <p:nvPr/>
                      </p:nvSpPr>
                      <p:spPr bwMode="auto">
                        <a:xfrm>
                          <a:off x="10597279" y="4560253"/>
                          <a:ext cx="2632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t>2</a:t>
                          </a:r>
                          <a:endParaRPr lang="nl-NL" altLang="nl-NL" sz="1100"/>
                        </a:p>
                      </p:txBody>
                    </p:sp>
                    <p:sp>
                      <p:nvSpPr>
                        <p:cNvPr id="102" name="TextBox 103">
                          <a:extLst>
                            <a:ext uri="{FF2B5EF4-FFF2-40B4-BE49-F238E27FC236}">
                              <a16:creationId xmlns:a16="http://schemas.microsoft.com/office/drawing/2014/main" id="{40499EB5-551E-4338-BBFF-78D6A9759DDB}"/>
                            </a:ext>
                          </a:extLst>
                        </p:cNvPr>
                        <p:cNvSpPr txBox="1">
                          <a:spLocks noChangeArrowheads="1"/>
                        </p:cNvSpPr>
                        <p:nvPr/>
                      </p:nvSpPr>
                      <p:spPr bwMode="auto">
                        <a:xfrm>
                          <a:off x="10612918" y="4391815"/>
                          <a:ext cx="2632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t>2</a:t>
                          </a:r>
                          <a:endParaRPr lang="nl-NL" altLang="nl-NL" sz="1100"/>
                        </a:p>
                      </p:txBody>
                    </p:sp>
                    <p:sp>
                      <p:nvSpPr>
                        <p:cNvPr id="103" name="TextBox 105">
                          <a:extLst>
                            <a:ext uri="{FF2B5EF4-FFF2-40B4-BE49-F238E27FC236}">
                              <a16:creationId xmlns:a16="http://schemas.microsoft.com/office/drawing/2014/main" id="{6C5AF956-DBF2-4326-BD9B-6DAA2C3C0625}"/>
                            </a:ext>
                          </a:extLst>
                        </p:cNvPr>
                        <p:cNvSpPr txBox="1">
                          <a:spLocks noChangeArrowheads="1"/>
                        </p:cNvSpPr>
                        <p:nvPr/>
                      </p:nvSpPr>
                      <p:spPr bwMode="auto">
                        <a:xfrm>
                          <a:off x="10538328" y="4233557"/>
                          <a:ext cx="2632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t>2</a:t>
                          </a:r>
                          <a:endParaRPr lang="nl-NL" altLang="nl-NL" sz="1100"/>
                        </a:p>
                      </p:txBody>
                    </p:sp>
                    <p:sp>
                      <p:nvSpPr>
                        <p:cNvPr id="104" name="TextBox 124">
                          <a:extLst>
                            <a:ext uri="{FF2B5EF4-FFF2-40B4-BE49-F238E27FC236}">
                              <a16:creationId xmlns:a16="http://schemas.microsoft.com/office/drawing/2014/main" id="{898F8FA6-80A0-458B-8B7E-AEA9C1C84478}"/>
                            </a:ext>
                          </a:extLst>
                        </p:cNvPr>
                        <p:cNvSpPr txBox="1">
                          <a:spLocks noChangeArrowheads="1"/>
                        </p:cNvSpPr>
                        <p:nvPr/>
                      </p:nvSpPr>
                      <p:spPr bwMode="auto">
                        <a:xfrm>
                          <a:off x="10540734" y="4023472"/>
                          <a:ext cx="263214" cy="26161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solidFill>
                                <a:schemeClr val="bg1"/>
                              </a:solidFill>
                            </a:rPr>
                            <a:t>1</a:t>
                          </a:r>
                          <a:endParaRPr lang="nl-NL" altLang="nl-NL" sz="1100">
                            <a:solidFill>
                              <a:schemeClr val="bg1"/>
                            </a:solidFill>
                          </a:endParaRPr>
                        </a:p>
                      </p:txBody>
                    </p:sp>
                  </p:grpSp>
                  <p:sp>
                    <p:nvSpPr>
                      <p:cNvPr id="107" name="TextBox 127">
                        <a:extLst>
                          <a:ext uri="{FF2B5EF4-FFF2-40B4-BE49-F238E27FC236}">
                            <a16:creationId xmlns:a16="http://schemas.microsoft.com/office/drawing/2014/main" id="{7FAA3534-14A8-4FBA-A1F6-5298FC825C66}"/>
                          </a:ext>
                        </a:extLst>
                      </p:cNvPr>
                      <p:cNvSpPr txBox="1">
                        <a:spLocks noChangeArrowheads="1"/>
                      </p:cNvSpPr>
                      <p:nvPr/>
                    </p:nvSpPr>
                    <p:spPr bwMode="auto">
                      <a:xfrm>
                        <a:off x="10701945" y="4821240"/>
                        <a:ext cx="2632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solidFill>
                              <a:schemeClr val="bg1"/>
                            </a:solidFill>
                          </a:rPr>
                          <a:t>1</a:t>
                        </a:r>
                        <a:endParaRPr lang="nl-NL" altLang="nl-NL" sz="1100">
                          <a:solidFill>
                            <a:schemeClr val="bg1"/>
                          </a:solidFill>
                        </a:endParaRPr>
                      </a:p>
                    </p:txBody>
                  </p:sp>
                </p:grpSp>
                <p:sp>
                  <p:nvSpPr>
                    <p:cNvPr id="110" name="Oval 109">
                      <a:extLst>
                        <a:ext uri="{FF2B5EF4-FFF2-40B4-BE49-F238E27FC236}">
                          <a16:creationId xmlns:a16="http://schemas.microsoft.com/office/drawing/2014/main" id="{30755AFF-5020-4A47-BD38-9E2544615095}"/>
                        </a:ext>
                      </a:extLst>
                    </p:cNvPr>
                    <p:cNvSpPr/>
                    <p:nvPr/>
                  </p:nvSpPr>
                  <p:spPr>
                    <a:xfrm>
                      <a:off x="11082115" y="4742875"/>
                      <a:ext cx="808391" cy="300964"/>
                    </a:xfrm>
                    <a:prstGeom prst="ellipse">
                      <a:avLst/>
                    </a:prstGeom>
                    <a:solidFill>
                      <a:srgbClr val="7030A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err="1">
                          <a:solidFill>
                            <a:schemeClr val="bg1"/>
                          </a:solidFill>
                        </a:rPr>
                        <a:t>Resa</a:t>
                      </a:r>
                      <a:r>
                        <a:rPr lang="en-US" sz="900">
                          <a:solidFill>
                            <a:schemeClr val="bg1"/>
                          </a:solidFill>
                        </a:rPr>
                        <a:t> airports</a:t>
                      </a:r>
                      <a:endParaRPr lang="nl-NL" sz="900">
                        <a:solidFill>
                          <a:schemeClr val="bg1"/>
                        </a:solidFill>
                      </a:endParaRPr>
                    </a:p>
                  </p:txBody>
                </p:sp>
              </p:grpSp>
              <p:cxnSp>
                <p:nvCxnSpPr>
                  <p:cNvPr id="113" name="Straight Connector 112">
                    <a:extLst>
                      <a:ext uri="{FF2B5EF4-FFF2-40B4-BE49-F238E27FC236}">
                        <a16:creationId xmlns:a16="http://schemas.microsoft.com/office/drawing/2014/main" id="{D73D8D31-E7A2-4BAD-82E7-4C4BC3D2323A}"/>
                      </a:ext>
                    </a:extLst>
                  </p:cNvPr>
                  <p:cNvCxnSpPr>
                    <a:cxnSpLocks/>
                    <a:stCxn id="110" idx="1"/>
                    <a:endCxn id="91" idx="5"/>
                  </p:cNvCxnSpPr>
                  <p:nvPr/>
                </p:nvCxnSpPr>
                <p:spPr>
                  <a:xfrm flipH="1" flipV="1">
                    <a:off x="10477497" y="4707535"/>
                    <a:ext cx="723004" cy="79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cxnSp>
          <p:nvCxnSpPr>
            <p:cNvPr id="137" name="Connector: Elbow 136">
              <a:extLst>
                <a:ext uri="{FF2B5EF4-FFF2-40B4-BE49-F238E27FC236}">
                  <a16:creationId xmlns:a16="http://schemas.microsoft.com/office/drawing/2014/main" id="{66A45115-9EE6-44FF-A992-97CDA18D907B}"/>
                </a:ext>
              </a:extLst>
            </p:cNvPr>
            <p:cNvCxnSpPr>
              <a:stCxn id="35" idx="3"/>
              <a:endCxn id="91" idx="2"/>
            </p:cNvCxnSpPr>
            <p:nvPr/>
          </p:nvCxnSpPr>
          <p:spPr>
            <a:xfrm>
              <a:off x="8163805" y="4348629"/>
              <a:ext cx="1335072" cy="18941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5D3B5B04-5907-45F4-BA15-FE93D50AB0BE}"/>
              </a:ext>
            </a:extLst>
          </p:cNvPr>
          <p:cNvSpPr/>
          <p:nvPr/>
        </p:nvSpPr>
        <p:spPr>
          <a:xfrm>
            <a:off x="5493657" y="3760036"/>
            <a:ext cx="1326004" cy="253916"/>
          </a:xfrm>
          <a:prstGeom prst="rect">
            <a:avLst/>
          </a:prstGeom>
        </p:spPr>
        <p:txBody>
          <a:bodyPr wrap="none">
            <a:spAutoFit/>
          </a:bodyPr>
          <a:lstStyle/>
          <a:p>
            <a:r>
              <a:rPr lang="en-US" sz="1050">
                <a:latin typeface="Calibri" panose="020F0502020204030204" pitchFamily="34" charset="0"/>
                <a:ea typeface="Calibri" panose="020F0502020204030204" pitchFamily="34" charset="0"/>
              </a:rPr>
              <a:t>PATL1847/PATL1848</a:t>
            </a:r>
            <a:endParaRPr lang="en-US" sz="1050"/>
          </a:p>
        </p:txBody>
      </p:sp>
      <p:sp>
        <p:nvSpPr>
          <p:cNvPr id="142" name="Rectangle: Beveled 141">
            <a:hlinkClick r:id="rId4" action="ppaction://hlinksldjump"/>
            <a:extLst>
              <a:ext uri="{FF2B5EF4-FFF2-40B4-BE49-F238E27FC236}">
                <a16:creationId xmlns:a16="http://schemas.microsoft.com/office/drawing/2014/main" id="{E58E9D65-A145-4C60-A639-8242024CB2D8}"/>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40151885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8">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8">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727635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The</a:t>
            </a:r>
            <a:r>
              <a:rPr lang="nl-NL" altLang="nl-NL" sz="4400">
                <a:solidFill>
                  <a:srgbClr val="00B0F0"/>
                </a:solidFill>
              </a:rPr>
              <a:t> </a:t>
            </a:r>
            <a:r>
              <a:rPr lang="nl-NL" altLang="nl-NL" sz="4400" err="1">
                <a:solidFill>
                  <a:srgbClr val="00B0F0"/>
                </a:solidFill>
              </a:rPr>
              <a:t>implementation</a:t>
            </a:r>
            <a:r>
              <a:rPr lang="nl-NL" altLang="nl-NL" sz="4400">
                <a:solidFill>
                  <a:srgbClr val="00B0F0"/>
                </a:solidFill>
              </a:rPr>
              <a:t> </a:t>
            </a:r>
            <a:r>
              <a:rPr lang="nl-NL" altLang="nl-NL" sz="4400" err="1">
                <a:solidFill>
                  <a:srgbClr val="00B0F0"/>
                </a:solidFill>
              </a:rPr>
              <a:t>process</a:t>
            </a:r>
            <a:endParaRPr lang="nl-NL" altLang="nl-NL" sz="4400">
              <a:solidFill>
                <a:srgbClr val="00B0F0"/>
              </a:solidFill>
            </a:endParaRPr>
          </a:p>
        </p:txBody>
      </p:sp>
      <p:sp>
        <p:nvSpPr>
          <p:cNvPr id="3" name="TextBox 2">
            <a:extLst>
              <a:ext uri="{FF2B5EF4-FFF2-40B4-BE49-F238E27FC236}">
                <a16:creationId xmlns:a16="http://schemas.microsoft.com/office/drawing/2014/main" id="{B190EBB8-4B68-466C-954D-4966EE00752F}"/>
              </a:ext>
            </a:extLst>
          </p:cNvPr>
          <p:cNvSpPr txBox="1"/>
          <p:nvPr/>
        </p:nvSpPr>
        <p:spPr>
          <a:xfrm>
            <a:off x="690880" y="1341120"/>
            <a:ext cx="10810240" cy="4616648"/>
          </a:xfrm>
          <a:prstGeom prst="rect">
            <a:avLst/>
          </a:prstGeom>
          <a:noFill/>
        </p:spPr>
        <p:txBody>
          <a:bodyPr wrap="square" rtlCol="0">
            <a:spAutoFit/>
          </a:bodyPr>
          <a:lstStyle/>
          <a:p>
            <a:r>
              <a:rPr lang="en-US" sz="1600"/>
              <a:t>Implementation is usually the activation of one or more airports on request of customers.</a:t>
            </a:r>
          </a:p>
          <a:p>
            <a:r>
              <a:rPr lang="en-US" sz="1600"/>
              <a:t>Per airport a number of steps need to be done (high level, details can be found in </a:t>
            </a:r>
            <a:r>
              <a:rPr lang="en-US" sz="1600">
                <a:hlinkClick r:id="rId3"/>
              </a:rPr>
              <a:t>Airport_activation_iPortv4(2018).docx</a:t>
            </a:r>
            <a:r>
              <a:rPr lang="en-US" sz="1600"/>
              <a:t>)</a:t>
            </a:r>
          </a:p>
          <a:p>
            <a:pPr marL="285750" indent="-285750">
              <a:buFont typeface="Arial" panose="020B0604020202020204" pitchFamily="34" charset="0"/>
              <a:buChar char="•"/>
            </a:pPr>
            <a:r>
              <a:rPr lang="en-US" sz="1600"/>
              <a:t>Determine if Common Use airport or not, and what type of common use (Sita, </a:t>
            </a:r>
            <a:r>
              <a:rPr lang="en-US" sz="1600" err="1"/>
              <a:t>Arinc</a:t>
            </a:r>
            <a:r>
              <a:rPr lang="en-US" sz="1600"/>
              <a:t> etc.)</a:t>
            </a:r>
          </a:p>
          <a:p>
            <a:pPr marL="285750" indent="-285750">
              <a:buFont typeface="Arial" panose="020B0604020202020204" pitchFamily="34" charset="0"/>
              <a:buChar char="•"/>
            </a:pPr>
            <a:r>
              <a:rPr lang="en-US" sz="1600"/>
              <a:t>Determine what type of connectivity is available.</a:t>
            </a:r>
          </a:p>
          <a:p>
            <a:pPr marL="285750" indent="-285750">
              <a:buFont typeface="Arial" panose="020B0604020202020204" pitchFamily="34" charset="0"/>
              <a:buChar char="•"/>
            </a:pPr>
            <a:r>
              <a:rPr lang="en-US" sz="1600"/>
              <a:t>Order connection for the specific airport. This can sometimes be easy, and sometimes extremely cumbersome.</a:t>
            </a:r>
          </a:p>
          <a:p>
            <a:pPr marL="285750" indent="-285750">
              <a:buFont typeface="Arial" panose="020B0604020202020204" pitchFamily="34" charset="0"/>
              <a:buChar char="•"/>
            </a:pPr>
            <a:r>
              <a:rPr lang="en-US" sz="1600"/>
              <a:t>In most cases paperwork is required to formally order the connection.</a:t>
            </a:r>
          </a:p>
          <a:p>
            <a:pPr marL="285750" indent="-285750">
              <a:buFont typeface="Arial" panose="020B0604020202020204" pitchFamily="34" charset="0"/>
              <a:buChar char="•"/>
            </a:pPr>
            <a:r>
              <a:rPr lang="en-US" sz="1600"/>
              <a:t>There is also a commercial aspect. SITA has fairly rigid pricing, others can vary widely, often depending on local parties that are involved in the process.</a:t>
            </a:r>
          </a:p>
          <a:p>
            <a:pPr marL="285750" indent="-285750">
              <a:buFont typeface="Arial" panose="020B0604020202020204" pitchFamily="34" charset="0"/>
              <a:buChar char="•"/>
            </a:pPr>
            <a:r>
              <a:rPr lang="en-US" sz="1600"/>
              <a:t>There is usually an OTC (One Time Charge) and a monthly fee. </a:t>
            </a:r>
          </a:p>
          <a:p>
            <a:pPr marL="285750" indent="-285750">
              <a:buFont typeface="Arial" panose="020B0604020202020204" pitchFamily="34" charset="0"/>
              <a:buChar char="•"/>
            </a:pPr>
            <a:r>
              <a:rPr lang="en-US" sz="1600"/>
              <a:t>Establishing the connection is the next step. This again, differs per provider. SITA has a very closed network, so every airport in the network needs to be defined in the ATL routers (the IP ranges need to be ‘advertised’).</a:t>
            </a:r>
          </a:p>
          <a:p>
            <a:pPr marL="285750" indent="-285750">
              <a:buFont typeface="Arial" panose="020B0604020202020204" pitchFamily="34" charset="0"/>
              <a:buChar char="•"/>
            </a:pPr>
            <a:r>
              <a:rPr lang="en-US" sz="1600"/>
              <a:t>Once iPort is installed, the </a:t>
            </a:r>
            <a:r>
              <a:rPr lang="en-US" sz="1600" err="1"/>
              <a:t>periphal</a:t>
            </a:r>
            <a:r>
              <a:rPr lang="en-US" sz="1600"/>
              <a:t> devices can be tested using the ‘device test’ page in iPort.</a:t>
            </a:r>
          </a:p>
          <a:p>
            <a:pPr marL="285750" indent="-285750">
              <a:buFont typeface="Arial" panose="020B0604020202020204" pitchFamily="34" charset="0"/>
              <a:buChar char="•"/>
            </a:pPr>
            <a:r>
              <a:rPr lang="en-US" sz="1600"/>
              <a:t>The above refers to the standard check-in/gate counters. Often, we get the request to provide CUSS kiosk functionality, or </a:t>
            </a:r>
            <a:r>
              <a:rPr lang="en-US" sz="1600" err="1"/>
              <a:t>bagdrop</a:t>
            </a:r>
            <a:r>
              <a:rPr lang="en-US" sz="1600"/>
              <a:t> interfaces.</a:t>
            </a:r>
          </a:p>
          <a:p>
            <a:pPr marL="285750" indent="-285750">
              <a:buFont typeface="Arial" panose="020B0604020202020204" pitchFamily="34" charset="0"/>
              <a:buChar char="•"/>
            </a:pPr>
            <a:r>
              <a:rPr lang="en-US" sz="1600"/>
              <a:t>Other dependencies:</a:t>
            </a:r>
          </a:p>
          <a:p>
            <a:pPr marL="742950" lvl="1" indent="-285750">
              <a:buFont typeface="Arial" panose="020B0604020202020204" pitchFamily="34" charset="0"/>
              <a:buChar char="•"/>
            </a:pPr>
            <a:r>
              <a:rPr lang="en-US" sz="1600"/>
              <a:t>Baggage routing (BSM), Domain settings, Security messaging set-up, </a:t>
            </a:r>
            <a:r>
              <a:rPr lang="en-US" sz="1600" err="1"/>
              <a:t>pectab</a:t>
            </a:r>
            <a:r>
              <a:rPr lang="en-US" sz="1600"/>
              <a:t> layouts, training.</a:t>
            </a:r>
          </a:p>
          <a:p>
            <a:pPr marL="285750" indent="-285750">
              <a:buFont typeface="Arial" panose="020B0604020202020204" pitchFamily="34" charset="0"/>
              <a:buChar char="•"/>
            </a:pPr>
            <a:r>
              <a:rPr lang="en-US" sz="1600"/>
              <a:t>The airport also needs to be set-up in Meridian (City Q table). This can be done directly in iPort.</a:t>
            </a:r>
            <a:br>
              <a:rPr lang="en-US" sz="1600"/>
            </a:br>
            <a:r>
              <a:rPr lang="en-US" sz="1600"/>
              <a:t> </a:t>
            </a:r>
          </a:p>
        </p:txBody>
      </p:sp>
      <p:pic>
        <p:nvPicPr>
          <p:cNvPr id="5" name="Picture 4">
            <a:extLst>
              <a:ext uri="{FF2B5EF4-FFF2-40B4-BE49-F238E27FC236}">
                <a16:creationId xmlns:a16="http://schemas.microsoft.com/office/drawing/2014/main" id="{89D707AE-3761-47C9-B4DE-DB4EFE511C9E}"/>
              </a:ext>
            </a:extLst>
          </p:cNvPr>
          <p:cNvPicPr>
            <a:picLocks noChangeAspect="1"/>
          </p:cNvPicPr>
          <p:nvPr/>
        </p:nvPicPr>
        <p:blipFill rotWithShape="1">
          <a:blip r:embed="rId4"/>
          <a:srcRect b="72741"/>
          <a:stretch/>
        </p:blipFill>
        <p:spPr>
          <a:xfrm>
            <a:off x="957125" y="6241386"/>
            <a:ext cx="7673191" cy="3346648"/>
          </a:xfrm>
          <a:prstGeom prst="rect">
            <a:avLst/>
          </a:prstGeom>
        </p:spPr>
      </p:pic>
      <p:sp>
        <p:nvSpPr>
          <p:cNvPr id="6" name="Rectangle: Beveled 5">
            <a:hlinkClick r:id="rId5" action="ppaction://hlinksldjump"/>
            <a:extLst>
              <a:ext uri="{FF2B5EF4-FFF2-40B4-BE49-F238E27FC236}">
                <a16:creationId xmlns:a16="http://schemas.microsoft.com/office/drawing/2014/main" id="{F5C9F300-0BF6-4C34-8251-8E02E9957515}"/>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9223258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2" presetClass="entr" presetSubtype="12"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0-#ppt_w/2"/>
                                          </p:val>
                                        </p:tav>
                                        <p:tav tm="100000">
                                          <p:val>
                                            <p:strVal val="#ppt_x"/>
                                          </p:val>
                                        </p:tav>
                                      </p:tavLst>
                                    </p:anim>
                                    <p:anim calcmode="lin" valueType="num">
                                      <p:cBhvr additive="base">
                                        <p:cTn id="4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par>
                                <p:cTn id="47" presetID="2" presetClass="exit" presetSubtype="6" fill="hold" nodeType="withEffect">
                                  <p:stCondLst>
                                    <p:cond delay="0"/>
                                  </p:stCondLst>
                                  <p:childTnLst>
                                    <p:anim calcmode="lin" valueType="num">
                                      <p:cBhvr additive="base">
                                        <p:cTn id="48" dur="1000"/>
                                        <p:tgtEl>
                                          <p:spTgt spid="5"/>
                                        </p:tgtEl>
                                        <p:attrNameLst>
                                          <p:attrName>ppt_x</p:attrName>
                                        </p:attrNameLst>
                                      </p:cBhvr>
                                      <p:tavLst>
                                        <p:tav tm="0">
                                          <p:val>
                                            <p:strVal val="ppt_x"/>
                                          </p:val>
                                        </p:tav>
                                        <p:tav tm="100000">
                                          <p:val>
                                            <p:strVal val="1+ppt_w/2"/>
                                          </p:val>
                                        </p:tav>
                                      </p:tavLst>
                                    </p:anim>
                                    <p:anim calcmode="lin" valueType="num">
                                      <p:cBhvr additive="base">
                                        <p:cTn id="49" dur="1000"/>
                                        <p:tgtEl>
                                          <p:spTgt spid="5"/>
                                        </p:tgtEl>
                                        <p:attrNameLst>
                                          <p:attrName>ppt_y</p:attrName>
                                        </p:attrNameLst>
                                      </p:cBhvr>
                                      <p:tavLst>
                                        <p:tav tm="0">
                                          <p:val>
                                            <p:strVal val="ppt_y"/>
                                          </p:val>
                                        </p:tav>
                                        <p:tav tm="100000">
                                          <p:val>
                                            <p:strVal val="1+ppt_h/2"/>
                                          </p:val>
                                        </p:tav>
                                      </p:tavLst>
                                    </p:anim>
                                    <p:set>
                                      <p:cBhvr>
                                        <p:cTn id="50" dur="1" fill="hold">
                                          <p:stCondLst>
                                            <p:cond delay="999"/>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15201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a:t>
            </a:r>
            <a:r>
              <a:rPr lang="nl-NL" altLang="nl-NL" sz="4400">
                <a:solidFill>
                  <a:srgbClr val="00B0F0"/>
                </a:solidFill>
              </a:rPr>
              <a:t> 2</a:t>
            </a:r>
          </a:p>
        </p:txBody>
      </p:sp>
      <p:sp>
        <p:nvSpPr>
          <p:cNvPr id="4" name="TextBox 3">
            <a:extLst>
              <a:ext uri="{FF2B5EF4-FFF2-40B4-BE49-F238E27FC236}">
                <a16:creationId xmlns:a16="http://schemas.microsoft.com/office/drawing/2014/main" id="{6C9CE438-774B-4DE7-AE7E-6EC51B885BF2}"/>
              </a:ext>
            </a:extLst>
          </p:cNvPr>
          <p:cNvSpPr txBox="1"/>
          <p:nvPr/>
        </p:nvSpPr>
        <p:spPr>
          <a:xfrm>
            <a:off x="1828369" y="1757996"/>
            <a:ext cx="8366220" cy="954107"/>
          </a:xfrm>
          <a:prstGeom prst="rect">
            <a:avLst/>
          </a:prstGeom>
          <a:solidFill>
            <a:schemeClr val="accent3">
              <a:lumMod val="20000"/>
              <a:lumOff val="80000"/>
            </a:schemeClr>
          </a:solidFill>
        </p:spPr>
        <p:txBody>
          <a:bodyPr wrap="square" rtlCol="0">
            <a:spAutoFit/>
          </a:bodyPr>
          <a:lstStyle/>
          <a:p>
            <a:pPr algn="ctr"/>
            <a:r>
              <a:rPr lang="en-US" sz="2800">
                <a:solidFill>
                  <a:schemeClr val="accent5"/>
                </a:solidFill>
              </a:rPr>
              <a:t>Detailed explanation on Tier 2 topics:</a:t>
            </a:r>
          </a:p>
          <a:p>
            <a:pPr algn="ctr"/>
            <a:r>
              <a:rPr lang="en-US" sz="2800">
                <a:solidFill>
                  <a:schemeClr val="accent5"/>
                </a:solidFill>
              </a:rPr>
              <a:t>The iPort Servers</a:t>
            </a:r>
          </a:p>
        </p:txBody>
      </p:sp>
      <p:sp>
        <p:nvSpPr>
          <p:cNvPr id="2" name="TextBox 1">
            <a:extLst>
              <a:ext uri="{FF2B5EF4-FFF2-40B4-BE49-F238E27FC236}">
                <a16:creationId xmlns:a16="http://schemas.microsoft.com/office/drawing/2014/main" id="{B5984328-A478-4873-93A8-CA3FF97A652D}"/>
              </a:ext>
            </a:extLst>
          </p:cNvPr>
          <p:cNvSpPr txBox="1"/>
          <p:nvPr/>
        </p:nvSpPr>
        <p:spPr>
          <a:xfrm>
            <a:off x="1400782" y="3429000"/>
            <a:ext cx="9591474" cy="1477328"/>
          </a:xfrm>
          <a:prstGeom prst="rect">
            <a:avLst/>
          </a:prstGeom>
          <a:noFill/>
        </p:spPr>
        <p:txBody>
          <a:bodyPr wrap="square" rtlCol="0">
            <a:spAutoFit/>
          </a:bodyPr>
          <a:lstStyle/>
          <a:p>
            <a:pPr algn="ctr"/>
            <a:r>
              <a:rPr lang="en-US">
                <a:solidFill>
                  <a:srgbClr val="5B9BD5"/>
                </a:solidFill>
              </a:rPr>
              <a:t>All 4 iPort applications were designed and created by Res2</a:t>
            </a:r>
          </a:p>
          <a:p>
            <a:pPr algn="ctr"/>
            <a:r>
              <a:rPr lang="en-US">
                <a:solidFill>
                  <a:srgbClr val="5B9BD5"/>
                </a:solidFill>
              </a:rPr>
              <a:t>iPort itself, web check-in, kiosk and </a:t>
            </a:r>
            <a:r>
              <a:rPr lang="en-US" err="1">
                <a:solidFill>
                  <a:srgbClr val="5B9BD5"/>
                </a:solidFill>
              </a:rPr>
              <a:t>bagdrop</a:t>
            </a:r>
            <a:r>
              <a:rPr lang="en-US">
                <a:solidFill>
                  <a:srgbClr val="5B9BD5"/>
                </a:solidFill>
              </a:rPr>
              <a:t> have many interactions with Meridian</a:t>
            </a:r>
          </a:p>
          <a:p>
            <a:pPr algn="ctr"/>
            <a:r>
              <a:rPr lang="en-US">
                <a:solidFill>
                  <a:srgbClr val="5B9BD5"/>
                </a:solidFill>
              </a:rPr>
              <a:t>Load control is more independent and has its own large AHM database. It does use flight schedules, seat maps and passenger/bag numbers from Meridian  </a:t>
            </a:r>
          </a:p>
          <a:p>
            <a:pPr algn="ctr"/>
            <a:endParaRPr lang="en-US"/>
          </a:p>
        </p:txBody>
      </p:sp>
      <p:sp>
        <p:nvSpPr>
          <p:cNvPr id="5" name="Rectangle: Beveled 4">
            <a:hlinkClick r:id="rId3" action="ppaction://hlinksldjump"/>
            <a:extLst>
              <a:ext uri="{FF2B5EF4-FFF2-40B4-BE49-F238E27FC236}">
                <a16:creationId xmlns:a16="http://schemas.microsoft.com/office/drawing/2014/main" id="{9F284753-B06B-48AE-9F12-26ADF1E6828C}"/>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760485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905481" y="93139"/>
            <a:ext cx="85797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2 - iPort servers – </a:t>
            </a:r>
            <a:r>
              <a:rPr lang="nl-NL" altLang="nl-NL" sz="4000" err="1">
                <a:solidFill>
                  <a:srgbClr val="00B0F0"/>
                </a:solidFill>
              </a:rPr>
              <a:t>situation</a:t>
            </a:r>
            <a:r>
              <a:rPr lang="nl-NL" altLang="nl-NL" sz="4000">
                <a:solidFill>
                  <a:srgbClr val="00B0F0"/>
                </a:solidFill>
              </a:rPr>
              <a:t> 2019</a:t>
            </a:r>
          </a:p>
        </p:txBody>
      </p:sp>
      <p:sp>
        <p:nvSpPr>
          <p:cNvPr id="5" name="Rectangle 4">
            <a:extLst>
              <a:ext uri="{FF2B5EF4-FFF2-40B4-BE49-F238E27FC236}">
                <a16:creationId xmlns:a16="http://schemas.microsoft.com/office/drawing/2014/main" id="{E04D901B-D29A-4129-AB1F-22C90760ECCF}"/>
              </a:ext>
            </a:extLst>
          </p:cNvPr>
          <p:cNvSpPr/>
          <p:nvPr/>
        </p:nvSpPr>
        <p:spPr>
          <a:xfrm>
            <a:off x="3178277" y="2344699"/>
            <a:ext cx="4202404" cy="2636468"/>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buFont typeface="Arial" pitchFamily="34" charset="0"/>
              <a:buChar char="•"/>
              <a:defRPr/>
            </a:pPr>
            <a:endParaRPr lang="nl-NL" sz="1100">
              <a:solidFill>
                <a:schemeClr val="tx1"/>
              </a:solidFill>
            </a:endParaRPr>
          </a:p>
        </p:txBody>
      </p:sp>
      <p:sp>
        <p:nvSpPr>
          <p:cNvPr id="7" name="Rectangle 6">
            <a:extLst>
              <a:ext uri="{FF2B5EF4-FFF2-40B4-BE49-F238E27FC236}">
                <a16:creationId xmlns:a16="http://schemas.microsoft.com/office/drawing/2014/main" id="{B25A8B20-213C-44BE-9CCB-B29C3DD9FCB3}"/>
              </a:ext>
            </a:extLst>
          </p:cNvPr>
          <p:cNvSpPr/>
          <p:nvPr/>
        </p:nvSpPr>
        <p:spPr bwMode="auto">
          <a:xfrm>
            <a:off x="3470032" y="3380466"/>
            <a:ext cx="76553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8" name="Rectangle 7">
            <a:extLst>
              <a:ext uri="{FF2B5EF4-FFF2-40B4-BE49-F238E27FC236}">
                <a16:creationId xmlns:a16="http://schemas.microsoft.com/office/drawing/2014/main" id="{2ABB560F-5867-4075-A59F-1C7176FC2B90}"/>
              </a:ext>
            </a:extLst>
          </p:cNvPr>
          <p:cNvSpPr/>
          <p:nvPr/>
        </p:nvSpPr>
        <p:spPr bwMode="auto">
          <a:xfrm>
            <a:off x="3473905" y="3657206"/>
            <a:ext cx="762949"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9" name="Rectangle 8">
            <a:extLst>
              <a:ext uri="{FF2B5EF4-FFF2-40B4-BE49-F238E27FC236}">
                <a16:creationId xmlns:a16="http://schemas.microsoft.com/office/drawing/2014/main" id="{68129121-B66A-4171-A673-D5523CA4F43E}"/>
              </a:ext>
            </a:extLst>
          </p:cNvPr>
          <p:cNvSpPr/>
          <p:nvPr/>
        </p:nvSpPr>
        <p:spPr bwMode="auto">
          <a:xfrm>
            <a:off x="3464868" y="4288966"/>
            <a:ext cx="770696" cy="2795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XMLEPN01</a:t>
            </a:r>
            <a:endParaRPr lang="en-GB" sz="600">
              <a:solidFill>
                <a:schemeClr val="tx1"/>
              </a:solidFill>
            </a:endParaRPr>
          </a:p>
        </p:txBody>
      </p:sp>
      <p:sp>
        <p:nvSpPr>
          <p:cNvPr id="10" name="Rectangle 9">
            <a:extLst>
              <a:ext uri="{FF2B5EF4-FFF2-40B4-BE49-F238E27FC236}">
                <a16:creationId xmlns:a16="http://schemas.microsoft.com/office/drawing/2014/main" id="{053DED90-8AB9-4C38-BB43-E71E53520C83}"/>
              </a:ext>
            </a:extLst>
          </p:cNvPr>
          <p:cNvSpPr/>
          <p:nvPr/>
        </p:nvSpPr>
        <p:spPr bwMode="auto">
          <a:xfrm>
            <a:off x="3473905" y="2690656"/>
            <a:ext cx="762949" cy="2332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a:t>
            </a:r>
            <a:endParaRPr lang="en-GB" sz="1000">
              <a:solidFill>
                <a:schemeClr val="tx1"/>
              </a:solidFill>
            </a:endParaRPr>
          </a:p>
        </p:txBody>
      </p:sp>
      <p:cxnSp>
        <p:nvCxnSpPr>
          <p:cNvPr id="11" name="Elbow Connector 33">
            <a:extLst>
              <a:ext uri="{FF2B5EF4-FFF2-40B4-BE49-F238E27FC236}">
                <a16:creationId xmlns:a16="http://schemas.microsoft.com/office/drawing/2014/main" id="{B8311F23-9990-40AF-98FA-703A060437CF}"/>
              </a:ext>
            </a:extLst>
          </p:cNvPr>
          <p:cNvCxnSpPr>
            <a:cxnSpLocks/>
          </p:cNvCxnSpPr>
          <p:nvPr/>
        </p:nvCxnSpPr>
        <p:spPr bwMode="auto">
          <a:xfrm rot="16200000" flipH="1">
            <a:off x="3662680" y="4098202"/>
            <a:ext cx="381528" cy="0"/>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34">
            <a:extLst>
              <a:ext uri="{FF2B5EF4-FFF2-40B4-BE49-F238E27FC236}">
                <a16:creationId xmlns:a16="http://schemas.microsoft.com/office/drawing/2014/main" id="{4A075F6F-7A4F-4DF2-990B-3819162A8853}"/>
              </a:ext>
            </a:extLst>
          </p:cNvPr>
          <p:cNvSpPr txBox="1">
            <a:spLocks noChangeArrowheads="1"/>
          </p:cNvSpPr>
          <p:nvPr/>
        </p:nvSpPr>
        <p:spPr bwMode="auto">
          <a:xfrm>
            <a:off x="3757205" y="2945571"/>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14" name="Rectangle 13">
            <a:extLst>
              <a:ext uri="{FF2B5EF4-FFF2-40B4-BE49-F238E27FC236}">
                <a16:creationId xmlns:a16="http://schemas.microsoft.com/office/drawing/2014/main" id="{26D0DDC9-AC72-4846-9248-4DB0223E1B13}"/>
              </a:ext>
            </a:extLst>
          </p:cNvPr>
          <p:cNvSpPr/>
          <p:nvPr/>
        </p:nvSpPr>
        <p:spPr bwMode="auto">
          <a:xfrm>
            <a:off x="4378858" y="3390179"/>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15" name="Rectangle 14">
            <a:extLst>
              <a:ext uri="{FF2B5EF4-FFF2-40B4-BE49-F238E27FC236}">
                <a16:creationId xmlns:a16="http://schemas.microsoft.com/office/drawing/2014/main" id="{BFB4CB74-5ED1-4AD8-86DD-4FA4BE14F642}"/>
              </a:ext>
            </a:extLst>
          </p:cNvPr>
          <p:cNvSpPr/>
          <p:nvPr/>
        </p:nvSpPr>
        <p:spPr bwMode="auto">
          <a:xfrm>
            <a:off x="4378858" y="3666919"/>
            <a:ext cx="766822"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16" name="Rectangle 15">
            <a:extLst>
              <a:ext uri="{FF2B5EF4-FFF2-40B4-BE49-F238E27FC236}">
                <a16:creationId xmlns:a16="http://schemas.microsoft.com/office/drawing/2014/main" id="{A568D7C1-39D7-4625-AD8D-C44367166195}"/>
              </a:ext>
            </a:extLst>
          </p:cNvPr>
          <p:cNvSpPr/>
          <p:nvPr/>
        </p:nvSpPr>
        <p:spPr bwMode="auto">
          <a:xfrm>
            <a:off x="4378858" y="4298681"/>
            <a:ext cx="766822" cy="2795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XMLEPN02</a:t>
            </a:r>
            <a:endParaRPr lang="en-GB" sz="600">
              <a:solidFill>
                <a:schemeClr val="tx1"/>
              </a:solidFill>
            </a:endParaRPr>
          </a:p>
        </p:txBody>
      </p:sp>
      <p:sp>
        <p:nvSpPr>
          <p:cNvPr id="17" name="Rectangle 16">
            <a:extLst>
              <a:ext uri="{FF2B5EF4-FFF2-40B4-BE49-F238E27FC236}">
                <a16:creationId xmlns:a16="http://schemas.microsoft.com/office/drawing/2014/main" id="{B5C1E866-1949-4EC8-AA33-448A61E47A41}"/>
              </a:ext>
            </a:extLst>
          </p:cNvPr>
          <p:cNvSpPr/>
          <p:nvPr/>
        </p:nvSpPr>
        <p:spPr bwMode="auto">
          <a:xfrm>
            <a:off x="4378858" y="2678841"/>
            <a:ext cx="766822" cy="2332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a:t>
            </a:r>
            <a:endParaRPr lang="en-GB" sz="1000">
              <a:solidFill>
                <a:schemeClr val="tx1"/>
              </a:solidFill>
            </a:endParaRPr>
          </a:p>
        </p:txBody>
      </p:sp>
      <p:cxnSp>
        <p:nvCxnSpPr>
          <p:cNvPr id="18" name="Elbow Connector 33">
            <a:extLst>
              <a:ext uri="{FF2B5EF4-FFF2-40B4-BE49-F238E27FC236}">
                <a16:creationId xmlns:a16="http://schemas.microsoft.com/office/drawing/2014/main" id="{C73A6DE7-041B-4DCF-B4EA-C57A1C5D12D0}"/>
              </a:ext>
            </a:extLst>
          </p:cNvPr>
          <p:cNvCxnSpPr>
            <a:cxnSpLocks/>
          </p:cNvCxnSpPr>
          <p:nvPr/>
        </p:nvCxnSpPr>
        <p:spPr bwMode="auto">
          <a:xfrm rot="16200000" flipH="1">
            <a:off x="4571505" y="4107917"/>
            <a:ext cx="381529" cy="0"/>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5F223E-E57A-4CA6-9B19-4CD5410F618F}"/>
              </a:ext>
            </a:extLst>
          </p:cNvPr>
          <p:cNvSpPr/>
          <p:nvPr/>
        </p:nvSpPr>
        <p:spPr>
          <a:xfrm>
            <a:off x="7976862" y="2344699"/>
            <a:ext cx="3109891" cy="2636468"/>
          </a:xfrm>
          <a:prstGeom prst="rect">
            <a:avLst/>
          </a:prstGeom>
          <a:solidFill>
            <a:schemeClr val="bg2">
              <a:lumMod val="20000"/>
              <a:lumOff val="80000"/>
            </a:schemeClr>
          </a:solidFill>
          <a:ln w="12700">
            <a:solidFill>
              <a:srgbClr val="92D050"/>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buFont typeface="Arial" pitchFamily="34" charset="0"/>
              <a:buChar char="•"/>
              <a:defRPr/>
            </a:pPr>
            <a:endParaRPr lang="nl-NL" sz="1100">
              <a:solidFill>
                <a:schemeClr val="tx1"/>
              </a:solidFill>
            </a:endParaRPr>
          </a:p>
        </p:txBody>
      </p:sp>
      <p:cxnSp>
        <p:nvCxnSpPr>
          <p:cNvPr id="20" name="Elbow Connector 283">
            <a:extLst>
              <a:ext uri="{FF2B5EF4-FFF2-40B4-BE49-F238E27FC236}">
                <a16:creationId xmlns:a16="http://schemas.microsoft.com/office/drawing/2014/main" id="{C841F100-EF79-4318-BE7D-14CCC0EE8C0F}"/>
              </a:ext>
            </a:extLst>
          </p:cNvPr>
          <p:cNvCxnSpPr>
            <a:cxnSpLocks/>
            <a:stCxn id="17" idx="0"/>
            <a:endCxn id="60" idx="2"/>
          </p:cNvCxnSpPr>
          <p:nvPr/>
        </p:nvCxnSpPr>
        <p:spPr>
          <a:xfrm rot="5400000" flipH="1" flipV="1">
            <a:off x="4746673" y="2161810"/>
            <a:ext cx="532628" cy="501434"/>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83">
            <a:extLst>
              <a:ext uri="{FF2B5EF4-FFF2-40B4-BE49-F238E27FC236}">
                <a16:creationId xmlns:a16="http://schemas.microsoft.com/office/drawing/2014/main" id="{D0AB69FB-3625-46EF-8790-EEE1BDCBCBBC}"/>
              </a:ext>
            </a:extLst>
          </p:cNvPr>
          <p:cNvCxnSpPr>
            <a:cxnSpLocks/>
            <a:stCxn id="10" idx="0"/>
            <a:endCxn id="60" idx="2"/>
          </p:cNvCxnSpPr>
          <p:nvPr/>
        </p:nvCxnSpPr>
        <p:spPr>
          <a:xfrm rot="5400000" flipH="1" flipV="1">
            <a:off x="4287320" y="1714273"/>
            <a:ext cx="544443" cy="1408324"/>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83">
            <a:extLst>
              <a:ext uri="{FF2B5EF4-FFF2-40B4-BE49-F238E27FC236}">
                <a16:creationId xmlns:a16="http://schemas.microsoft.com/office/drawing/2014/main" id="{36121CB8-208E-4408-9A48-FF8201F807E7}"/>
              </a:ext>
            </a:extLst>
          </p:cNvPr>
          <p:cNvCxnSpPr>
            <a:cxnSpLocks/>
            <a:stCxn id="17" idx="0"/>
            <a:endCxn id="60" idx="2"/>
          </p:cNvCxnSpPr>
          <p:nvPr/>
        </p:nvCxnSpPr>
        <p:spPr>
          <a:xfrm rot="5400000" flipH="1" flipV="1">
            <a:off x="4746673" y="2161810"/>
            <a:ext cx="532628" cy="501434"/>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7C2AECA-78E8-4FCA-A77D-5245765CC66C}"/>
              </a:ext>
            </a:extLst>
          </p:cNvPr>
          <p:cNvSpPr/>
          <p:nvPr/>
        </p:nvSpPr>
        <p:spPr bwMode="auto">
          <a:xfrm>
            <a:off x="8422112" y="3188177"/>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28" name="Rectangle 27">
            <a:extLst>
              <a:ext uri="{FF2B5EF4-FFF2-40B4-BE49-F238E27FC236}">
                <a16:creationId xmlns:a16="http://schemas.microsoft.com/office/drawing/2014/main" id="{F1DCE8FC-DD35-464C-925D-45F3D8CE18A3}"/>
              </a:ext>
            </a:extLst>
          </p:cNvPr>
          <p:cNvSpPr/>
          <p:nvPr/>
        </p:nvSpPr>
        <p:spPr bwMode="auto">
          <a:xfrm>
            <a:off x="8422112" y="3407517"/>
            <a:ext cx="761659"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29" name="Rectangle 28">
            <a:extLst>
              <a:ext uri="{FF2B5EF4-FFF2-40B4-BE49-F238E27FC236}">
                <a16:creationId xmlns:a16="http://schemas.microsoft.com/office/drawing/2014/main" id="{88E9560D-3959-4500-9DB3-9CAC845B2574}"/>
              </a:ext>
            </a:extLst>
          </p:cNvPr>
          <p:cNvSpPr/>
          <p:nvPr/>
        </p:nvSpPr>
        <p:spPr bwMode="auto">
          <a:xfrm>
            <a:off x="8423403" y="3194356"/>
            <a:ext cx="757786" cy="23324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agent</a:t>
            </a:r>
            <a:endParaRPr lang="en-GB" sz="1000">
              <a:solidFill>
                <a:schemeClr val="tx1"/>
              </a:solidFill>
            </a:endParaRPr>
          </a:p>
        </p:txBody>
      </p:sp>
      <p:sp>
        <p:nvSpPr>
          <p:cNvPr id="30" name="TextBox 34">
            <a:extLst>
              <a:ext uri="{FF2B5EF4-FFF2-40B4-BE49-F238E27FC236}">
                <a16:creationId xmlns:a16="http://schemas.microsoft.com/office/drawing/2014/main" id="{BBB32BA9-0B57-4957-AF9D-1FA79C62119E}"/>
              </a:ext>
            </a:extLst>
          </p:cNvPr>
          <p:cNvSpPr txBox="1">
            <a:spLocks noChangeArrowheads="1"/>
          </p:cNvSpPr>
          <p:nvPr/>
        </p:nvSpPr>
        <p:spPr bwMode="auto">
          <a:xfrm>
            <a:off x="8709930" y="2903962"/>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26" name="Rectangle 25">
            <a:extLst>
              <a:ext uri="{FF2B5EF4-FFF2-40B4-BE49-F238E27FC236}">
                <a16:creationId xmlns:a16="http://schemas.microsoft.com/office/drawing/2014/main" id="{3A3F3D89-6760-4593-B129-F020C42B1AB6}"/>
              </a:ext>
            </a:extLst>
          </p:cNvPr>
          <p:cNvSpPr/>
          <p:nvPr/>
        </p:nvSpPr>
        <p:spPr bwMode="auto">
          <a:xfrm>
            <a:off x="8416949" y="4045458"/>
            <a:ext cx="770695" cy="2795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XMLEPN03</a:t>
            </a:r>
            <a:endParaRPr lang="en-GB" sz="600">
              <a:solidFill>
                <a:schemeClr val="tx1"/>
              </a:solidFill>
            </a:endParaRPr>
          </a:p>
        </p:txBody>
      </p:sp>
      <p:sp>
        <p:nvSpPr>
          <p:cNvPr id="34" name="Rectangle 33">
            <a:extLst>
              <a:ext uri="{FF2B5EF4-FFF2-40B4-BE49-F238E27FC236}">
                <a16:creationId xmlns:a16="http://schemas.microsoft.com/office/drawing/2014/main" id="{3A19DC98-250E-4C1C-B990-4E0A0DBE03F2}"/>
              </a:ext>
            </a:extLst>
          </p:cNvPr>
          <p:cNvSpPr/>
          <p:nvPr/>
        </p:nvSpPr>
        <p:spPr bwMode="auto">
          <a:xfrm>
            <a:off x="9797097" y="3206713"/>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35" name="Rectangle 34">
            <a:extLst>
              <a:ext uri="{FF2B5EF4-FFF2-40B4-BE49-F238E27FC236}">
                <a16:creationId xmlns:a16="http://schemas.microsoft.com/office/drawing/2014/main" id="{D36F3830-D0A5-4B36-B073-7B5CA36A1CF4}"/>
              </a:ext>
            </a:extLst>
          </p:cNvPr>
          <p:cNvSpPr/>
          <p:nvPr/>
        </p:nvSpPr>
        <p:spPr bwMode="auto">
          <a:xfrm>
            <a:off x="9800970" y="3426053"/>
            <a:ext cx="766822"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36" name="TextBox 34">
            <a:extLst>
              <a:ext uri="{FF2B5EF4-FFF2-40B4-BE49-F238E27FC236}">
                <a16:creationId xmlns:a16="http://schemas.microsoft.com/office/drawing/2014/main" id="{F2EDC061-700A-4504-A047-490E1017EB3D}"/>
              </a:ext>
            </a:extLst>
          </p:cNvPr>
          <p:cNvSpPr txBox="1">
            <a:spLocks noChangeArrowheads="1"/>
          </p:cNvSpPr>
          <p:nvPr/>
        </p:nvSpPr>
        <p:spPr bwMode="auto">
          <a:xfrm>
            <a:off x="10084915" y="2922498"/>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37" name="Rectangle 36">
            <a:extLst>
              <a:ext uri="{FF2B5EF4-FFF2-40B4-BE49-F238E27FC236}">
                <a16:creationId xmlns:a16="http://schemas.microsoft.com/office/drawing/2014/main" id="{B48FA756-87EB-4751-8624-53CB3CCCDB3C}"/>
              </a:ext>
            </a:extLst>
          </p:cNvPr>
          <p:cNvSpPr/>
          <p:nvPr/>
        </p:nvSpPr>
        <p:spPr bwMode="auto">
          <a:xfrm>
            <a:off x="9800970" y="3212892"/>
            <a:ext cx="766822" cy="23324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agent</a:t>
            </a:r>
            <a:endParaRPr lang="en-GB" sz="1000">
              <a:solidFill>
                <a:schemeClr val="tx1"/>
              </a:solidFill>
            </a:endParaRPr>
          </a:p>
        </p:txBody>
      </p:sp>
      <p:sp>
        <p:nvSpPr>
          <p:cNvPr id="33" name="Rectangle 32">
            <a:extLst>
              <a:ext uri="{FF2B5EF4-FFF2-40B4-BE49-F238E27FC236}">
                <a16:creationId xmlns:a16="http://schemas.microsoft.com/office/drawing/2014/main" id="{1C689FAF-15C7-4BEE-B35B-0DD357E43A75}"/>
              </a:ext>
            </a:extLst>
          </p:cNvPr>
          <p:cNvSpPr/>
          <p:nvPr/>
        </p:nvSpPr>
        <p:spPr bwMode="auto">
          <a:xfrm>
            <a:off x="9798388" y="4053180"/>
            <a:ext cx="770696" cy="2795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XMLEPN04</a:t>
            </a:r>
            <a:endParaRPr lang="en-GB" sz="600">
              <a:solidFill>
                <a:schemeClr val="tx1"/>
              </a:solidFill>
            </a:endParaRPr>
          </a:p>
        </p:txBody>
      </p:sp>
      <p:cxnSp>
        <p:nvCxnSpPr>
          <p:cNvPr id="38" name="Elbow Connector 33">
            <a:extLst>
              <a:ext uri="{FF2B5EF4-FFF2-40B4-BE49-F238E27FC236}">
                <a16:creationId xmlns:a16="http://schemas.microsoft.com/office/drawing/2014/main" id="{273DE926-E724-4284-8EF6-6F92EC9C2734}"/>
              </a:ext>
            </a:extLst>
          </p:cNvPr>
          <p:cNvCxnSpPr>
            <a:cxnSpLocks/>
          </p:cNvCxnSpPr>
          <p:nvPr/>
        </p:nvCxnSpPr>
        <p:spPr bwMode="auto">
          <a:xfrm rot="5400000">
            <a:off x="8608443" y="3836606"/>
            <a:ext cx="387707" cy="1291"/>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3">
            <a:extLst>
              <a:ext uri="{FF2B5EF4-FFF2-40B4-BE49-F238E27FC236}">
                <a16:creationId xmlns:a16="http://schemas.microsoft.com/office/drawing/2014/main" id="{6B40201B-01DC-415D-BB61-3276399E7C72}"/>
              </a:ext>
            </a:extLst>
          </p:cNvPr>
          <p:cNvCxnSpPr>
            <a:cxnSpLocks/>
          </p:cNvCxnSpPr>
          <p:nvPr/>
        </p:nvCxnSpPr>
        <p:spPr bwMode="auto">
          <a:xfrm rot="5400000">
            <a:off x="9995289" y="3849735"/>
            <a:ext cx="376894" cy="1291"/>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988DFFC-0768-4B55-BC2E-2638DC51CC4C}"/>
              </a:ext>
            </a:extLst>
          </p:cNvPr>
          <p:cNvSpPr/>
          <p:nvPr/>
        </p:nvSpPr>
        <p:spPr bwMode="auto">
          <a:xfrm>
            <a:off x="5316086" y="3384001"/>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47" name="Rectangle 46">
            <a:extLst>
              <a:ext uri="{FF2B5EF4-FFF2-40B4-BE49-F238E27FC236}">
                <a16:creationId xmlns:a16="http://schemas.microsoft.com/office/drawing/2014/main" id="{FC413359-54E0-4D93-BA03-F03072BB2076}"/>
              </a:ext>
            </a:extLst>
          </p:cNvPr>
          <p:cNvSpPr/>
          <p:nvPr/>
        </p:nvSpPr>
        <p:spPr bwMode="auto">
          <a:xfrm>
            <a:off x="5316086" y="3660740"/>
            <a:ext cx="766822"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48" name="Rectangle 47">
            <a:extLst>
              <a:ext uri="{FF2B5EF4-FFF2-40B4-BE49-F238E27FC236}">
                <a16:creationId xmlns:a16="http://schemas.microsoft.com/office/drawing/2014/main" id="{BE1529A0-F46A-4A85-BE94-D14A85098D36}"/>
              </a:ext>
            </a:extLst>
          </p:cNvPr>
          <p:cNvSpPr/>
          <p:nvPr/>
        </p:nvSpPr>
        <p:spPr bwMode="auto">
          <a:xfrm>
            <a:off x="5316086" y="4292502"/>
            <a:ext cx="766822" cy="2795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XMLEPN05</a:t>
            </a:r>
            <a:endParaRPr lang="en-GB" sz="600">
              <a:solidFill>
                <a:schemeClr val="tx1"/>
              </a:solidFill>
            </a:endParaRPr>
          </a:p>
        </p:txBody>
      </p:sp>
      <p:sp>
        <p:nvSpPr>
          <p:cNvPr id="49" name="Rectangle 48">
            <a:extLst>
              <a:ext uri="{FF2B5EF4-FFF2-40B4-BE49-F238E27FC236}">
                <a16:creationId xmlns:a16="http://schemas.microsoft.com/office/drawing/2014/main" id="{E6316D4D-67C3-48E1-928D-922A349A7774}"/>
              </a:ext>
            </a:extLst>
          </p:cNvPr>
          <p:cNvSpPr/>
          <p:nvPr/>
        </p:nvSpPr>
        <p:spPr bwMode="auto">
          <a:xfrm>
            <a:off x="5316086" y="2672662"/>
            <a:ext cx="766822" cy="2332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a:t>
            </a:r>
            <a:endParaRPr lang="en-GB" sz="1000">
              <a:solidFill>
                <a:schemeClr val="tx1"/>
              </a:solidFill>
            </a:endParaRPr>
          </a:p>
        </p:txBody>
      </p:sp>
      <p:cxnSp>
        <p:nvCxnSpPr>
          <p:cNvPr id="50" name="Elbow Connector 33">
            <a:extLst>
              <a:ext uri="{FF2B5EF4-FFF2-40B4-BE49-F238E27FC236}">
                <a16:creationId xmlns:a16="http://schemas.microsoft.com/office/drawing/2014/main" id="{47966993-78C1-4D2E-AB66-4CB59389161A}"/>
              </a:ext>
            </a:extLst>
          </p:cNvPr>
          <p:cNvCxnSpPr>
            <a:cxnSpLocks/>
          </p:cNvCxnSpPr>
          <p:nvPr/>
        </p:nvCxnSpPr>
        <p:spPr bwMode="auto">
          <a:xfrm rot="16200000" flipH="1">
            <a:off x="5508733" y="4101738"/>
            <a:ext cx="381529" cy="0"/>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Elbow Connector 283">
            <a:extLst>
              <a:ext uri="{FF2B5EF4-FFF2-40B4-BE49-F238E27FC236}">
                <a16:creationId xmlns:a16="http://schemas.microsoft.com/office/drawing/2014/main" id="{78366A54-DF9D-4325-99A3-CCC801986F46}"/>
              </a:ext>
            </a:extLst>
          </p:cNvPr>
          <p:cNvCxnSpPr>
            <a:cxnSpLocks/>
            <a:stCxn id="49" idx="0"/>
            <a:endCxn id="60" idx="2"/>
          </p:cNvCxnSpPr>
          <p:nvPr/>
        </p:nvCxnSpPr>
        <p:spPr>
          <a:xfrm rot="16200000" flipV="1">
            <a:off x="5218377" y="2191540"/>
            <a:ext cx="526449" cy="435794"/>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73F11F7-752D-424A-AC1F-1767688F758A}"/>
              </a:ext>
            </a:extLst>
          </p:cNvPr>
          <p:cNvSpPr/>
          <p:nvPr/>
        </p:nvSpPr>
        <p:spPr bwMode="auto">
          <a:xfrm>
            <a:off x="6269041" y="3380912"/>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55" name="Rectangle 54">
            <a:extLst>
              <a:ext uri="{FF2B5EF4-FFF2-40B4-BE49-F238E27FC236}">
                <a16:creationId xmlns:a16="http://schemas.microsoft.com/office/drawing/2014/main" id="{D0BEE11A-3E7A-40CC-B42E-35CE82B724DA}"/>
              </a:ext>
            </a:extLst>
          </p:cNvPr>
          <p:cNvSpPr/>
          <p:nvPr/>
        </p:nvSpPr>
        <p:spPr bwMode="auto">
          <a:xfrm>
            <a:off x="6269041" y="3657651"/>
            <a:ext cx="766822"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56" name="Rectangle 55">
            <a:extLst>
              <a:ext uri="{FF2B5EF4-FFF2-40B4-BE49-F238E27FC236}">
                <a16:creationId xmlns:a16="http://schemas.microsoft.com/office/drawing/2014/main" id="{7D57F424-C15E-4B55-8B1D-748A5609498A}"/>
              </a:ext>
            </a:extLst>
          </p:cNvPr>
          <p:cNvSpPr/>
          <p:nvPr/>
        </p:nvSpPr>
        <p:spPr bwMode="auto">
          <a:xfrm>
            <a:off x="6269041" y="4289413"/>
            <a:ext cx="766822" cy="2795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XMLEPN06</a:t>
            </a:r>
            <a:endParaRPr lang="en-GB" sz="600">
              <a:solidFill>
                <a:schemeClr val="tx1"/>
              </a:solidFill>
            </a:endParaRPr>
          </a:p>
        </p:txBody>
      </p:sp>
      <p:sp>
        <p:nvSpPr>
          <p:cNvPr id="57" name="Rectangle 56">
            <a:extLst>
              <a:ext uri="{FF2B5EF4-FFF2-40B4-BE49-F238E27FC236}">
                <a16:creationId xmlns:a16="http://schemas.microsoft.com/office/drawing/2014/main" id="{6879AC7A-D79C-4475-AFF5-73388D6B0655}"/>
              </a:ext>
            </a:extLst>
          </p:cNvPr>
          <p:cNvSpPr/>
          <p:nvPr/>
        </p:nvSpPr>
        <p:spPr bwMode="auto">
          <a:xfrm>
            <a:off x="6269041" y="2669573"/>
            <a:ext cx="766822" cy="2332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a:t>
            </a:r>
            <a:endParaRPr lang="en-GB" sz="1000">
              <a:solidFill>
                <a:schemeClr val="tx1"/>
              </a:solidFill>
            </a:endParaRPr>
          </a:p>
        </p:txBody>
      </p:sp>
      <p:cxnSp>
        <p:nvCxnSpPr>
          <p:cNvPr id="58" name="Elbow Connector 33">
            <a:extLst>
              <a:ext uri="{FF2B5EF4-FFF2-40B4-BE49-F238E27FC236}">
                <a16:creationId xmlns:a16="http://schemas.microsoft.com/office/drawing/2014/main" id="{012CB5DB-E8EF-49EC-BD15-4E6E774C3B25}"/>
              </a:ext>
            </a:extLst>
          </p:cNvPr>
          <p:cNvCxnSpPr>
            <a:cxnSpLocks/>
          </p:cNvCxnSpPr>
          <p:nvPr/>
        </p:nvCxnSpPr>
        <p:spPr bwMode="auto">
          <a:xfrm rot="16200000" flipH="1">
            <a:off x="6461688" y="4098649"/>
            <a:ext cx="381529" cy="0"/>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65A29C2-33AD-4D64-BA4F-0F0D627060A5}"/>
              </a:ext>
            </a:extLst>
          </p:cNvPr>
          <p:cNvSpPr/>
          <p:nvPr/>
        </p:nvSpPr>
        <p:spPr>
          <a:xfrm>
            <a:off x="4807354" y="1841917"/>
            <a:ext cx="912700" cy="3042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Load balancer</a:t>
            </a:r>
            <a:endParaRPr lang="en-GB" sz="900">
              <a:solidFill>
                <a:schemeClr val="tx1"/>
              </a:solidFill>
            </a:endParaRPr>
          </a:p>
        </p:txBody>
      </p:sp>
      <p:cxnSp>
        <p:nvCxnSpPr>
          <p:cNvPr id="61" name="Elbow Connector 283">
            <a:extLst>
              <a:ext uri="{FF2B5EF4-FFF2-40B4-BE49-F238E27FC236}">
                <a16:creationId xmlns:a16="http://schemas.microsoft.com/office/drawing/2014/main" id="{D59BB6DD-C8C4-43F9-9036-B075FA2DB91A}"/>
              </a:ext>
            </a:extLst>
          </p:cNvPr>
          <p:cNvCxnSpPr>
            <a:cxnSpLocks/>
            <a:stCxn id="57" idx="0"/>
            <a:endCxn id="60" idx="2"/>
          </p:cNvCxnSpPr>
          <p:nvPr/>
        </p:nvCxnSpPr>
        <p:spPr>
          <a:xfrm rot="16200000" flipV="1">
            <a:off x="5696399" y="1713519"/>
            <a:ext cx="523360" cy="1388748"/>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0323765-B4D4-4F83-A992-F868775B767B}"/>
              </a:ext>
            </a:extLst>
          </p:cNvPr>
          <p:cNvSpPr/>
          <p:nvPr/>
        </p:nvSpPr>
        <p:spPr>
          <a:xfrm>
            <a:off x="3461569" y="4594084"/>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wblchppnas0170v</a:t>
            </a:r>
            <a:endParaRPr lang="en-US" sz="700"/>
          </a:p>
        </p:txBody>
      </p:sp>
      <p:sp>
        <p:nvSpPr>
          <p:cNvPr id="70" name="Rectangle 69">
            <a:extLst>
              <a:ext uri="{FF2B5EF4-FFF2-40B4-BE49-F238E27FC236}">
                <a16:creationId xmlns:a16="http://schemas.microsoft.com/office/drawing/2014/main" id="{DCCF5505-1D26-46C7-B9D8-5AEB2A58669C}"/>
              </a:ext>
            </a:extLst>
          </p:cNvPr>
          <p:cNvSpPr/>
          <p:nvPr/>
        </p:nvSpPr>
        <p:spPr>
          <a:xfrm>
            <a:off x="4377060" y="4584517"/>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wblchppnas0180v</a:t>
            </a:r>
            <a:endParaRPr lang="en-US" sz="700"/>
          </a:p>
        </p:txBody>
      </p:sp>
      <p:sp>
        <p:nvSpPr>
          <p:cNvPr id="71" name="Rectangle 70">
            <a:extLst>
              <a:ext uri="{FF2B5EF4-FFF2-40B4-BE49-F238E27FC236}">
                <a16:creationId xmlns:a16="http://schemas.microsoft.com/office/drawing/2014/main" id="{6EE70265-1DCF-48B3-98F8-F6B5B714E6B2}"/>
              </a:ext>
            </a:extLst>
          </p:cNvPr>
          <p:cNvSpPr/>
          <p:nvPr/>
        </p:nvSpPr>
        <p:spPr>
          <a:xfrm>
            <a:off x="5292657" y="4592481"/>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wblchppnas0050v</a:t>
            </a:r>
            <a:endParaRPr lang="en-US" sz="700"/>
          </a:p>
        </p:txBody>
      </p:sp>
      <p:sp>
        <p:nvSpPr>
          <p:cNvPr id="72" name="Rectangle 71">
            <a:extLst>
              <a:ext uri="{FF2B5EF4-FFF2-40B4-BE49-F238E27FC236}">
                <a16:creationId xmlns:a16="http://schemas.microsoft.com/office/drawing/2014/main" id="{E09463B5-3EC1-46E7-ABDE-FF5A58AC001A}"/>
              </a:ext>
            </a:extLst>
          </p:cNvPr>
          <p:cNvSpPr/>
          <p:nvPr/>
        </p:nvSpPr>
        <p:spPr>
          <a:xfrm>
            <a:off x="6236873" y="4571281"/>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wblchppnas0060v</a:t>
            </a:r>
            <a:endParaRPr lang="en-US" sz="700"/>
          </a:p>
        </p:txBody>
      </p:sp>
      <p:sp>
        <p:nvSpPr>
          <p:cNvPr id="73" name="Rectangle 72">
            <a:extLst>
              <a:ext uri="{FF2B5EF4-FFF2-40B4-BE49-F238E27FC236}">
                <a16:creationId xmlns:a16="http://schemas.microsoft.com/office/drawing/2014/main" id="{2149498F-5985-4F76-A89D-29F72E04931B}"/>
              </a:ext>
            </a:extLst>
          </p:cNvPr>
          <p:cNvSpPr/>
          <p:nvPr/>
        </p:nvSpPr>
        <p:spPr>
          <a:xfrm>
            <a:off x="8384559" y="4525942"/>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wblchppnas0190v</a:t>
            </a:r>
            <a:endParaRPr lang="en-US" sz="700"/>
          </a:p>
        </p:txBody>
      </p:sp>
      <p:sp>
        <p:nvSpPr>
          <p:cNvPr id="74" name="Rectangle 73">
            <a:extLst>
              <a:ext uri="{FF2B5EF4-FFF2-40B4-BE49-F238E27FC236}">
                <a16:creationId xmlns:a16="http://schemas.microsoft.com/office/drawing/2014/main" id="{D9B56AE8-4562-4B79-91DE-D325B27B2115}"/>
              </a:ext>
            </a:extLst>
          </p:cNvPr>
          <p:cNvSpPr/>
          <p:nvPr/>
        </p:nvSpPr>
        <p:spPr>
          <a:xfrm>
            <a:off x="9750241" y="4548560"/>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wblchppnas0200v</a:t>
            </a:r>
            <a:endParaRPr lang="en-US" sz="700"/>
          </a:p>
        </p:txBody>
      </p:sp>
      <p:sp>
        <p:nvSpPr>
          <p:cNvPr id="75" name="TextBox 128">
            <a:extLst>
              <a:ext uri="{FF2B5EF4-FFF2-40B4-BE49-F238E27FC236}">
                <a16:creationId xmlns:a16="http://schemas.microsoft.com/office/drawing/2014/main" id="{CB5AD76B-4CBA-4F69-8102-EF9CFEBF1FFF}"/>
              </a:ext>
            </a:extLst>
          </p:cNvPr>
          <p:cNvSpPr txBox="1">
            <a:spLocks noChangeArrowheads="1"/>
          </p:cNvSpPr>
          <p:nvPr/>
        </p:nvSpPr>
        <p:spPr bwMode="auto">
          <a:xfrm>
            <a:off x="3773201" y="1884835"/>
            <a:ext cx="123978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216.113.133.250</a:t>
            </a:r>
            <a:endParaRPr lang="nl-NL" altLang="nl-NL" sz="900"/>
          </a:p>
        </p:txBody>
      </p:sp>
      <p:sp>
        <p:nvSpPr>
          <p:cNvPr id="76" name="Rectangle 75">
            <a:extLst>
              <a:ext uri="{FF2B5EF4-FFF2-40B4-BE49-F238E27FC236}">
                <a16:creationId xmlns:a16="http://schemas.microsoft.com/office/drawing/2014/main" id="{26FBBDDF-EFD1-4ECD-B11E-FA514872AE37}"/>
              </a:ext>
            </a:extLst>
          </p:cNvPr>
          <p:cNvSpPr/>
          <p:nvPr/>
        </p:nvSpPr>
        <p:spPr bwMode="auto">
          <a:xfrm>
            <a:off x="3473905" y="3161023"/>
            <a:ext cx="762949" cy="2332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kiosk</a:t>
            </a:r>
            <a:endParaRPr lang="en-GB" sz="1000">
              <a:solidFill>
                <a:schemeClr val="tx1"/>
              </a:solidFill>
            </a:endParaRPr>
          </a:p>
        </p:txBody>
      </p:sp>
      <p:sp>
        <p:nvSpPr>
          <p:cNvPr id="77" name="Rectangle 76">
            <a:extLst>
              <a:ext uri="{FF2B5EF4-FFF2-40B4-BE49-F238E27FC236}">
                <a16:creationId xmlns:a16="http://schemas.microsoft.com/office/drawing/2014/main" id="{B286F125-F713-4AA8-B90F-DEBBA6490983}"/>
              </a:ext>
            </a:extLst>
          </p:cNvPr>
          <p:cNvSpPr/>
          <p:nvPr/>
        </p:nvSpPr>
        <p:spPr bwMode="auto">
          <a:xfrm>
            <a:off x="3473905" y="2919993"/>
            <a:ext cx="762949" cy="2332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ICI</a:t>
            </a:r>
            <a:endParaRPr lang="en-GB" sz="1000">
              <a:solidFill>
                <a:schemeClr val="tx1"/>
              </a:solidFill>
            </a:endParaRPr>
          </a:p>
        </p:txBody>
      </p:sp>
      <p:sp>
        <p:nvSpPr>
          <p:cNvPr id="78" name="Rectangle 77">
            <a:extLst>
              <a:ext uri="{FF2B5EF4-FFF2-40B4-BE49-F238E27FC236}">
                <a16:creationId xmlns:a16="http://schemas.microsoft.com/office/drawing/2014/main" id="{83391C01-0E22-453C-9308-97E71AB07DF5}"/>
              </a:ext>
            </a:extLst>
          </p:cNvPr>
          <p:cNvSpPr/>
          <p:nvPr/>
        </p:nvSpPr>
        <p:spPr bwMode="auto">
          <a:xfrm>
            <a:off x="3476636" y="3391699"/>
            <a:ext cx="758928" cy="2332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iPort </a:t>
            </a:r>
            <a:r>
              <a:rPr lang="en-US" sz="900" err="1">
                <a:solidFill>
                  <a:schemeClr val="tx1"/>
                </a:solidFill>
              </a:rPr>
              <a:t>bagdrop</a:t>
            </a:r>
            <a:endParaRPr lang="en-GB" sz="900">
              <a:solidFill>
                <a:schemeClr val="tx1"/>
              </a:solidFill>
            </a:endParaRPr>
          </a:p>
        </p:txBody>
      </p:sp>
      <p:sp>
        <p:nvSpPr>
          <p:cNvPr id="40" name="TextBox 513">
            <a:extLst>
              <a:ext uri="{FF2B5EF4-FFF2-40B4-BE49-F238E27FC236}">
                <a16:creationId xmlns:a16="http://schemas.microsoft.com/office/drawing/2014/main" id="{84CBB8D4-FEA2-477C-A7F0-379461C9B118}"/>
              </a:ext>
            </a:extLst>
          </p:cNvPr>
          <p:cNvSpPr txBox="1">
            <a:spLocks noChangeArrowheads="1"/>
          </p:cNvSpPr>
          <p:nvPr/>
        </p:nvSpPr>
        <p:spPr bwMode="auto">
          <a:xfrm>
            <a:off x="4701827" y="2397217"/>
            <a:ext cx="1005403"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nl-NL" sz="900"/>
              <a:t>Windows server</a:t>
            </a:r>
          </a:p>
          <a:p>
            <a:pPr algn="ctr">
              <a:spcBef>
                <a:spcPct val="0"/>
              </a:spcBef>
              <a:buFontTx/>
              <a:buNone/>
            </a:pPr>
            <a:r>
              <a:rPr lang="en-US" altLang="nl-NL" sz="900"/>
              <a:t>2016</a:t>
            </a:r>
            <a:endParaRPr lang="nl-NL" altLang="nl-NL" sz="900"/>
          </a:p>
        </p:txBody>
      </p:sp>
      <p:sp>
        <p:nvSpPr>
          <p:cNvPr id="80" name="TextBox 34">
            <a:extLst>
              <a:ext uri="{FF2B5EF4-FFF2-40B4-BE49-F238E27FC236}">
                <a16:creationId xmlns:a16="http://schemas.microsoft.com/office/drawing/2014/main" id="{3EE39DF9-E627-4836-A308-EFF1FE33B99C}"/>
              </a:ext>
            </a:extLst>
          </p:cNvPr>
          <p:cNvSpPr txBox="1">
            <a:spLocks noChangeArrowheads="1"/>
          </p:cNvSpPr>
          <p:nvPr/>
        </p:nvSpPr>
        <p:spPr bwMode="auto">
          <a:xfrm>
            <a:off x="3881136" y="3093857"/>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81" name="Rectangle 80">
            <a:extLst>
              <a:ext uri="{FF2B5EF4-FFF2-40B4-BE49-F238E27FC236}">
                <a16:creationId xmlns:a16="http://schemas.microsoft.com/office/drawing/2014/main" id="{3A288612-FC10-4D70-AAB4-E2E99A2C3D3E}"/>
              </a:ext>
            </a:extLst>
          </p:cNvPr>
          <p:cNvSpPr/>
          <p:nvPr/>
        </p:nvSpPr>
        <p:spPr bwMode="auto">
          <a:xfrm>
            <a:off x="4378530" y="3165930"/>
            <a:ext cx="762949" cy="2332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kiosk</a:t>
            </a:r>
            <a:endParaRPr lang="en-GB" sz="1000">
              <a:solidFill>
                <a:schemeClr val="tx1"/>
              </a:solidFill>
            </a:endParaRPr>
          </a:p>
        </p:txBody>
      </p:sp>
      <p:sp>
        <p:nvSpPr>
          <p:cNvPr id="82" name="Rectangle 81">
            <a:extLst>
              <a:ext uri="{FF2B5EF4-FFF2-40B4-BE49-F238E27FC236}">
                <a16:creationId xmlns:a16="http://schemas.microsoft.com/office/drawing/2014/main" id="{4154BADD-BE66-402D-A3F6-5E49E2A600B5}"/>
              </a:ext>
            </a:extLst>
          </p:cNvPr>
          <p:cNvSpPr/>
          <p:nvPr/>
        </p:nvSpPr>
        <p:spPr bwMode="auto">
          <a:xfrm>
            <a:off x="4378530" y="2924899"/>
            <a:ext cx="762949" cy="2332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ICI</a:t>
            </a:r>
            <a:endParaRPr lang="en-GB" sz="1000">
              <a:solidFill>
                <a:schemeClr val="tx1"/>
              </a:solidFill>
            </a:endParaRPr>
          </a:p>
        </p:txBody>
      </p:sp>
      <p:sp>
        <p:nvSpPr>
          <p:cNvPr id="83" name="Rectangle 82">
            <a:extLst>
              <a:ext uri="{FF2B5EF4-FFF2-40B4-BE49-F238E27FC236}">
                <a16:creationId xmlns:a16="http://schemas.microsoft.com/office/drawing/2014/main" id="{BD24F779-FE73-4FEA-8068-FA21F2125617}"/>
              </a:ext>
            </a:extLst>
          </p:cNvPr>
          <p:cNvSpPr/>
          <p:nvPr/>
        </p:nvSpPr>
        <p:spPr bwMode="auto">
          <a:xfrm>
            <a:off x="4381261" y="3396606"/>
            <a:ext cx="758928" cy="2332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iPort </a:t>
            </a:r>
            <a:r>
              <a:rPr lang="en-US" sz="900" err="1">
                <a:solidFill>
                  <a:schemeClr val="tx1"/>
                </a:solidFill>
              </a:rPr>
              <a:t>bagdrop</a:t>
            </a:r>
            <a:endParaRPr lang="en-GB" sz="900">
              <a:solidFill>
                <a:schemeClr val="tx1"/>
              </a:solidFill>
            </a:endParaRPr>
          </a:p>
        </p:txBody>
      </p:sp>
      <p:sp>
        <p:nvSpPr>
          <p:cNvPr id="84" name="TextBox 34">
            <a:extLst>
              <a:ext uri="{FF2B5EF4-FFF2-40B4-BE49-F238E27FC236}">
                <a16:creationId xmlns:a16="http://schemas.microsoft.com/office/drawing/2014/main" id="{F6682C54-1191-4A86-A0C8-9718D456C157}"/>
              </a:ext>
            </a:extLst>
          </p:cNvPr>
          <p:cNvSpPr txBox="1">
            <a:spLocks noChangeArrowheads="1"/>
          </p:cNvSpPr>
          <p:nvPr/>
        </p:nvSpPr>
        <p:spPr bwMode="auto">
          <a:xfrm>
            <a:off x="4005066" y="3242143"/>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85" name="Rectangle 84">
            <a:extLst>
              <a:ext uri="{FF2B5EF4-FFF2-40B4-BE49-F238E27FC236}">
                <a16:creationId xmlns:a16="http://schemas.microsoft.com/office/drawing/2014/main" id="{3C667662-005B-4549-A9A6-348076C84F46}"/>
              </a:ext>
            </a:extLst>
          </p:cNvPr>
          <p:cNvSpPr/>
          <p:nvPr/>
        </p:nvSpPr>
        <p:spPr bwMode="auto">
          <a:xfrm>
            <a:off x="5317110" y="3150522"/>
            <a:ext cx="762949" cy="2332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kiosk</a:t>
            </a:r>
            <a:endParaRPr lang="en-GB" sz="1000">
              <a:solidFill>
                <a:schemeClr val="tx1"/>
              </a:solidFill>
            </a:endParaRPr>
          </a:p>
        </p:txBody>
      </p:sp>
      <p:sp>
        <p:nvSpPr>
          <p:cNvPr id="86" name="Rectangle 85">
            <a:extLst>
              <a:ext uri="{FF2B5EF4-FFF2-40B4-BE49-F238E27FC236}">
                <a16:creationId xmlns:a16="http://schemas.microsoft.com/office/drawing/2014/main" id="{61D4A9A2-7C13-43E2-AC42-04BFBF54EAEB}"/>
              </a:ext>
            </a:extLst>
          </p:cNvPr>
          <p:cNvSpPr/>
          <p:nvPr/>
        </p:nvSpPr>
        <p:spPr bwMode="auto">
          <a:xfrm>
            <a:off x="5317110" y="2909492"/>
            <a:ext cx="762949" cy="2332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ICI</a:t>
            </a:r>
            <a:endParaRPr lang="en-GB" sz="1000">
              <a:solidFill>
                <a:schemeClr val="tx1"/>
              </a:solidFill>
            </a:endParaRPr>
          </a:p>
        </p:txBody>
      </p:sp>
      <p:sp>
        <p:nvSpPr>
          <p:cNvPr id="87" name="Rectangle 86">
            <a:extLst>
              <a:ext uri="{FF2B5EF4-FFF2-40B4-BE49-F238E27FC236}">
                <a16:creationId xmlns:a16="http://schemas.microsoft.com/office/drawing/2014/main" id="{DF1EEA2A-BA87-4315-AA45-9A897EA5387E}"/>
              </a:ext>
            </a:extLst>
          </p:cNvPr>
          <p:cNvSpPr/>
          <p:nvPr/>
        </p:nvSpPr>
        <p:spPr bwMode="auto">
          <a:xfrm>
            <a:off x="5319840" y="3381199"/>
            <a:ext cx="758928" cy="2332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iPort </a:t>
            </a:r>
            <a:r>
              <a:rPr lang="en-US" sz="900" err="1">
                <a:solidFill>
                  <a:schemeClr val="tx1"/>
                </a:solidFill>
              </a:rPr>
              <a:t>bagdrop</a:t>
            </a:r>
            <a:endParaRPr lang="en-GB" sz="900">
              <a:solidFill>
                <a:schemeClr val="tx1"/>
              </a:solidFill>
            </a:endParaRPr>
          </a:p>
        </p:txBody>
      </p:sp>
      <p:sp>
        <p:nvSpPr>
          <p:cNvPr id="88" name="TextBox 34">
            <a:extLst>
              <a:ext uri="{FF2B5EF4-FFF2-40B4-BE49-F238E27FC236}">
                <a16:creationId xmlns:a16="http://schemas.microsoft.com/office/drawing/2014/main" id="{90950B3E-CB31-4CD9-97E6-00E24CC1568B}"/>
              </a:ext>
            </a:extLst>
          </p:cNvPr>
          <p:cNvSpPr txBox="1">
            <a:spLocks noChangeArrowheads="1"/>
          </p:cNvSpPr>
          <p:nvPr/>
        </p:nvSpPr>
        <p:spPr bwMode="auto">
          <a:xfrm>
            <a:off x="6552357" y="2931988"/>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89" name="Rectangle 88">
            <a:extLst>
              <a:ext uri="{FF2B5EF4-FFF2-40B4-BE49-F238E27FC236}">
                <a16:creationId xmlns:a16="http://schemas.microsoft.com/office/drawing/2014/main" id="{7A84DFF3-B7F2-4E31-9462-6A0F2D2B8506}"/>
              </a:ext>
            </a:extLst>
          </p:cNvPr>
          <p:cNvSpPr/>
          <p:nvPr/>
        </p:nvSpPr>
        <p:spPr bwMode="auto">
          <a:xfrm>
            <a:off x="6269058" y="3147440"/>
            <a:ext cx="762949" cy="2332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kiosk</a:t>
            </a:r>
            <a:endParaRPr lang="en-GB" sz="1000">
              <a:solidFill>
                <a:schemeClr val="tx1"/>
              </a:solidFill>
            </a:endParaRPr>
          </a:p>
        </p:txBody>
      </p:sp>
      <p:sp>
        <p:nvSpPr>
          <p:cNvPr id="90" name="Rectangle 89">
            <a:extLst>
              <a:ext uri="{FF2B5EF4-FFF2-40B4-BE49-F238E27FC236}">
                <a16:creationId xmlns:a16="http://schemas.microsoft.com/office/drawing/2014/main" id="{9C0B2B45-C940-4F6F-831F-88E55D6C3266}"/>
              </a:ext>
            </a:extLst>
          </p:cNvPr>
          <p:cNvSpPr/>
          <p:nvPr/>
        </p:nvSpPr>
        <p:spPr bwMode="auto">
          <a:xfrm>
            <a:off x="6269058" y="2906409"/>
            <a:ext cx="762949" cy="2332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ICI</a:t>
            </a:r>
            <a:endParaRPr lang="en-GB" sz="1000">
              <a:solidFill>
                <a:schemeClr val="tx1"/>
              </a:solidFill>
            </a:endParaRPr>
          </a:p>
        </p:txBody>
      </p:sp>
      <p:sp>
        <p:nvSpPr>
          <p:cNvPr id="91" name="Rectangle 90">
            <a:extLst>
              <a:ext uri="{FF2B5EF4-FFF2-40B4-BE49-F238E27FC236}">
                <a16:creationId xmlns:a16="http://schemas.microsoft.com/office/drawing/2014/main" id="{F2A44EAE-8CD6-4D1B-8EE0-8CADE443EB63}"/>
              </a:ext>
            </a:extLst>
          </p:cNvPr>
          <p:cNvSpPr/>
          <p:nvPr/>
        </p:nvSpPr>
        <p:spPr bwMode="auto">
          <a:xfrm>
            <a:off x="6271788" y="3378116"/>
            <a:ext cx="758928" cy="2332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iPort </a:t>
            </a:r>
            <a:r>
              <a:rPr lang="en-US" sz="900" err="1">
                <a:solidFill>
                  <a:schemeClr val="tx1"/>
                </a:solidFill>
              </a:rPr>
              <a:t>bagdrop</a:t>
            </a:r>
            <a:endParaRPr lang="en-GB" sz="900">
              <a:solidFill>
                <a:schemeClr val="tx1"/>
              </a:solidFill>
            </a:endParaRPr>
          </a:p>
        </p:txBody>
      </p:sp>
      <p:sp>
        <p:nvSpPr>
          <p:cNvPr id="92" name="Rectangle: Rounded Corners 91">
            <a:extLst>
              <a:ext uri="{FF2B5EF4-FFF2-40B4-BE49-F238E27FC236}">
                <a16:creationId xmlns:a16="http://schemas.microsoft.com/office/drawing/2014/main" id="{5C2DA53B-782F-44FD-988C-443A28F76C14}"/>
              </a:ext>
            </a:extLst>
          </p:cNvPr>
          <p:cNvSpPr/>
          <p:nvPr/>
        </p:nvSpPr>
        <p:spPr>
          <a:xfrm>
            <a:off x="3378333" y="993855"/>
            <a:ext cx="3795884" cy="2941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iPort transaction servers</a:t>
            </a:r>
          </a:p>
        </p:txBody>
      </p:sp>
      <p:sp>
        <p:nvSpPr>
          <p:cNvPr id="97" name="Rectangle: Rounded Corners 96">
            <a:extLst>
              <a:ext uri="{FF2B5EF4-FFF2-40B4-BE49-F238E27FC236}">
                <a16:creationId xmlns:a16="http://schemas.microsoft.com/office/drawing/2014/main" id="{2FC61BDA-4F5C-497F-8C72-ADF8611CDB47}"/>
              </a:ext>
            </a:extLst>
          </p:cNvPr>
          <p:cNvSpPr/>
          <p:nvPr/>
        </p:nvSpPr>
        <p:spPr>
          <a:xfrm>
            <a:off x="8005204" y="988920"/>
            <a:ext cx="3053205" cy="2941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iPort agent servers</a:t>
            </a:r>
          </a:p>
        </p:txBody>
      </p:sp>
      <p:sp>
        <p:nvSpPr>
          <p:cNvPr id="98" name="Rectangle: Rounded Corners 97">
            <a:extLst>
              <a:ext uri="{FF2B5EF4-FFF2-40B4-BE49-F238E27FC236}">
                <a16:creationId xmlns:a16="http://schemas.microsoft.com/office/drawing/2014/main" id="{5EB0D15D-2C17-40B3-AF43-4B3AE356460E}"/>
              </a:ext>
            </a:extLst>
          </p:cNvPr>
          <p:cNvSpPr/>
          <p:nvPr/>
        </p:nvSpPr>
        <p:spPr>
          <a:xfrm>
            <a:off x="3158587" y="5608538"/>
            <a:ext cx="7908476" cy="40975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TPF (Meridian)</a:t>
            </a:r>
          </a:p>
        </p:txBody>
      </p:sp>
      <p:sp>
        <p:nvSpPr>
          <p:cNvPr id="100" name="Arrow: Up-Down 99">
            <a:extLst>
              <a:ext uri="{FF2B5EF4-FFF2-40B4-BE49-F238E27FC236}">
                <a16:creationId xmlns:a16="http://schemas.microsoft.com/office/drawing/2014/main" id="{F173C93D-532E-409A-B15E-4FE24081AAAD}"/>
              </a:ext>
            </a:extLst>
          </p:cNvPr>
          <p:cNvSpPr/>
          <p:nvPr/>
        </p:nvSpPr>
        <p:spPr>
          <a:xfrm>
            <a:off x="3674417" y="4981167"/>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row: Up-Down 100">
            <a:extLst>
              <a:ext uri="{FF2B5EF4-FFF2-40B4-BE49-F238E27FC236}">
                <a16:creationId xmlns:a16="http://schemas.microsoft.com/office/drawing/2014/main" id="{E79D2F01-CBDF-443A-8B50-653C3D8AA318}"/>
              </a:ext>
            </a:extLst>
          </p:cNvPr>
          <p:cNvSpPr/>
          <p:nvPr/>
        </p:nvSpPr>
        <p:spPr>
          <a:xfrm>
            <a:off x="4602904" y="4986962"/>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Up-Down 101">
            <a:extLst>
              <a:ext uri="{FF2B5EF4-FFF2-40B4-BE49-F238E27FC236}">
                <a16:creationId xmlns:a16="http://schemas.microsoft.com/office/drawing/2014/main" id="{81A30AD2-DDB8-4331-B255-C892A7A06C26}"/>
              </a:ext>
            </a:extLst>
          </p:cNvPr>
          <p:cNvSpPr/>
          <p:nvPr/>
        </p:nvSpPr>
        <p:spPr>
          <a:xfrm>
            <a:off x="5549042" y="4986963"/>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Up-Down 102">
            <a:extLst>
              <a:ext uri="{FF2B5EF4-FFF2-40B4-BE49-F238E27FC236}">
                <a16:creationId xmlns:a16="http://schemas.microsoft.com/office/drawing/2014/main" id="{4D386CF1-1D10-47E2-9255-9C7CC1B03522}"/>
              </a:ext>
            </a:extLst>
          </p:cNvPr>
          <p:cNvSpPr/>
          <p:nvPr/>
        </p:nvSpPr>
        <p:spPr>
          <a:xfrm>
            <a:off x="6495180" y="4980073"/>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Up-Down 103">
            <a:extLst>
              <a:ext uri="{FF2B5EF4-FFF2-40B4-BE49-F238E27FC236}">
                <a16:creationId xmlns:a16="http://schemas.microsoft.com/office/drawing/2014/main" id="{290DCE99-E85C-4E31-AE29-0E2F8B4885A6}"/>
              </a:ext>
            </a:extLst>
          </p:cNvPr>
          <p:cNvSpPr/>
          <p:nvPr/>
        </p:nvSpPr>
        <p:spPr>
          <a:xfrm>
            <a:off x="8609136" y="4986963"/>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Up-Down 104">
            <a:extLst>
              <a:ext uri="{FF2B5EF4-FFF2-40B4-BE49-F238E27FC236}">
                <a16:creationId xmlns:a16="http://schemas.microsoft.com/office/drawing/2014/main" id="{5272115F-F19F-4B3F-8E5F-64C61CDD51DA}"/>
              </a:ext>
            </a:extLst>
          </p:cNvPr>
          <p:cNvSpPr/>
          <p:nvPr/>
        </p:nvSpPr>
        <p:spPr>
          <a:xfrm>
            <a:off x="10084915" y="4977769"/>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F7008841-446F-4111-8EF4-915FE6D58E99}"/>
              </a:ext>
            </a:extLst>
          </p:cNvPr>
          <p:cNvSpPr txBox="1"/>
          <p:nvPr/>
        </p:nvSpPr>
        <p:spPr>
          <a:xfrm>
            <a:off x="102454" y="3281036"/>
            <a:ext cx="2912838" cy="2862322"/>
          </a:xfrm>
          <a:prstGeom prst="rect">
            <a:avLst/>
          </a:prstGeom>
          <a:solidFill>
            <a:schemeClr val="bg2">
              <a:lumMod val="90000"/>
            </a:schemeClr>
          </a:solidFill>
        </p:spPr>
        <p:txBody>
          <a:bodyPr wrap="square" rtlCol="0">
            <a:spAutoFit/>
          </a:bodyPr>
          <a:lstStyle/>
          <a:p>
            <a:pPr algn="ctr"/>
            <a:r>
              <a:rPr lang="en-US" sz="1200" b="1"/>
              <a:t>The iPort servers</a:t>
            </a:r>
          </a:p>
          <a:p>
            <a:pPr marL="171450" indent="-171450">
              <a:buFont typeface="Arial" panose="020B0604020202020204" pitchFamily="34" charset="0"/>
              <a:buChar char="•"/>
            </a:pPr>
            <a:r>
              <a:rPr lang="en-US" sz="1200"/>
              <a:t>The iPort transaction servers receive transactions for all 4 iPort applications.</a:t>
            </a:r>
          </a:p>
          <a:p>
            <a:pPr marL="171450" indent="-171450">
              <a:buFont typeface="Arial" panose="020B0604020202020204" pitchFamily="34" charset="0"/>
              <a:buChar char="•"/>
            </a:pPr>
            <a:r>
              <a:rPr lang="en-US" sz="1200"/>
              <a:t>The </a:t>
            </a:r>
            <a:r>
              <a:rPr lang="en-US" sz="1200" err="1"/>
              <a:t>iport</a:t>
            </a:r>
            <a:r>
              <a:rPr lang="en-US" sz="1200"/>
              <a:t> servers compress the data that is sent to the </a:t>
            </a:r>
            <a:r>
              <a:rPr lang="en-US" sz="1200" err="1"/>
              <a:t>iPortFox</a:t>
            </a:r>
            <a:r>
              <a:rPr lang="en-US" sz="1200"/>
              <a:t> client. This is done to reduce network usage. </a:t>
            </a:r>
          </a:p>
          <a:p>
            <a:pPr marL="171450" indent="-171450">
              <a:buFont typeface="Arial" panose="020B0604020202020204" pitchFamily="34" charset="0"/>
              <a:buChar char="•"/>
            </a:pPr>
            <a:r>
              <a:rPr lang="en-US" sz="1200"/>
              <a:t>No customer sessions on the 2 agent servers. They process ‘batch’ type of data. Time initiated transactions and back-end processing such as sending of messages</a:t>
            </a:r>
          </a:p>
          <a:p>
            <a:pPr marL="171450" indent="-171450">
              <a:buFont typeface="Arial" panose="020B0604020202020204" pitchFamily="34" charset="0"/>
              <a:buChar char="•"/>
            </a:pPr>
            <a:r>
              <a:rPr lang="en-US" sz="1200"/>
              <a:t>All 6 iPort servers (windows) connect to TPF via MQ/</a:t>
            </a:r>
            <a:r>
              <a:rPr lang="en-US" sz="1200" err="1"/>
              <a:t>XMLe</a:t>
            </a:r>
            <a:endParaRPr lang="en-US" sz="1200"/>
          </a:p>
          <a:p>
            <a:pPr marL="171450" indent="-171450">
              <a:buFont typeface="Arial" panose="020B0604020202020204" pitchFamily="34" charset="0"/>
              <a:buChar char="•"/>
            </a:pPr>
            <a:r>
              <a:rPr lang="en-US" sz="1200"/>
              <a:t>New release of the iPort applications every 3 weeks</a:t>
            </a:r>
          </a:p>
        </p:txBody>
      </p:sp>
      <p:sp>
        <p:nvSpPr>
          <p:cNvPr id="108" name="Cylinder 107">
            <a:extLst>
              <a:ext uri="{FF2B5EF4-FFF2-40B4-BE49-F238E27FC236}">
                <a16:creationId xmlns:a16="http://schemas.microsoft.com/office/drawing/2014/main" id="{91DC7882-396C-4B36-AD09-183E2475CBF9}"/>
              </a:ext>
            </a:extLst>
          </p:cNvPr>
          <p:cNvSpPr/>
          <p:nvPr/>
        </p:nvSpPr>
        <p:spPr>
          <a:xfrm rot="5400000">
            <a:off x="6978352" y="1295845"/>
            <a:ext cx="204679" cy="8012122"/>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852197CC-738D-49F0-90A5-5F4BE3268C79}"/>
              </a:ext>
            </a:extLst>
          </p:cNvPr>
          <p:cNvSpPr txBox="1"/>
          <p:nvPr/>
        </p:nvSpPr>
        <p:spPr>
          <a:xfrm>
            <a:off x="6901515" y="5174991"/>
            <a:ext cx="777777" cy="261610"/>
          </a:xfrm>
          <a:prstGeom prst="rect">
            <a:avLst/>
          </a:prstGeom>
          <a:noFill/>
        </p:spPr>
        <p:txBody>
          <a:bodyPr wrap="none" rtlCol="0">
            <a:spAutoFit/>
          </a:bodyPr>
          <a:lstStyle/>
          <a:p>
            <a:r>
              <a:rPr lang="en-US" sz="1050"/>
              <a:t>MQ/</a:t>
            </a:r>
            <a:r>
              <a:rPr lang="en-US" sz="1050" err="1"/>
              <a:t>XMLe</a:t>
            </a:r>
            <a:endParaRPr lang="en-US" sz="1050"/>
          </a:p>
        </p:txBody>
      </p:sp>
      <p:sp>
        <p:nvSpPr>
          <p:cNvPr id="93" name="TextBox 92">
            <a:extLst>
              <a:ext uri="{FF2B5EF4-FFF2-40B4-BE49-F238E27FC236}">
                <a16:creationId xmlns:a16="http://schemas.microsoft.com/office/drawing/2014/main" id="{7EF43430-91DC-497B-A002-277BA65CD752}"/>
              </a:ext>
            </a:extLst>
          </p:cNvPr>
          <p:cNvSpPr txBox="1"/>
          <p:nvPr/>
        </p:nvSpPr>
        <p:spPr>
          <a:xfrm>
            <a:off x="132954" y="1087205"/>
            <a:ext cx="2912838" cy="2123658"/>
          </a:xfrm>
          <a:prstGeom prst="rect">
            <a:avLst/>
          </a:prstGeom>
          <a:solidFill>
            <a:schemeClr val="bg2">
              <a:lumMod val="90000"/>
            </a:schemeClr>
          </a:solidFill>
        </p:spPr>
        <p:txBody>
          <a:bodyPr wrap="square" rtlCol="0">
            <a:spAutoFit/>
          </a:bodyPr>
          <a:lstStyle/>
          <a:p>
            <a:pPr algn="ctr"/>
            <a:r>
              <a:rPr lang="en-US" sz="1200" b="1"/>
              <a:t>The load balancer</a:t>
            </a:r>
          </a:p>
          <a:p>
            <a:pPr marL="171450" indent="-171450">
              <a:buFont typeface="Arial" panose="020B0604020202020204" pitchFamily="34" charset="0"/>
              <a:buChar char="•"/>
            </a:pPr>
            <a:r>
              <a:rPr lang="en-US" sz="1200"/>
              <a:t>distributes user sessions over the 4 servers.</a:t>
            </a:r>
          </a:p>
          <a:p>
            <a:pPr marL="171450" indent="-171450">
              <a:buFont typeface="Arial" panose="020B0604020202020204" pitchFamily="34" charset="0"/>
              <a:buChar char="•"/>
            </a:pPr>
            <a:r>
              <a:rPr lang="en-US" sz="1200"/>
              <a:t>If one server drops out or fails, the other 3 take over.</a:t>
            </a:r>
          </a:p>
          <a:p>
            <a:pPr marL="171450" indent="-171450">
              <a:buFont typeface="Arial" panose="020B0604020202020204" pitchFamily="34" charset="0"/>
              <a:buChar char="•"/>
            </a:pPr>
            <a:r>
              <a:rPr lang="en-US" sz="1200"/>
              <a:t>translates the HTTPS encryption into HTTP.</a:t>
            </a:r>
          </a:p>
          <a:p>
            <a:pPr marL="171450" indent="-171450">
              <a:buFont typeface="Arial" panose="020B0604020202020204" pitchFamily="34" charset="0"/>
              <a:buChar char="•"/>
            </a:pPr>
            <a:r>
              <a:rPr lang="en-US" sz="1200"/>
              <a:t>HTTPS: </a:t>
            </a:r>
            <a:r>
              <a:rPr lang="en-US" sz="1200" i="1"/>
              <a:t>Hypertext Transfer Protocol over SSL.</a:t>
            </a:r>
          </a:p>
          <a:p>
            <a:pPr marL="171450" indent="-171450">
              <a:buFont typeface="Arial" panose="020B0604020202020204" pitchFamily="34" charset="0"/>
              <a:buChar char="•"/>
            </a:pPr>
            <a:r>
              <a:rPr lang="en-US" sz="1200"/>
              <a:t>SSL: </a:t>
            </a:r>
            <a:r>
              <a:rPr lang="en-US" sz="1200" i="1"/>
              <a:t>Secured Sockets Layer</a:t>
            </a:r>
            <a:r>
              <a:rPr lang="en-US" sz="1200"/>
              <a:t> (this requires a certificate on the pc)</a:t>
            </a:r>
          </a:p>
        </p:txBody>
      </p:sp>
      <p:sp>
        <p:nvSpPr>
          <p:cNvPr id="119" name="Cloud 118">
            <a:extLst>
              <a:ext uri="{FF2B5EF4-FFF2-40B4-BE49-F238E27FC236}">
                <a16:creationId xmlns:a16="http://schemas.microsoft.com/office/drawing/2014/main" id="{DCC1CECB-0483-4CF2-B325-FB38E48AAFF8}"/>
              </a:ext>
            </a:extLst>
          </p:cNvPr>
          <p:cNvSpPr/>
          <p:nvPr/>
        </p:nvSpPr>
        <p:spPr>
          <a:xfrm>
            <a:off x="4429993" y="1232137"/>
            <a:ext cx="1680519" cy="595615"/>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External networks</a:t>
            </a:r>
          </a:p>
        </p:txBody>
      </p:sp>
      <p:sp>
        <p:nvSpPr>
          <p:cNvPr id="94" name="TextBox 513">
            <a:extLst>
              <a:ext uri="{FF2B5EF4-FFF2-40B4-BE49-F238E27FC236}">
                <a16:creationId xmlns:a16="http://schemas.microsoft.com/office/drawing/2014/main" id="{0E29D770-C2CE-45A0-BFE1-EB803B8015AF}"/>
              </a:ext>
            </a:extLst>
          </p:cNvPr>
          <p:cNvSpPr txBox="1">
            <a:spLocks noChangeArrowheads="1"/>
          </p:cNvSpPr>
          <p:nvPr/>
        </p:nvSpPr>
        <p:spPr bwMode="auto">
          <a:xfrm>
            <a:off x="9055279" y="2402973"/>
            <a:ext cx="1005403"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nl-NL" sz="900"/>
              <a:t>Windows server</a:t>
            </a:r>
          </a:p>
          <a:p>
            <a:pPr algn="ctr">
              <a:spcBef>
                <a:spcPct val="0"/>
              </a:spcBef>
              <a:buFontTx/>
              <a:buNone/>
            </a:pPr>
            <a:r>
              <a:rPr lang="en-US" altLang="nl-NL" sz="900"/>
              <a:t>2016</a:t>
            </a:r>
            <a:endParaRPr lang="nl-NL" altLang="nl-NL" sz="900"/>
          </a:p>
        </p:txBody>
      </p:sp>
      <p:sp>
        <p:nvSpPr>
          <p:cNvPr id="4" name="TextBox 3">
            <a:extLst>
              <a:ext uri="{FF2B5EF4-FFF2-40B4-BE49-F238E27FC236}">
                <a16:creationId xmlns:a16="http://schemas.microsoft.com/office/drawing/2014/main" id="{9F31603C-7753-46C3-A47D-DE7B2A60B9CD}"/>
              </a:ext>
            </a:extLst>
          </p:cNvPr>
          <p:cNvSpPr txBox="1"/>
          <p:nvPr/>
        </p:nvSpPr>
        <p:spPr>
          <a:xfrm>
            <a:off x="6106133" y="1414812"/>
            <a:ext cx="551238" cy="261610"/>
          </a:xfrm>
          <a:prstGeom prst="rect">
            <a:avLst/>
          </a:prstGeom>
          <a:solidFill>
            <a:schemeClr val="bg1"/>
          </a:solidFill>
        </p:spPr>
        <p:txBody>
          <a:bodyPr wrap="square" rtlCol="0">
            <a:spAutoFit/>
          </a:bodyPr>
          <a:lstStyle/>
          <a:p>
            <a:r>
              <a:rPr lang="en-US" sz="1100"/>
              <a:t>HTTP</a:t>
            </a:r>
          </a:p>
        </p:txBody>
      </p:sp>
      <p:sp>
        <p:nvSpPr>
          <p:cNvPr id="95" name="TextBox 94">
            <a:extLst>
              <a:ext uri="{FF2B5EF4-FFF2-40B4-BE49-F238E27FC236}">
                <a16:creationId xmlns:a16="http://schemas.microsoft.com/office/drawing/2014/main" id="{EC8D5835-B195-497A-876C-83243B93D58B}"/>
              </a:ext>
            </a:extLst>
          </p:cNvPr>
          <p:cNvSpPr txBox="1"/>
          <p:nvPr/>
        </p:nvSpPr>
        <p:spPr>
          <a:xfrm>
            <a:off x="6105841" y="1414812"/>
            <a:ext cx="551238" cy="261610"/>
          </a:xfrm>
          <a:prstGeom prst="rect">
            <a:avLst/>
          </a:prstGeom>
          <a:solidFill>
            <a:schemeClr val="bg1"/>
          </a:solidFill>
        </p:spPr>
        <p:txBody>
          <a:bodyPr wrap="square" rtlCol="0">
            <a:spAutoFit/>
          </a:bodyPr>
          <a:lstStyle/>
          <a:p>
            <a:r>
              <a:rPr lang="en-US" sz="1100"/>
              <a:t>HTTPS</a:t>
            </a:r>
          </a:p>
        </p:txBody>
      </p:sp>
      <p:sp>
        <p:nvSpPr>
          <p:cNvPr id="96" name="TextBox 95">
            <a:extLst>
              <a:ext uri="{FF2B5EF4-FFF2-40B4-BE49-F238E27FC236}">
                <a16:creationId xmlns:a16="http://schemas.microsoft.com/office/drawing/2014/main" id="{2C01A4B1-8B16-4FF3-8F96-9A33D516166A}"/>
              </a:ext>
            </a:extLst>
          </p:cNvPr>
          <p:cNvSpPr txBox="1"/>
          <p:nvPr/>
        </p:nvSpPr>
        <p:spPr>
          <a:xfrm>
            <a:off x="5830222" y="2093904"/>
            <a:ext cx="551238" cy="261610"/>
          </a:xfrm>
          <a:prstGeom prst="rect">
            <a:avLst/>
          </a:prstGeom>
          <a:solidFill>
            <a:schemeClr val="bg1"/>
          </a:solidFill>
        </p:spPr>
        <p:txBody>
          <a:bodyPr wrap="square" rtlCol="0">
            <a:spAutoFit/>
          </a:bodyPr>
          <a:lstStyle/>
          <a:p>
            <a:r>
              <a:rPr lang="en-US" sz="1100"/>
              <a:t>HTTP</a:t>
            </a:r>
          </a:p>
        </p:txBody>
      </p:sp>
      <p:sp>
        <p:nvSpPr>
          <p:cNvPr id="99" name="Rectangle: Beveled 98">
            <a:hlinkClick r:id="rId3" action="ppaction://hlinksldjump"/>
            <a:extLst>
              <a:ext uri="{FF2B5EF4-FFF2-40B4-BE49-F238E27FC236}">
                <a16:creationId xmlns:a16="http://schemas.microsoft.com/office/drawing/2014/main" id="{5B30C972-CD9C-4CFE-AD32-0590C420D47E}"/>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0421497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1" end="1"/>
                                            </p:txEl>
                                          </p:spTgt>
                                        </p:tgtEl>
                                        <p:attrNameLst>
                                          <p:attrName>style.visibility</p:attrName>
                                        </p:attrNameLst>
                                      </p:cBhvr>
                                      <p:to>
                                        <p:strVal val="visible"/>
                                      </p:to>
                                    </p:set>
                                  </p:childTnLst>
                                </p:cTn>
                              </p:par>
                              <p:par>
                                <p:cTn id="7" presetID="1" presetClass="emph" presetSubtype="2" repeatCount="indefinite" fill="hold" nodeType="withEffect">
                                  <p:stCondLst>
                                    <p:cond delay="0"/>
                                  </p:stCondLst>
                                  <p:endCondLst>
                                    <p:cond evt="onNext" delay="0">
                                      <p:tgtEl>
                                        <p:sldTgt/>
                                      </p:tgtEl>
                                    </p:cond>
                                  </p:endCondLst>
                                  <p:childTnLst>
                                    <p:animClr clrSpc="rgb" dir="cw">
                                      <p:cBhvr>
                                        <p:cTn id="8" dur="2000" fill="hold"/>
                                        <p:tgtEl>
                                          <p:spTgt spid="60"/>
                                        </p:tgtEl>
                                        <p:attrNameLst>
                                          <p:attrName>fillcolor</p:attrName>
                                        </p:attrNameLst>
                                      </p:cBhvr>
                                      <p:to>
                                        <a:schemeClr val="accent2"/>
                                      </p:to>
                                    </p:animClr>
                                    <p:set>
                                      <p:cBhvr>
                                        <p:cTn id="9" dur="2000" fill="hold"/>
                                        <p:tgtEl>
                                          <p:spTgt spid="60"/>
                                        </p:tgtEl>
                                        <p:attrNameLst>
                                          <p:attrName>fill.type</p:attrName>
                                        </p:attrNameLst>
                                      </p:cBhvr>
                                      <p:to>
                                        <p:strVal val="solid"/>
                                      </p:to>
                                    </p:set>
                                    <p:set>
                                      <p:cBhvr>
                                        <p:cTn id="10" dur="2000" fill="hold"/>
                                        <p:tgtEl>
                                          <p:spTgt spid="60"/>
                                        </p:tgtEl>
                                        <p:attrNameLst>
                                          <p:attrName>fill.on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797418" y="93139"/>
            <a:ext cx="85797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2 - iPort servers – </a:t>
            </a:r>
            <a:r>
              <a:rPr lang="nl-NL" altLang="nl-NL" sz="4000" err="1">
                <a:solidFill>
                  <a:srgbClr val="00B0F0"/>
                </a:solidFill>
              </a:rPr>
              <a:t>situation</a:t>
            </a:r>
            <a:r>
              <a:rPr lang="nl-NL" altLang="nl-NL" sz="4000">
                <a:solidFill>
                  <a:srgbClr val="00B0F0"/>
                </a:solidFill>
              </a:rPr>
              <a:t> 2019</a:t>
            </a:r>
          </a:p>
        </p:txBody>
      </p:sp>
      <p:sp>
        <p:nvSpPr>
          <p:cNvPr id="5" name="Rectangle 4">
            <a:extLst>
              <a:ext uri="{FF2B5EF4-FFF2-40B4-BE49-F238E27FC236}">
                <a16:creationId xmlns:a16="http://schemas.microsoft.com/office/drawing/2014/main" id="{E04D901B-D29A-4129-AB1F-22C90760ECCF}"/>
              </a:ext>
            </a:extLst>
          </p:cNvPr>
          <p:cNvSpPr/>
          <p:nvPr/>
        </p:nvSpPr>
        <p:spPr>
          <a:xfrm>
            <a:off x="3178277" y="2344699"/>
            <a:ext cx="4202404" cy="2636468"/>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buFont typeface="Arial" pitchFamily="34" charset="0"/>
              <a:buChar char="•"/>
              <a:defRPr/>
            </a:pPr>
            <a:endParaRPr lang="nl-NL" sz="1100">
              <a:solidFill>
                <a:schemeClr val="tx1"/>
              </a:solidFill>
            </a:endParaRPr>
          </a:p>
        </p:txBody>
      </p:sp>
      <p:sp>
        <p:nvSpPr>
          <p:cNvPr id="7" name="Rectangle 6">
            <a:extLst>
              <a:ext uri="{FF2B5EF4-FFF2-40B4-BE49-F238E27FC236}">
                <a16:creationId xmlns:a16="http://schemas.microsoft.com/office/drawing/2014/main" id="{B25A8B20-213C-44BE-9CCB-B29C3DD9FCB3}"/>
              </a:ext>
            </a:extLst>
          </p:cNvPr>
          <p:cNvSpPr/>
          <p:nvPr/>
        </p:nvSpPr>
        <p:spPr bwMode="auto">
          <a:xfrm>
            <a:off x="3470032" y="3380466"/>
            <a:ext cx="76553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8" name="Rectangle 7">
            <a:extLst>
              <a:ext uri="{FF2B5EF4-FFF2-40B4-BE49-F238E27FC236}">
                <a16:creationId xmlns:a16="http://schemas.microsoft.com/office/drawing/2014/main" id="{2ABB560F-5867-4075-A59F-1C7176FC2B90}"/>
              </a:ext>
            </a:extLst>
          </p:cNvPr>
          <p:cNvSpPr/>
          <p:nvPr/>
        </p:nvSpPr>
        <p:spPr bwMode="auto">
          <a:xfrm>
            <a:off x="3473905" y="3657206"/>
            <a:ext cx="762949"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9" name="Rectangle 8">
            <a:extLst>
              <a:ext uri="{FF2B5EF4-FFF2-40B4-BE49-F238E27FC236}">
                <a16:creationId xmlns:a16="http://schemas.microsoft.com/office/drawing/2014/main" id="{68129121-B66A-4171-A673-D5523CA4F43E}"/>
              </a:ext>
            </a:extLst>
          </p:cNvPr>
          <p:cNvSpPr/>
          <p:nvPr/>
        </p:nvSpPr>
        <p:spPr bwMode="auto">
          <a:xfrm>
            <a:off x="3464868" y="4288966"/>
            <a:ext cx="770696" cy="2795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XMLEPN01</a:t>
            </a:r>
            <a:endParaRPr lang="en-GB" sz="600">
              <a:solidFill>
                <a:schemeClr val="tx1"/>
              </a:solidFill>
            </a:endParaRPr>
          </a:p>
        </p:txBody>
      </p:sp>
      <p:sp>
        <p:nvSpPr>
          <p:cNvPr id="10" name="Rectangle 9">
            <a:extLst>
              <a:ext uri="{FF2B5EF4-FFF2-40B4-BE49-F238E27FC236}">
                <a16:creationId xmlns:a16="http://schemas.microsoft.com/office/drawing/2014/main" id="{053DED90-8AB9-4C38-BB43-E71E53520C83}"/>
              </a:ext>
            </a:extLst>
          </p:cNvPr>
          <p:cNvSpPr/>
          <p:nvPr/>
        </p:nvSpPr>
        <p:spPr bwMode="auto">
          <a:xfrm>
            <a:off x="3473905" y="2690656"/>
            <a:ext cx="762949" cy="2332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a:t>
            </a:r>
            <a:endParaRPr lang="en-GB" sz="1000">
              <a:solidFill>
                <a:schemeClr val="tx1"/>
              </a:solidFill>
            </a:endParaRPr>
          </a:p>
        </p:txBody>
      </p:sp>
      <p:cxnSp>
        <p:nvCxnSpPr>
          <p:cNvPr id="11" name="Elbow Connector 33">
            <a:extLst>
              <a:ext uri="{FF2B5EF4-FFF2-40B4-BE49-F238E27FC236}">
                <a16:creationId xmlns:a16="http://schemas.microsoft.com/office/drawing/2014/main" id="{B8311F23-9990-40AF-98FA-703A060437CF}"/>
              </a:ext>
            </a:extLst>
          </p:cNvPr>
          <p:cNvCxnSpPr>
            <a:cxnSpLocks/>
          </p:cNvCxnSpPr>
          <p:nvPr/>
        </p:nvCxnSpPr>
        <p:spPr bwMode="auto">
          <a:xfrm rot="16200000" flipH="1">
            <a:off x="3662680" y="4098202"/>
            <a:ext cx="381528" cy="0"/>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34">
            <a:extLst>
              <a:ext uri="{FF2B5EF4-FFF2-40B4-BE49-F238E27FC236}">
                <a16:creationId xmlns:a16="http://schemas.microsoft.com/office/drawing/2014/main" id="{4A075F6F-7A4F-4DF2-990B-3819162A8853}"/>
              </a:ext>
            </a:extLst>
          </p:cNvPr>
          <p:cNvSpPr txBox="1">
            <a:spLocks noChangeArrowheads="1"/>
          </p:cNvSpPr>
          <p:nvPr/>
        </p:nvSpPr>
        <p:spPr bwMode="auto">
          <a:xfrm>
            <a:off x="3757205" y="2945571"/>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14" name="Rectangle 13">
            <a:extLst>
              <a:ext uri="{FF2B5EF4-FFF2-40B4-BE49-F238E27FC236}">
                <a16:creationId xmlns:a16="http://schemas.microsoft.com/office/drawing/2014/main" id="{26D0DDC9-AC72-4846-9248-4DB0223E1B13}"/>
              </a:ext>
            </a:extLst>
          </p:cNvPr>
          <p:cNvSpPr/>
          <p:nvPr/>
        </p:nvSpPr>
        <p:spPr bwMode="auto">
          <a:xfrm>
            <a:off x="4378858" y="3390179"/>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15" name="Rectangle 14">
            <a:extLst>
              <a:ext uri="{FF2B5EF4-FFF2-40B4-BE49-F238E27FC236}">
                <a16:creationId xmlns:a16="http://schemas.microsoft.com/office/drawing/2014/main" id="{BFB4CB74-5ED1-4AD8-86DD-4FA4BE14F642}"/>
              </a:ext>
            </a:extLst>
          </p:cNvPr>
          <p:cNvSpPr/>
          <p:nvPr/>
        </p:nvSpPr>
        <p:spPr bwMode="auto">
          <a:xfrm>
            <a:off x="4378858" y="3666919"/>
            <a:ext cx="766822"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16" name="Rectangle 15">
            <a:extLst>
              <a:ext uri="{FF2B5EF4-FFF2-40B4-BE49-F238E27FC236}">
                <a16:creationId xmlns:a16="http://schemas.microsoft.com/office/drawing/2014/main" id="{A568D7C1-39D7-4625-AD8D-C44367166195}"/>
              </a:ext>
            </a:extLst>
          </p:cNvPr>
          <p:cNvSpPr/>
          <p:nvPr/>
        </p:nvSpPr>
        <p:spPr bwMode="auto">
          <a:xfrm>
            <a:off x="4378858" y="4298681"/>
            <a:ext cx="766822" cy="2795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XMLEPN02</a:t>
            </a:r>
            <a:endParaRPr lang="en-GB" sz="600">
              <a:solidFill>
                <a:schemeClr val="tx1"/>
              </a:solidFill>
            </a:endParaRPr>
          </a:p>
        </p:txBody>
      </p:sp>
      <p:sp>
        <p:nvSpPr>
          <p:cNvPr id="17" name="Rectangle 16">
            <a:extLst>
              <a:ext uri="{FF2B5EF4-FFF2-40B4-BE49-F238E27FC236}">
                <a16:creationId xmlns:a16="http://schemas.microsoft.com/office/drawing/2014/main" id="{B5C1E866-1949-4EC8-AA33-448A61E47A41}"/>
              </a:ext>
            </a:extLst>
          </p:cNvPr>
          <p:cNvSpPr/>
          <p:nvPr/>
        </p:nvSpPr>
        <p:spPr bwMode="auto">
          <a:xfrm>
            <a:off x="4378858" y="2678841"/>
            <a:ext cx="766822" cy="2332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a:t>
            </a:r>
            <a:endParaRPr lang="en-GB" sz="1000">
              <a:solidFill>
                <a:schemeClr val="tx1"/>
              </a:solidFill>
            </a:endParaRPr>
          </a:p>
        </p:txBody>
      </p:sp>
      <p:cxnSp>
        <p:nvCxnSpPr>
          <p:cNvPr id="18" name="Elbow Connector 33">
            <a:extLst>
              <a:ext uri="{FF2B5EF4-FFF2-40B4-BE49-F238E27FC236}">
                <a16:creationId xmlns:a16="http://schemas.microsoft.com/office/drawing/2014/main" id="{C73A6DE7-041B-4DCF-B4EA-C57A1C5D12D0}"/>
              </a:ext>
            </a:extLst>
          </p:cNvPr>
          <p:cNvCxnSpPr>
            <a:cxnSpLocks/>
          </p:cNvCxnSpPr>
          <p:nvPr/>
        </p:nvCxnSpPr>
        <p:spPr bwMode="auto">
          <a:xfrm rot="16200000" flipH="1">
            <a:off x="4571505" y="4107917"/>
            <a:ext cx="381529" cy="0"/>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5F223E-E57A-4CA6-9B19-4CD5410F618F}"/>
              </a:ext>
            </a:extLst>
          </p:cNvPr>
          <p:cNvSpPr/>
          <p:nvPr/>
        </p:nvSpPr>
        <p:spPr>
          <a:xfrm>
            <a:off x="7976862" y="2344699"/>
            <a:ext cx="3109891" cy="2636468"/>
          </a:xfrm>
          <a:prstGeom prst="rect">
            <a:avLst/>
          </a:prstGeom>
          <a:solidFill>
            <a:schemeClr val="bg2">
              <a:lumMod val="20000"/>
              <a:lumOff val="80000"/>
            </a:schemeClr>
          </a:solidFill>
          <a:ln w="12700">
            <a:solidFill>
              <a:srgbClr val="92D050"/>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buFont typeface="Arial" pitchFamily="34" charset="0"/>
              <a:buChar char="•"/>
              <a:defRPr/>
            </a:pPr>
            <a:endParaRPr lang="nl-NL" sz="1100">
              <a:solidFill>
                <a:schemeClr val="tx1"/>
              </a:solidFill>
            </a:endParaRPr>
          </a:p>
        </p:txBody>
      </p:sp>
      <p:cxnSp>
        <p:nvCxnSpPr>
          <p:cNvPr id="20" name="Elbow Connector 283">
            <a:extLst>
              <a:ext uri="{FF2B5EF4-FFF2-40B4-BE49-F238E27FC236}">
                <a16:creationId xmlns:a16="http://schemas.microsoft.com/office/drawing/2014/main" id="{C841F100-EF79-4318-BE7D-14CCC0EE8C0F}"/>
              </a:ext>
            </a:extLst>
          </p:cNvPr>
          <p:cNvCxnSpPr>
            <a:cxnSpLocks/>
            <a:stCxn id="17" idx="0"/>
            <a:endCxn id="60" idx="2"/>
          </p:cNvCxnSpPr>
          <p:nvPr/>
        </p:nvCxnSpPr>
        <p:spPr>
          <a:xfrm rot="5400000" flipH="1" flipV="1">
            <a:off x="4746673" y="2161810"/>
            <a:ext cx="532628" cy="501434"/>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83">
            <a:extLst>
              <a:ext uri="{FF2B5EF4-FFF2-40B4-BE49-F238E27FC236}">
                <a16:creationId xmlns:a16="http://schemas.microsoft.com/office/drawing/2014/main" id="{D0AB69FB-3625-46EF-8790-EEE1BDCBCBBC}"/>
              </a:ext>
            </a:extLst>
          </p:cNvPr>
          <p:cNvCxnSpPr>
            <a:cxnSpLocks/>
            <a:stCxn id="10" idx="0"/>
            <a:endCxn id="60" idx="2"/>
          </p:cNvCxnSpPr>
          <p:nvPr/>
        </p:nvCxnSpPr>
        <p:spPr>
          <a:xfrm rot="5400000" flipH="1" flipV="1">
            <a:off x="4287320" y="1714273"/>
            <a:ext cx="544443" cy="1408324"/>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83">
            <a:extLst>
              <a:ext uri="{FF2B5EF4-FFF2-40B4-BE49-F238E27FC236}">
                <a16:creationId xmlns:a16="http://schemas.microsoft.com/office/drawing/2014/main" id="{36121CB8-208E-4408-9A48-FF8201F807E7}"/>
              </a:ext>
            </a:extLst>
          </p:cNvPr>
          <p:cNvCxnSpPr>
            <a:cxnSpLocks/>
            <a:stCxn id="17" idx="0"/>
            <a:endCxn id="60" idx="2"/>
          </p:cNvCxnSpPr>
          <p:nvPr/>
        </p:nvCxnSpPr>
        <p:spPr>
          <a:xfrm rot="5400000" flipH="1" flipV="1">
            <a:off x="4746673" y="2161810"/>
            <a:ext cx="532628" cy="501434"/>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513">
            <a:extLst>
              <a:ext uri="{FF2B5EF4-FFF2-40B4-BE49-F238E27FC236}">
                <a16:creationId xmlns:a16="http://schemas.microsoft.com/office/drawing/2014/main" id="{328EBF7A-D101-48ED-B5E9-7783CCAE5EFC}"/>
              </a:ext>
            </a:extLst>
          </p:cNvPr>
          <p:cNvSpPr txBox="1">
            <a:spLocks noChangeArrowheads="1"/>
          </p:cNvSpPr>
          <p:nvPr/>
        </p:nvSpPr>
        <p:spPr bwMode="auto">
          <a:xfrm>
            <a:off x="9142587" y="2483719"/>
            <a:ext cx="631904" cy="26161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nl-NL" sz="1050"/>
              <a:t>W2016</a:t>
            </a:r>
            <a:endParaRPr lang="nl-NL" altLang="nl-NL" sz="1050"/>
          </a:p>
        </p:txBody>
      </p:sp>
      <p:sp>
        <p:nvSpPr>
          <p:cNvPr id="27" name="Rectangle 26">
            <a:extLst>
              <a:ext uri="{FF2B5EF4-FFF2-40B4-BE49-F238E27FC236}">
                <a16:creationId xmlns:a16="http://schemas.microsoft.com/office/drawing/2014/main" id="{17C2AECA-78E8-4FCA-A77D-5245765CC66C}"/>
              </a:ext>
            </a:extLst>
          </p:cNvPr>
          <p:cNvSpPr/>
          <p:nvPr/>
        </p:nvSpPr>
        <p:spPr bwMode="auto">
          <a:xfrm>
            <a:off x="8422112" y="3188177"/>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28" name="Rectangle 27">
            <a:extLst>
              <a:ext uri="{FF2B5EF4-FFF2-40B4-BE49-F238E27FC236}">
                <a16:creationId xmlns:a16="http://schemas.microsoft.com/office/drawing/2014/main" id="{F1DCE8FC-DD35-464C-925D-45F3D8CE18A3}"/>
              </a:ext>
            </a:extLst>
          </p:cNvPr>
          <p:cNvSpPr/>
          <p:nvPr/>
        </p:nvSpPr>
        <p:spPr bwMode="auto">
          <a:xfrm>
            <a:off x="8422112" y="3407517"/>
            <a:ext cx="761659"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29" name="Rectangle 28">
            <a:extLst>
              <a:ext uri="{FF2B5EF4-FFF2-40B4-BE49-F238E27FC236}">
                <a16:creationId xmlns:a16="http://schemas.microsoft.com/office/drawing/2014/main" id="{88E9560D-3959-4500-9DB3-9CAC845B2574}"/>
              </a:ext>
            </a:extLst>
          </p:cNvPr>
          <p:cNvSpPr/>
          <p:nvPr/>
        </p:nvSpPr>
        <p:spPr bwMode="auto">
          <a:xfrm>
            <a:off x="8423403" y="3194356"/>
            <a:ext cx="757786" cy="23324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agent</a:t>
            </a:r>
            <a:endParaRPr lang="en-GB" sz="1000">
              <a:solidFill>
                <a:schemeClr val="tx1"/>
              </a:solidFill>
            </a:endParaRPr>
          </a:p>
        </p:txBody>
      </p:sp>
      <p:sp>
        <p:nvSpPr>
          <p:cNvPr id="30" name="TextBox 34">
            <a:extLst>
              <a:ext uri="{FF2B5EF4-FFF2-40B4-BE49-F238E27FC236}">
                <a16:creationId xmlns:a16="http://schemas.microsoft.com/office/drawing/2014/main" id="{BBB32BA9-0B57-4957-AF9D-1FA79C62119E}"/>
              </a:ext>
            </a:extLst>
          </p:cNvPr>
          <p:cNvSpPr txBox="1">
            <a:spLocks noChangeArrowheads="1"/>
          </p:cNvSpPr>
          <p:nvPr/>
        </p:nvSpPr>
        <p:spPr bwMode="auto">
          <a:xfrm>
            <a:off x="8709930" y="2903962"/>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26" name="Rectangle 25">
            <a:extLst>
              <a:ext uri="{FF2B5EF4-FFF2-40B4-BE49-F238E27FC236}">
                <a16:creationId xmlns:a16="http://schemas.microsoft.com/office/drawing/2014/main" id="{3A3F3D89-6760-4593-B129-F020C42B1AB6}"/>
              </a:ext>
            </a:extLst>
          </p:cNvPr>
          <p:cNvSpPr/>
          <p:nvPr/>
        </p:nvSpPr>
        <p:spPr bwMode="auto">
          <a:xfrm>
            <a:off x="8416949" y="4045458"/>
            <a:ext cx="770695" cy="2795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XMLEPN03</a:t>
            </a:r>
            <a:endParaRPr lang="en-GB" sz="600">
              <a:solidFill>
                <a:schemeClr val="tx1"/>
              </a:solidFill>
            </a:endParaRPr>
          </a:p>
        </p:txBody>
      </p:sp>
      <p:sp>
        <p:nvSpPr>
          <p:cNvPr id="34" name="Rectangle 33">
            <a:extLst>
              <a:ext uri="{FF2B5EF4-FFF2-40B4-BE49-F238E27FC236}">
                <a16:creationId xmlns:a16="http://schemas.microsoft.com/office/drawing/2014/main" id="{3A19DC98-250E-4C1C-B990-4E0A0DBE03F2}"/>
              </a:ext>
            </a:extLst>
          </p:cNvPr>
          <p:cNvSpPr/>
          <p:nvPr/>
        </p:nvSpPr>
        <p:spPr bwMode="auto">
          <a:xfrm>
            <a:off x="9797097" y="3206713"/>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35" name="Rectangle 34">
            <a:extLst>
              <a:ext uri="{FF2B5EF4-FFF2-40B4-BE49-F238E27FC236}">
                <a16:creationId xmlns:a16="http://schemas.microsoft.com/office/drawing/2014/main" id="{D36F3830-D0A5-4B36-B073-7B5CA36A1CF4}"/>
              </a:ext>
            </a:extLst>
          </p:cNvPr>
          <p:cNvSpPr/>
          <p:nvPr/>
        </p:nvSpPr>
        <p:spPr bwMode="auto">
          <a:xfrm>
            <a:off x="9800970" y="3426053"/>
            <a:ext cx="766822"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36" name="TextBox 34">
            <a:extLst>
              <a:ext uri="{FF2B5EF4-FFF2-40B4-BE49-F238E27FC236}">
                <a16:creationId xmlns:a16="http://schemas.microsoft.com/office/drawing/2014/main" id="{F2EDC061-700A-4504-A047-490E1017EB3D}"/>
              </a:ext>
            </a:extLst>
          </p:cNvPr>
          <p:cNvSpPr txBox="1">
            <a:spLocks noChangeArrowheads="1"/>
          </p:cNvSpPr>
          <p:nvPr/>
        </p:nvSpPr>
        <p:spPr bwMode="auto">
          <a:xfrm>
            <a:off x="10084915" y="2922498"/>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37" name="Rectangle 36">
            <a:extLst>
              <a:ext uri="{FF2B5EF4-FFF2-40B4-BE49-F238E27FC236}">
                <a16:creationId xmlns:a16="http://schemas.microsoft.com/office/drawing/2014/main" id="{B48FA756-87EB-4751-8624-53CB3CCCDB3C}"/>
              </a:ext>
            </a:extLst>
          </p:cNvPr>
          <p:cNvSpPr/>
          <p:nvPr/>
        </p:nvSpPr>
        <p:spPr bwMode="auto">
          <a:xfrm>
            <a:off x="9800970" y="3212892"/>
            <a:ext cx="766822" cy="23324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agent</a:t>
            </a:r>
            <a:endParaRPr lang="en-GB" sz="1000">
              <a:solidFill>
                <a:schemeClr val="tx1"/>
              </a:solidFill>
            </a:endParaRPr>
          </a:p>
        </p:txBody>
      </p:sp>
      <p:sp>
        <p:nvSpPr>
          <p:cNvPr id="33" name="Rectangle 32">
            <a:extLst>
              <a:ext uri="{FF2B5EF4-FFF2-40B4-BE49-F238E27FC236}">
                <a16:creationId xmlns:a16="http://schemas.microsoft.com/office/drawing/2014/main" id="{1C689FAF-15C7-4BEE-B35B-0DD357E43A75}"/>
              </a:ext>
            </a:extLst>
          </p:cNvPr>
          <p:cNvSpPr/>
          <p:nvPr/>
        </p:nvSpPr>
        <p:spPr bwMode="auto">
          <a:xfrm>
            <a:off x="9798388" y="4053180"/>
            <a:ext cx="770696" cy="2795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XMLEPN04</a:t>
            </a:r>
            <a:endParaRPr lang="en-GB" sz="600">
              <a:solidFill>
                <a:schemeClr val="tx1"/>
              </a:solidFill>
            </a:endParaRPr>
          </a:p>
        </p:txBody>
      </p:sp>
      <p:cxnSp>
        <p:nvCxnSpPr>
          <p:cNvPr id="38" name="Elbow Connector 33">
            <a:extLst>
              <a:ext uri="{FF2B5EF4-FFF2-40B4-BE49-F238E27FC236}">
                <a16:creationId xmlns:a16="http://schemas.microsoft.com/office/drawing/2014/main" id="{273DE926-E724-4284-8EF6-6F92EC9C2734}"/>
              </a:ext>
            </a:extLst>
          </p:cNvPr>
          <p:cNvCxnSpPr>
            <a:cxnSpLocks/>
          </p:cNvCxnSpPr>
          <p:nvPr/>
        </p:nvCxnSpPr>
        <p:spPr bwMode="auto">
          <a:xfrm rot="5400000">
            <a:off x="8608443" y="3836606"/>
            <a:ext cx="387707" cy="1291"/>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3">
            <a:extLst>
              <a:ext uri="{FF2B5EF4-FFF2-40B4-BE49-F238E27FC236}">
                <a16:creationId xmlns:a16="http://schemas.microsoft.com/office/drawing/2014/main" id="{6B40201B-01DC-415D-BB61-3276399E7C72}"/>
              </a:ext>
            </a:extLst>
          </p:cNvPr>
          <p:cNvCxnSpPr>
            <a:cxnSpLocks/>
          </p:cNvCxnSpPr>
          <p:nvPr/>
        </p:nvCxnSpPr>
        <p:spPr bwMode="auto">
          <a:xfrm rot="5400000">
            <a:off x="9995289" y="3849735"/>
            <a:ext cx="376894" cy="1291"/>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988DFFC-0768-4B55-BC2E-2638DC51CC4C}"/>
              </a:ext>
            </a:extLst>
          </p:cNvPr>
          <p:cNvSpPr/>
          <p:nvPr/>
        </p:nvSpPr>
        <p:spPr bwMode="auto">
          <a:xfrm>
            <a:off x="5316086" y="3384001"/>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47" name="Rectangle 46">
            <a:extLst>
              <a:ext uri="{FF2B5EF4-FFF2-40B4-BE49-F238E27FC236}">
                <a16:creationId xmlns:a16="http://schemas.microsoft.com/office/drawing/2014/main" id="{FC413359-54E0-4D93-BA03-F03072BB2076}"/>
              </a:ext>
            </a:extLst>
          </p:cNvPr>
          <p:cNvSpPr/>
          <p:nvPr/>
        </p:nvSpPr>
        <p:spPr bwMode="auto">
          <a:xfrm>
            <a:off x="5316086" y="3660740"/>
            <a:ext cx="766822"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48" name="Rectangle 47">
            <a:extLst>
              <a:ext uri="{FF2B5EF4-FFF2-40B4-BE49-F238E27FC236}">
                <a16:creationId xmlns:a16="http://schemas.microsoft.com/office/drawing/2014/main" id="{BE1529A0-F46A-4A85-BE94-D14A85098D36}"/>
              </a:ext>
            </a:extLst>
          </p:cNvPr>
          <p:cNvSpPr/>
          <p:nvPr/>
        </p:nvSpPr>
        <p:spPr bwMode="auto">
          <a:xfrm>
            <a:off x="5316086" y="4292502"/>
            <a:ext cx="766822" cy="2795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XMLEPN05</a:t>
            </a:r>
            <a:endParaRPr lang="en-GB" sz="600">
              <a:solidFill>
                <a:schemeClr val="tx1"/>
              </a:solidFill>
            </a:endParaRPr>
          </a:p>
        </p:txBody>
      </p:sp>
      <p:sp>
        <p:nvSpPr>
          <p:cNvPr id="49" name="Rectangle 48">
            <a:extLst>
              <a:ext uri="{FF2B5EF4-FFF2-40B4-BE49-F238E27FC236}">
                <a16:creationId xmlns:a16="http://schemas.microsoft.com/office/drawing/2014/main" id="{E6316D4D-67C3-48E1-928D-922A349A7774}"/>
              </a:ext>
            </a:extLst>
          </p:cNvPr>
          <p:cNvSpPr/>
          <p:nvPr/>
        </p:nvSpPr>
        <p:spPr bwMode="auto">
          <a:xfrm>
            <a:off x="5316086" y="2672662"/>
            <a:ext cx="766822" cy="2332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a:t>
            </a:r>
            <a:endParaRPr lang="en-GB" sz="1000">
              <a:solidFill>
                <a:schemeClr val="tx1"/>
              </a:solidFill>
            </a:endParaRPr>
          </a:p>
        </p:txBody>
      </p:sp>
      <p:cxnSp>
        <p:nvCxnSpPr>
          <p:cNvPr id="50" name="Elbow Connector 33">
            <a:extLst>
              <a:ext uri="{FF2B5EF4-FFF2-40B4-BE49-F238E27FC236}">
                <a16:creationId xmlns:a16="http://schemas.microsoft.com/office/drawing/2014/main" id="{47966993-78C1-4D2E-AB66-4CB59389161A}"/>
              </a:ext>
            </a:extLst>
          </p:cNvPr>
          <p:cNvCxnSpPr>
            <a:cxnSpLocks/>
          </p:cNvCxnSpPr>
          <p:nvPr/>
        </p:nvCxnSpPr>
        <p:spPr bwMode="auto">
          <a:xfrm rot="16200000" flipH="1">
            <a:off x="5508733" y="4101738"/>
            <a:ext cx="381529" cy="0"/>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Elbow Connector 283">
            <a:extLst>
              <a:ext uri="{FF2B5EF4-FFF2-40B4-BE49-F238E27FC236}">
                <a16:creationId xmlns:a16="http://schemas.microsoft.com/office/drawing/2014/main" id="{78366A54-DF9D-4325-99A3-CCC801986F46}"/>
              </a:ext>
            </a:extLst>
          </p:cNvPr>
          <p:cNvCxnSpPr>
            <a:cxnSpLocks/>
            <a:stCxn id="49" idx="0"/>
            <a:endCxn id="60" idx="2"/>
          </p:cNvCxnSpPr>
          <p:nvPr/>
        </p:nvCxnSpPr>
        <p:spPr>
          <a:xfrm rot="16200000" flipV="1">
            <a:off x="5218377" y="2191540"/>
            <a:ext cx="526449" cy="435794"/>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73F11F7-752D-424A-AC1F-1767688F758A}"/>
              </a:ext>
            </a:extLst>
          </p:cNvPr>
          <p:cNvSpPr/>
          <p:nvPr/>
        </p:nvSpPr>
        <p:spPr bwMode="auto">
          <a:xfrm>
            <a:off x="6269041" y="3380912"/>
            <a:ext cx="766822" cy="113068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55" name="Rectangle 54">
            <a:extLst>
              <a:ext uri="{FF2B5EF4-FFF2-40B4-BE49-F238E27FC236}">
                <a16:creationId xmlns:a16="http://schemas.microsoft.com/office/drawing/2014/main" id="{D0BEE11A-3E7A-40CC-B42E-35CE82B724DA}"/>
              </a:ext>
            </a:extLst>
          </p:cNvPr>
          <p:cNvSpPr/>
          <p:nvPr/>
        </p:nvSpPr>
        <p:spPr bwMode="auto">
          <a:xfrm>
            <a:off x="6269041" y="3657651"/>
            <a:ext cx="766822" cy="2502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MQ client</a:t>
            </a:r>
            <a:endParaRPr lang="en-GB" sz="1000">
              <a:solidFill>
                <a:schemeClr val="tx1"/>
              </a:solidFill>
            </a:endParaRPr>
          </a:p>
        </p:txBody>
      </p:sp>
      <p:sp>
        <p:nvSpPr>
          <p:cNvPr id="56" name="Rectangle 55">
            <a:extLst>
              <a:ext uri="{FF2B5EF4-FFF2-40B4-BE49-F238E27FC236}">
                <a16:creationId xmlns:a16="http://schemas.microsoft.com/office/drawing/2014/main" id="{7D57F424-C15E-4B55-8B1D-748A5609498A}"/>
              </a:ext>
            </a:extLst>
          </p:cNvPr>
          <p:cNvSpPr/>
          <p:nvPr/>
        </p:nvSpPr>
        <p:spPr bwMode="auto">
          <a:xfrm>
            <a:off x="6269041" y="4289413"/>
            <a:ext cx="766822" cy="27958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600">
                <a:solidFill>
                  <a:schemeClr val="tx1"/>
                </a:solidFill>
              </a:rPr>
              <a:t>XMLEPN06</a:t>
            </a:r>
            <a:endParaRPr lang="en-GB" sz="600">
              <a:solidFill>
                <a:schemeClr val="tx1"/>
              </a:solidFill>
            </a:endParaRPr>
          </a:p>
        </p:txBody>
      </p:sp>
      <p:sp>
        <p:nvSpPr>
          <p:cNvPr id="57" name="Rectangle 56">
            <a:extLst>
              <a:ext uri="{FF2B5EF4-FFF2-40B4-BE49-F238E27FC236}">
                <a16:creationId xmlns:a16="http://schemas.microsoft.com/office/drawing/2014/main" id="{6879AC7A-D79C-4475-AFF5-73388D6B0655}"/>
              </a:ext>
            </a:extLst>
          </p:cNvPr>
          <p:cNvSpPr/>
          <p:nvPr/>
        </p:nvSpPr>
        <p:spPr bwMode="auto">
          <a:xfrm>
            <a:off x="6269041" y="2669573"/>
            <a:ext cx="766822" cy="2332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a:t>
            </a:r>
            <a:endParaRPr lang="en-GB" sz="1000">
              <a:solidFill>
                <a:schemeClr val="tx1"/>
              </a:solidFill>
            </a:endParaRPr>
          </a:p>
        </p:txBody>
      </p:sp>
      <p:cxnSp>
        <p:nvCxnSpPr>
          <p:cNvPr id="58" name="Elbow Connector 33">
            <a:extLst>
              <a:ext uri="{FF2B5EF4-FFF2-40B4-BE49-F238E27FC236}">
                <a16:creationId xmlns:a16="http://schemas.microsoft.com/office/drawing/2014/main" id="{012CB5DB-E8EF-49EC-BD15-4E6E774C3B25}"/>
              </a:ext>
            </a:extLst>
          </p:cNvPr>
          <p:cNvCxnSpPr>
            <a:cxnSpLocks/>
          </p:cNvCxnSpPr>
          <p:nvPr/>
        </p:nvCxnSpPr>
        <p:spPr bwMode="auto">
          <a:xfrm rot="16200000" flipH="1">
            <a:off x="6461688" y="4098649"/>
            <a:ext cx="381529" cy="0"/>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65A29C2-33AD-4D64-BA4F-0F0D627060A5}"/>
              </a:ext>
            </a:extLst>
          </p:cNvPr>
          <p:cNvSpPr/>
          <p:nvPr/>
        </p:nvSpPr>
        <p:spPr>
          <a:xfrm>
            <a:off x="4807354" y="1841917"/>
            <a:ext cx="912700" cy="3042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Load balancer</a:t>
            </a:r>
            <a:endParaRPr lang="en-GB" sz="900">
              <a:solidFill>
                <a:schemeClr val="tx1"/>
              </a:solidFill>
            </a:endParaRPr>
          </a:p>
        </p:txBody>
      </p:sp>
      <p:cxnSp>
        <p:nvCxnSpPr>
          <p:cNvPr id="61" name="Elbow Connector 283">
            <a:extLst>
              <a:ext uri="{FF2B5EF4-FFF2-40B4-BE49-F238E27FC236}">
                <a16:creationId xmlns:a16="http://schemas.microsoft.com/office/drawing/2014/main" id="{D59BB6DD-C8C4-43F9-9036-B075FA2DB91A}"/>
              </a:ext>
            </a:extLst>
          </p:cNvPr>
          <p:cNvCxnSpPr>
            <a:cxnSpLocks/>
            <a:stCxn id="57" idx="0"/>
            <a:endCxn id="60" idx="2"/>
          </p:cNvCxnSpPr>
          <p:nvPr/>
        </p:nvCxnSpPr>
        <p:spPr>
          <a:xfrm rot="16200000" flipV="1">
            <a:off x="5696399" y="1713519"/>
            <a:ext cx="523360" cy="1388748"/>
          </a:xfrm>
          <a:prstGeom prst="bentConnector3">
            <a:avLst>
              <a:gd name="adj1" fmla="val 50000"/>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0323765-B4D4-4F83-A992-F868775B767B}"/>
              </a:ext>
            </a:extLst>
          </p:cNvPr>
          <p:cNvSpPr/>
          <p:nvPr/>
        </p:nvSpPr>
        <p:spPr>
          <a:xfrm>
            <a:off x="3461569" y="4594084"/>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wblchppnas0170v</a:t>
            </a:r>
            <a:endParaRPr lang="en-US" sz="700"/>
          </a:p>
        </p:txBody>
      </p:sp>
      <p:sp>
        <p:nvSpPr>
          <p:cNvPr id="70" name="Rectangle 69">
            <a:extLst>
              <a:ext uri="{FF2B5EF4-FFF2-40B4-BE49-F238E27FC236}">
                <a16:creationId xmlns:a16="http://schemas.microsoft.com/office/drawing/2014/main" id="{DCCF5505-1D26-46C7-B9D8-5AEB2A58669C}"/>
              </a:ext>
            </a:extLst>
          </p:cNvPr>
          <p:cNvSpPr/>
          <p:nvPr/>
        </p:nvSpPr>
        <p:spPr>
          <a:xfrm>
            <a:off x="4377060" y="4584517"/>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wblchppnas0180v</a:t>
            </a:r>
            <a:endParaRPr lang="en-US" sz="700"/>
          </a:p>
        </p:txBody>
      </p:sp>
      <p:sp>
        <p:nvSpPr>
          <p:cNvPr id="71" name="Rectangle 70">
            <a:extLst>
              <a:ext uri="{FF2B5EF4-FFF2-40B4-BE49-F238E27FC236}">
                <a16:creationId xmlns:a16="http://schemas.microsoft.com/office/drawing/2014/main" id="{6EE70265-1DCF-48B3-98F8-F6B5B714E6B2}"/>
              </a:ext>
            </a:extLst>
          </p:cNvPr>
          <p:cNvSpPr/>
          <p:nvPr/>
        </p:nvSpPr>
        <p:spPr>
          <a:xfrm>
            <a:off x="5292657" y="4592481"/>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wblchppnas0050v</a:t>
            </a:r>
            <a:endParaRPr lang="en-US" sz="700"/>
          </a:p>
        </p:txBody>
      </p:sp>
      <p:sp>
        <p:nvSpPr>
          <p:cNvPr id="72" name="Rectangle 71">
            <a:extLst>
              <a:ext uri="{FF2B5EF4-FFF2-40B4-BE49-F238E27FC236}">
                <a16:creationId xmlns:a16="http://schemas.microsoft.com/office/drawing/2014/main" id="{E09463B5-3EC1-46E7-ABDE-FF5A58AC001A}"/>
              </a:ext>
            </a:extLst>
          </p:cNvPr>
          <p:cNvSpPr/>
          <p:nvPr/>
        </p:nvSpPr>
        <p:spPr>
          <a:xfrm>
            <a:off x="6236873" y="4571281"/>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wblchppnas0060v</a:t>
            </a:r>
            <a:endParaRPr lang="en-US" sz="700"/>
          </a:p>
        </p:txBody>
      </p:sp>
      <p:sp>
        <p:nvSpPr>
          <p:cNvPr id="73" name="Rectangle 72">
            <a:extLst>
              <a:ext uri="{FF2B5EF4-FFF2-40B4-BE49-F238E27FC236}">
                <a16:creationId xmlns:a16="http://schemas.microsoft.com/office/drawing/2014/main" id="{2149498F-5985-4F76-A89D-29F72E04931B}"/>
              </a:ext>
            </a:extLst>
          </p:cNvPr>
          <p:cNvSpPr/>
          <p:nvPr/>
        </p:nvSpPr>
        <p:spPr>
          <a:xfrm>
            <a:off x="8384559" y="4525942"/>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wblchppnas0190v</a:t>
            </a:r>
            <a:endParaRPr lang="en-US" sz="700"/>
          </a:p>
        </p:txBody>
      </p:sp>
      <p:sp>
        <p:nvSpPr>
          <p:cNvPr id="74" name="Rectangle 73">
            <a:extLst>
              <a:ext uri="{FF2B5EF4-FFF2-40B4-BE49-F238E27FC236}">
                <a16:creationId xmlns:a16="http://schemas.microsoft.com/office/drawing/2014/main" id="{D9B56AE8-4562-4B79-91DE-D325B27B2115}"/>
              </a:ext>
            </a:extLst>
          </p:cNvPr>
          <p:cNvSpPr/>
          <p:nvPr/>
        </p:nvSpPr>
        <p:spPr>
          <a:xfrm>
            <a:off x="9750241" y="4548560"/>
            <a:ext cx="893193" cy="200055"/>
          </a:xfrm>
          <a:prstGeom prst="rect">
            <a:avLst/>
          </a:prstGeom>
        </p:spPr>
        <p:txBody>
          <a:bodyPr wrap="none">
            <a:spAutoFit/>
          </a:bodyPr>
          <a:lstStyle/>
          <a:p>
            <a:r>
              <a:rPr lang="en-US" sz="700">
                <a:solidFill>
                  <a:srgbClr val="444444"/>
                </a:solidFill>
                <a:latin typeface="Segoe UI" panose="020B0502040204020203" pitchFamily="34" charset="0"/>
              </a:rPr>
              <a:t>wblchppnas0200v</a:t>
            </a:r>
            <a:endParaRPr lang="en-US" sz="700"/>
          </a:p>
        </p:txBody>
      </p:sp>
      <p:sp>
        <p:nvSpPr>
          <p:cNvPr id="75" name="TextBox 128">
            <a:extLst>
              <a:ext uri="{FF2B5EF4-FFF2-40B4-BE49-F238E27FC236}">
                <a16:creationId xmlns:a16="http://schemas.microsoft.com/office/drawing/2014/main" id="{CB5AD76B-4CBA-4F69-8102-EF9CFEBF1FFF}"/>
              </a:ext>
            </a:extLst>
          </p:cNvPr>
          <p:cNvSpPr txBox="1">
            <a:spLocks noChangeArrowheads="1"/>
          </p:cNvSpPr>
          <p:nvPr/>
        </p:nvSpPr>
        <p:spPr bwMode="auto">
          <a:xfrm>
            <a:off x="4783899" y="1583019"/>
            <a:ext cx="123978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216.113.133.250</a:t>
            </a:r>
            <a:endParaRPr lang="nl-NL" altLang="nl-NL" sz="900"/>
          </a:p>
        </p:txBody>
      </p:sp>
      <p:sp>
        <p:nvSpPr>
          <p:cNvPr id="76" name="Rectangle 75">
            <a:extLst>
              <a:ext uri="{FF2B5EF4-FFF2-40B4-BE49-F238E27FC236}">
                <a16:creationId xmlns:a16="http://schemas.microsoft.com/office/drawing/2014/main" id="{26FBBDDF-EFD1-4ECD-B11E-FA514872AE37}"/>
              </a:ext>
            </a:extLst>
          </p:cNvPr>
          <p:cNvSpPr/>
          <p:nvPr/>
        </p:nvSpPr>
        <p:spPr bwMode="auto">
          <a:xfrm>
            <a:off x="3473905" y="3161023"/>
            <a:ext cx="762949" cy="2332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kiosk</a:t>
            </a:r>
            <a:endParaRPr lang="en-GB" sz="1000">
              <a:solidFill>
                <a:schemeClr val="tx1"/>
              </a:solidFill>
            </a:endParaRPr>
          </a:p>
        </p:txBody>
      </p:sp>
      <p:sp>
        <p:nvSpPr>
          <p:cNvPr id="77" name="Rectangle 76">
            <a:extLst>
              <a:ext uri="{FF2B5EF4-FFF2-40B4-BE49-F238E27FC236}">
                <a16:creationId xmlns:a16="http://schemas.microsoft.com/office/drawing/2014/main" id="{B286F125-F713-4AA8-B90F-DEBBA6490983}"/>
              </a:ext>
            </a:extLst>
          </p:cNvPr>
          <p:cNvSpPr/>
          <p:nvPr/>
        </p:nvSpPr>
        <p:spPr bwMode="auto">
          <a:xfrm>
            <a:off x="3473905" y="2919993"/>
            <a:ext cx="762949" cy="2332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ICI</a:t>
            </a:r>
            <a:endParaRPr lang="en-GB" sz="1000">
              <a:solidFill>
                <a:schemeClr val="tx1"/>
              </a:solidFill>
            </a:endParaRPr>
          </a:p>
        </p:txBody>
      </p:sp>
      <p:sp>
        <p:nvSpPr>
          <p:cNvPr id="78" name="Rectangle 77">
            <a:extLst>
              <a:ext uri="{FF2B5EF4-FFF2-40B4-BE49-F238E27FC236}">
                <a16:creationId xmlns:a16="http://schemas.microsoft.com/office/drawing/2014/main" id="{83391C01-0E22-453C-9308-97E71AB07DF5}"/>
              </a:ext>
            </a:extLst>
          </p:cNvPr>
          <p:cNvSpPr/>
          <p:nvPr/>
        </p:nvSpPr>
        <p:spPr bwMode="auto">
          <a:xfrm>
            <a:off x="3476636" y="3391699"/>
            <a:ext cx="758928" cy="2332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iPort </a:t>
            </a:r>
            <a:r>
              <a:rPr lang="en-US" sz="900" err="1">
                <a:solidFill>
                  <a:schemeClr val="tx1"/>
                </a:solidFill>
              </a:rPr>
              <a:t>bagdrop</a:t>
            </a:r>
            <a:endParaRPr lang="en-GB" sz="900">
              <a:solidFill>
                <a:schemeClr val="tx1"/>
              </a:solidFill>
            </a:endParaRPr>
          </a:p>
        </p:txBody>
      </p:sp>
      <p:sp>
        <p:nvSpPr>
          <p:cNvPr id="40" name="TextBox 513">
            <a:extLst>
              <a:ext uri="{FF2B5EF4-FFF2-40B4-BE49-F238E27FC236}">
                <a16:creationId xmlns:a16="http://schemas.microsoft.com/office/drawing/2014/main" id="{84CBB8D4-FEA2-477C-A7F0-379461C9B118}"/>
              </a:ext>
            </a:extLst>
          </p:cNvPr>
          <p:cNvSpPr txBox="1">
            <a:spLocks noChangeArrowheads="1"/>
          </p:cNvSpPr>
          <p:nvPr/>
        </p:nvSpPr>
        <p:spPr bwMode="auto">
          <a:xfrm>
            <a:off x="4949969" y="2501868"/>
            <a:ext cx="631904" cy="26161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nl-NL" sz="1050"/>
              <a:t>W2016</a:t>
            </a:r>
            <a:endParaRPr lang="nl-NL" altLang="nl-NL" sz="1050"/>
          </a:p>
        </p:txBody>
      </p:sp>
      <p:sp>
        <p:nvSpPr>
          <p:cNvPr id="80" name="TextBox 34">
            <a:extLst>
              <a:ext uri="{FF2B5EF4-FFF2-40B4-BE49-F238E27FC236}">
                <a16:creationId xmlns:a16="http://schemas.microsoft.com/office/drawing/2014/main" id="{3EE39DF9-E627-4836-A308-EFF1FE33B99C}"/>
              </a:ext>
            </a:extLst>
          </p:cNvPr>
          <p:cNvSpPr txBox="1">
            <a:spLocks noChangeArrowheads="1"/>
          </p:cNvSpPr>
          <p:nvPr/>
        </p:nvSpPr>
        <p:spPr bwMode="auto">
          <a:xfrm>
            <a:off x="3881136" y="3093857"/>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81" name="Rectangle 80">
            <a:extLst>
              <a:ext uri="{FF2B5EF4-FFF2-40B4-BE49-F238E27FC236}">
                <a16:creationId xmlns:a16="http://schemas.microsoft.com/office/drawing/2014/main" id="{3A288612-FC10-4D70-AAB4-E2E99A2C3D3E}"/>
              </a:ext>
            </a:extLst>
          </p:cNvPr>
          <p:cNvSpPr/>
          <p:nvPr/>
        </p:nvSpPr>
        <p:spPr bwMode="auto">
          <a:xfrm>
            <a:off x="4378530" y="3165930"/>
            <a:ext cx="762949" cy="2332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kiosk</a:t>
            </a:r>
            <a:endParaRPr lang="en-GB" sz="1000">
              <a:solidFill>
                <a:schemeClr val="tx1"/>
              </a:solidFill>
            </a:endParaRPr>
          </a:p>
        </p:txBody>
      </p:sp>
      <p:sp>
        <p:nvSpPr>
          <p:cNvPr id="82" name="Rectangle 81">
            <a:extLst>
              <a:ext uri="{FF2B5EF4-FFF2-40B4-BE49-F238E27FC236}">
                <a16:creationId xmlns:a16="http://schemas.microsoft.com/office/drawing/2014/main" id="{4154BADD-BE66-402D-A3F6-5E49E2A600B5}"/>
              </a:ext>
            </a:extLst>
          </p:cNvPr>
          <p:cNvSpPr/>
          <p:nvPr/>
        </p:nvSpPr>
        <p:spPr bwMode="auto">
          <a:xfrm>
            <a:off x="4378530" y="2924899"/>
            <a:ext cx="762949" cy="2332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ICI</a:t>
            </a:r>
            <a:endParaRPr lang="en-GB" sz="1000">
              <a:solidFill>
                <a:schemeClr val="tx1"/>
              </a:solidFill>
            </a:endParaRPr>
          </a:p>
        </p:txBody>
      </p:sp>
      <p:sp>
        <p:nvSpPr>
          <p:cNvPr id="83" name="Rectangle 82">
            <a:extLst>
              <a:ext uri="{FF2B5EF4-FFF2-40B4-BE49-F238E27FC236}">
                <a16:creationId xmlns:a16="http://schemas.microsoft.com/office/drawing/2014/main" id="{BD24F779-FE73-4FEA-8068-FA21F2125617}"/>
              </a:ext>
            </a:extLst>
          </p:cNvPr>
          <p:cNvSpPr/>
          <p:nvPr/>
        </p:nvSpPr>
        <p:spPr bwMode="auto">
          <a:xfrm>
            <a:off x="4381261" y="3396606"/>
            <a:ext cx="758928" cy="2332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iPort </a:t>
            </a:r>
            <a:r>
              <a:rPr lang="en-US" sz="900" err="1">
                <a:solidFill>
                  <a:schemeClr val="tx1"/>
                </a:solidFill>
              </a:rPr>
              <a:t>bagdrop</a:t>
            </a:r>
            <a:endParaRPr lang="en-GB" sz="900">
              <a:solidFill>
                <a:schemeClr val="tx1"/>
              </a:solidFill>
            </a:endParaRPr>
          </a:p>
        </p:txBody>
      </p:sp>
      <p:sp>
        <p:nvSpPr>
          <p:cNvPr id="84" name="TextBox 34">
            <a:extLst>
              <a:ext uri="{FF2B5EF4-FFF2-40B4-BE49-F238E27FC236}">
                <a16:creationId xmlns:a16="http://schemas.microsoft.com/office/drawing/2014/main" id="{F6682C54-1191-4A86-A0C8-9718D456C157}"/>
              </a:ext>
            </a:extLst>
          </p:cNvPr>
          <p:cNvSpPr txBox="1">
            <a:spLocks noChangeArrowheads="1"/>
          </p:cNvSpPr>
          <p:nvPr/>
        </p:nvSpPr>
        <p:spPr bwMode="auto">
          <a:xfrm>
            <a:off x="4005066" y="3242143"/>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85" name="Rectangle 84">
            <a:extLst>
              <a:ext uri="{FF2B5EF4-FFF2-40B4-BE49-F238E27FC236}">
                <a16:creationId xmlns:a16="http://schemas.microsoft.com/office/drawing/2014/main" id="{3C667662-005B-4549-A9A6-348076C84F46}"/>
              </a:ext>
            </a:extLst>
          </p:cNvPr>
          <p:cNvSpPr/>
          <p:nvPr/>
        </p:nvSpPr>
        <p:spPr bwMode="auto">
          <a:xfrm>
            <a:off x="5317110" y="3150522"/>
            <a:ext cx="762949" cy="2332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kiosk</a:t>
            </a:r>
            <a:endParaRPr lang="en-GB" sz="1000">
              <a:solidFill>
                <a:schemeClr val="tx1"/>
              </a:solidFill>
            </a:endParaRPr>
          </a:p>
        </p:txBody>
      </p:sp>
      <p:sp>
        <p:nvSpPr>
          <p:cNvPr id="86" name="Rectangle 85">
            <a:extLst>
              <a:ext uri="{FF2B5EF4-FFF2-40B4-BE49-F238E27FC236}">
                <a16:creationId xmlns:a16="http://schemas.microsoft.com/office/drawing/2014/main" id="{61D4A9A2-7C13-43E2-AC42-04BFBF54EAEB}"/>
              </a:ext>
            </a:extLst>
          </p:cNvPr>
          <p:cNvSpPr/>
          <p:nvPr/>
        </p:nvSpPr>
        <p:spPr bwMode="auto">
          <a:xfrm>
            <a:off x="5317110" y="2909492"/>
            <a:ext cx="762949" cy="2332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ICI</a:t>
            </a:r>
            <a:endParaRPr lang="en-GB" sz="1000">
              <a:solidFill>
                <a:schemeClr val="tx1"/>
              </a:solidFill>
            </a:endParaRPr>
          </a:p>
        </p:txBody>
      </p:sp>
      <p:sp>
        <p:nvSpPr>
          <p:cNvPr id="87" name="Rectangle 86">
            <a:extLst>
              <a:ext uri="{FF2B5EF4-FFF2-40B4-BE49-F238E27FC236}">
                <a16:creationId xmlns:a16="http://schemas.microsoft.com/office/drawing/2014/main" id="{DF1EEA2A-BA87-4315-AA45-9A897EA5387E}"/>
              </a:ext>
            </a:extLst>
          </p:cNvPr>
          <p:cNvSpPr/>
          <p:nvPr/>
        </p:nvSpPr>
        <p:spPr bwMode="auto">
          <a:xfrm>
            <a:off x="5319840" y="3381199"/>
            <a:ext cx="758928" cy="2332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iPort </a:t>
            </a:r>
            <a:r>
              <a:rPr lang="en-US" sz="900" err="1">
                <a:solidFill>
                  <a:schemeClr val="tx1"/>
                </a:solidFill>
              </a:rPr>
              <a:t>bagdrop</a:t>
            </a:r>
            <a:endParaRPr lang="en-GB" sz="900">
              <a:solidFill>
                <a:schemeClr val="tx1"/>
              </a:solidFill>
            </a:endParaRPr>
          </a:p>
        </p:txBody>
      </p:sp>
      <p:sp>
        <p:nvSpPr>
          <p:cNvPr id="88" name="TextBox 34">
            <a:extLst>
              <a:ext uri="{FF2B5EF4-FFF2-40B4-BE49-F238E27FC236}">
                <a16:creationId xmlns:a16="http://schemas.microsoft.com/office/drawing/2014/main" id="{90950B3E-CB31-4CD9-97E6-00E24CC1568B}"/>
              </a:ext>
            </a:extLst>
          </p:cNvPr>
          <p:cNvSpPr txBox="1">
            <a:spLocks noChangeArrowheads="1"/>
          </p:cNvSpPr>
          <p:nvPr/>
        </p:nvSpPr>
        <p:spPr bwMode="auto">
          <a:xfrm>
            <a:off x="6552357" y="2931988"/>
            <a:ext cx="1847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nl-NL" sz="800"/>
          </a:p>
        </p:txBody>
      </p:sp>
      <p:sp>
        <p:nvSpPr>
          <p:cNvPr id="89" name="Rectangle 88">
            <a:extLst>
              <a:ext uri="{FF2B5EF4-FFF2-40B4-BE49-F238E27FC236}">
                <a16:creationId xmlns:a16="http://schemas.microsoft.com/office/drawing/2014/main" id="{7A84DFF3-B7F2-4E31-9462-6A0F2D2B8506}"/>
              </a:ext>
            </a:extLst>
          </p:cNvPr>
          <p:cNvSpPr/>
          <p:nvPr/>
        </p:nvSpPr>
        <p:spPr bwMode="auto">
          <a:xfrm>
            <a:off x="6269058" y="3147440"/>
            <a:ext cx="762949" cy="2332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kiosk</a:t>
            </a:r>
            <a:endParaRPr lang="en-GB" sz="1000">
              <a:solidFill>
                <a:schemeClr val="tx1"/>
              </a:solidFill>
            </a:endParaRPr>
          </a:p>
        </p:txBody>
      </p:sp>
      <p:sp>
        <p:nvSpPr>
          <p:cNvPr id="90" name="Rectangle 89">
            <a:extLst>
              <a:ext uri="{FF2B5EF4-FFF2-40B4-BE49-F238E27FC236}">
                <a16:creationId xmlns:a16="http://schemas.microsoft.com/office/drawing/2014/main" id="{9C0B2B45-C940-4F6F-831F-88E55D6C3266}"/>
              </a:ext>
            </a:extLst>
          </p:cNvPr>
          <p:cNvSpPr/>
          <p:nvPr/>
        </p:nvSpPr>
        <p:spPr bwMode="auto">
          <a:xfrm>
            <a:off x="6269058" y="2906409"/>
            <a:ext cx="762949" cy="23324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0">
                <a:solidFill>
                  <a:schemeClr val="tx1"/>
                </a:solidFill>
              </a:rPr>
              <a:t>iPort ICI</a:t>
            </a:r>
            <a:endParaRPr lang="en-GB" sz="1000">
              <a:solidFill>
                <a:schemeClr val="tx1"/>
              </a:solidFill>
            </a:endParaRPr>
          </a:p>
        </p:txBody>
      </p:sp>
      <p:sp>
        <p:nvSpPr>
          <p:cNvPr id="91" name="Rectangle 90">
            <a:extLst>
              <a:ext uri="{FF2B5EF4-FFF2-40B4-BE49-F238E27FC236}">
                <a16:creationId xmlns:a16="http://schemas.microsoft.com/office/drawing/2014/main" id="{F2A44EAE-8CD6-4D1B-8EE0-8CADE443EB63}"/>
              </a:ext>
            </a:extLst>
          </p:cNvPr>
          <p:cNvSpPr/>
          <p:nvPr/>
        </p:nvSpPr>
        <p:spPr bwMode="auto">
          <a:xfrm>
            <a:off x="6271788" y="3378116"/>
            <a:ext cx="758928" cy="2332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iPort </a:t>
            </a:r>
            <a:r>
              <a:rPr lang="en-US" sz="900" err="1">
                <a:solidFill>
                  <a:schemeClr val="tx1"/>
                </a:solidFill>
              </a:rPr>
              <a:t>bagdrop</a:t>
            </a:r>
            <a:endParaRPr lang="en-GB" sz="900">
              <a:solidFill>
                <a:schemeClr val="tx1"/>
              </a:solidFill>
            </a:endParaRPr>
          </a:p>
        </p:txBody>
      </p:sp>
      <p:sp>
        <p:nvSpPr>
          <p:cNvPr id="92" name="Rectangle: Rounded Corners 91">
            <a:extLst>
              <a:ext uri="{FF2B5EF4-FFF2-40B4-BE49-F238E27FC236}">
                <a16:creationId xmlns:a16="http://schemas.microsoft.com/office/drawing/2014/main" id="{5C2DA53B-782F-44FD-988C-443A28F76C14}"/>
              </a:ext>
            </a:extLst>
          </p:cNvPr>
          <p:cNvSpPr/>
          <p:nvPr/>
        </p:nvSpPr>
        <p:spPr>
          <a:xfrm>
            <a:off x="3378333" y="1001485"/>
            <a:ext cx="3795884" cy="2941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iPort transaction servers</a:t>
            </a:r>
          </a:p>
        </p:txBody>
      </p:sp>
      <p:sp>
        <p:nvSpPr>
          <p:cNvPr id="97" name="Rectangle: Rounded Corners 96">
            <a:extLst>
              <a:ext uri="{FF2B5EF4-FFF2-40B4-BE49-F238E27FC236}">
                <a16:creationId xmlns:a16="http://schemas.microsoft.com/office/drawing/2014/main" id="{2FC61BDA-4F5C-497F-8C72-ADF8611CDB47}"/>
              </a:ext>
            </a:extLst>
          </p:cNvPr>
          <p:cNvSpPr/>
          <p:nvPr/>
        </p:nvSpPr>
        <p:spPr>
          <a:xfrm>
            <a:off x="8005204" y="996550"/>
            <a:ext cx="3053205" cy="29418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iPort agent servers</a:t>
            </a:r>
          </a:p>
        </p:txBody>
      </p:sp>
      <p:sp>
        <p:nvSpPr>
          <p:cNvPr id="98" name="Rectangle: Rounded Corners 97">
            <a:extLst>
              <a:ext uri="{FF2B5EF4-FFF2-40B4-BE49-F238E27FC236}">
                <a16:creationId xmlns:a16="http://schemas.microsoft.com/office/drawing/2014/main" id="{5EB0D15D-2C17-40B3-AF43-4B3AE356460E}"/>
              </a:ext>
            </a:extLst>
          </p:cNvPr>
          <p:cNvSpPr/>
          <p:nvPr/>
        </p:nvSpPr>
        <p:spPr>
          <a:xfrm>
            <a:off x="3158587" y="5608538"/>
            <a:ext cx="7908476" cy="40975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TPF (Meridian)</a:t>
            </a:r>
          </a:p>
        </p:txBody>
      </p:sp>
      <p:sp>
        <p:nvSpPr>
          <p:cNvPr id="100" name="Arrow: Up-Down 99">
            <a:extLst>
              <a:ext uri="{FF2B5EF4-FFF2-40B4-BE49-F238E27FC236}">
                <a16:creationId xmlns:a16="http://schemas.microsoft.com/office/drawing/2014/main" id="{F173C93D-532E-409A-B15E-4FE24081AAAD}"/>
              </a:ext>
            </a:extLst>
          </p:cNvPr>
          <p:cNvSpPr/>
          <p:nvPr/>
        </p:nvSpPr>
        <p:spPr>
          <a:xfrm>
            <a:off x="3674417" y="4981167"/>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row: Up-Down 100">
            <a:extLst>
              <a:ext uri="{FF2B5EF4-FFF2-40B4-BE49-F238E27FC236}">
                <a16:creationId xmlns:a16="http://schemas.microsoft.com/office/drawing/2014/main" id="{E79D2F01-CBDF-443A-8B50-653C3D8AA318}"/>
              </a:ext>
            </a:extLst>
          </p:cNvPr>
          <p:cNvSpPr/>
          <p:nvPr/>
        </p:nvSpPr>
        <p:spPr>
          <a:xfrm>
            <a:off x="4602904" y="4986962"/>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Up-Down 101">
            <a:extLst>
              <a:ext uri="{FF2B5EF4-FFF2-40B4-BE49-F238E27FC236}">
                <a16:creationId xmlns:a16="http://schemas.microsoft.com/office/drawing/2014/main" id="{81A30AD2-DDB8-4331-B255-C892A7A06C26}"/>
              </a:ext>
            </a:extLst>
          </p:cNvPr>
          <p:cNvSpPr/>
          <p:nvPr/>
        </p:nvSpPr>
        <p:spPr>
          <a:xfrm>
            <a:off x="5549042" y="4986963"/>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Up-Down 102">
            <a:extLst>
              <a:ext uri="{FF2B5EF4-FFF2-40B4-BE49-F238E27FC236}">
                <a16:creationId xmlns:a16="http://schemas.microsoft.com/office/drawing/2014/main" id="{4D386CF1-1D10-47E2-9255-9C7CC1B03522}"/>
              </a:ext>
            </a:extLst>
          </p:cNvPr>
          <p:cNvSpPr/>
          <p:nvPr/>
        </p:nvSpPr>
        <p:spPr>
          <a:xfrm>
            <a:off x="6495180" y="4980073"/>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Up-Down 103">
            <a:extLst>
              <a:ext uri="{FF2B5EF4-FFF2-40B4-BE49-F238E27FC236}">
                <a16:creationId xmlns:a16="http://schemas.microsoft.com/office/drawing/2014/main" id="{290DCE99-E85C-4E31-AE29-0E2F8B4885A6}"/>
              </a:ext>
            </a:extLst>
          </p:cNvPr>
          <p:cNvSpPr/>
          <p:nvPr/>
        </p:nvSpPr>
        <p:spPr>
          <a:xfrm>
            <a:off x="8609136" y="4986963"/>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Up-Down 104">
            <a:extLst>
              <a:ext uri="{FF2B5EF4-FFF2-40B4-BE49-F238E27FC236}">
                <a16:creationId xmlns:a16="http://schemas.microsoft.com/office/drawing/2014/main" id="{5272115F-F19F-4B3F-8E5F-64C61CDD51DA}"/>
              </a:ext>
            </a:extLst>
          </p:cNvPr>
          <p:cNvSpPr/>
          <p:nvPr/>
        </p:nvSpPr>
        <p:spPr>
          <a:xfrm>
            <a:off x="10084915" y="4977769"/>
            <a:ext cx="299084" cy="6273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Cylinder 107">
            <a:extLst>
              <a:ext uri="{FF2B5EF4-FFF2-40B4-BE49-F238E27FC236}">
                <a16:creationId xmlns:a16="http://schemas.microsoft.com/office/drawing/2014/main" id="{91DC7882-396C-4B36-AD09-183E2475CBF9}"/>
              </a:ext>
            </a:extLst>
          </p:cNvPr>
          <p:cNvSpPr/>
          <p:nvPr/>
        </p:nvSpPr>
        <p:spPr>
          <a:xfrm rot="5400000">
            <a:off x="6978352" y="1295845"/>
            <a:ext cx="204679" cy="8012122"/>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852197CC-738D-49F0-90A5-5F4BE3268C79}"/>
              </a:ext>
            </a:extLst>
          </p:cNvPr>
          <p:cNvSpPr txBox="1"/>
          <p:nvPr/>
        </p:nvSpPr>
        <p:spPr>
          <a:xfrm>
            <a:off x="6901515" y="5174991"/>
            <a:ext cx="777777" cy="261610"/>
          </a:xfrm>
          <a:prstGeom prst="rect">
            <a:avLst/>
          </a:prstGeom>
          <a:noFill/>
        </p:spPr>
        <p:txBody>
          <a:bodyPr wrap="none" rtlCol="0">
            <a:spAutoFit/>
          </a:bodyPr>
          <a:lstStyle/>
          <a:p>
            <a:r>
              <a:rPr lang="en-US" sz="1050"/>
              <a:t>MQ/</a:t>
            </a:r>
            <a:r>
              <a:rPr lang="en-US" sz="1050" err="1"/>
              <a:t>XMLe</a:t>
            </a:r>
            <a:endParaRPr lang="en-US" sz="1050"/>
          </a:p>
        </p:txBody>
      </p:sp>
      <p:sp>
        <p:nvSpPr>
          <p:cNvPr id="93" name="TextBox 92">
            <a:extLst>
              <a:ext uri="{FF2B5EF4-FFF2-40B4-BE49-F238E27FC236}">
                <a16:creationId xmlns:a16="http://schemas.microsoft.com/office/drawing/2014/main" id="{7EF43430-91DC-497B-A002-277BA65CD752}"/>
              </a:ext>
            </a:extLst>
          </p:cNvPr>
          <p:cNvSpPr txBox="1"/>
          <p:nvPr/>
        </p:nvSpPr>
        <p:spPr>
          <a:xfrm>
            <a:off x="132954" y="1087205"/>
            <a:ext cx="2912838" cy="1384995"/>
          </a:xfrm>
          <a:prstGeom prst="rect">
            <a:avLst/>
          </a:prstGeom>
          <a:solidFill>
            <a:schemeClr val="bg2">
              <a:lumMod val="90000"/>
            </a:schemeClr>
          </a:solidFill>
        </p:spPr>
        <p:txBody>
          <a:bodyPr wrap="square" rtlCol="0">
            <a:spAutoFit/>
          </a:bodyPr>
          <a:lstStyle/>
          <a:p>
            <a:pPr algn="ctr"/>
            <a:r>
              <a:rPr lang="en-US" sz="1200" b="1">
                <a:solidFill>
                  <a:schemeClr val="bg1">
                    <a:lumMod val="65000"/>
                  </a:schemeClr>
                </a:solidFill>
              </a:rPr>
              <a:t>The load balancer</a:t>
            </a:r>
          </a:p>
          <a:p>
            <a:pPr marL="171450" indent="-171450">
              <a:buFont typeface="Arial" panose="020B0604020202020204" pitchFamily="34" charset="0"/>
              <a:buChar char="•"/>
            </a:pPr>
            <a:r>
              <a:rPr lang="en-US" sz="1200">
                <a:solidFill>
                  <a:schemeClr val="bg1">
                    <a:lumMod val="65000"/>
                  </a:schemeClr>
                </a:solidFill>
              </a:rPr>
              <a:t>distributes user sessions over the 4 servers</a:t>
            </a:r>
          </a:p>
          <a:p>
            <a:pPr marL="171450" indent="-171450">
              <a:buFont typeface="Arial" panose="020B0604020202020204" pitchFamily="34" charset="0"/>
              <a:buChar char="•"/>
            </a:pPr>
            <a:r>
              <a:rPr lang="en-US" sz="1200">
                <a:solidFill>
                  <a:schemeClr val="bg1">
                    <a:lumMod val="65000"/>
                  </a:schemeClr>
                </a:solidFill>
              </a:rPr>
              <a:t>If one server drops out or fails, the other 3 take over</a:t>
            </a:r>
          </a:p>
          <a:p>
            <a:pPr marL="171450" indent="-171450">
              <a:buFont typeface="Arial" panose="020B0604020202020204" pitchFamily="34" charset="0"/>
              <a:buChar char="•"/>
            </a:pPr>
            <a:r>
              <a:rPr lang="en-US" sz="1200">
                <a:solidFill>
                  <a:schemeClr val="bg1">
                    <a:lumMod val="65000"/>
                  </a:schemeClr>
                </a:solidFill>
              </a:rPr>
              <a:t>translates the HTTPS encryption into HTTP</a:t>
            </a:r>
          </a:p>
        </p:txBody>
      </p:sp>
      <p:cxnSp>
        <p:nvCxnSpPr>
          <p:cNvPr id="94" name="Elbow Connector 283">
            <a:extLst>
              <a:ext uri="{FF2B5EF4-FFF2-40B4-BE49-F238E27FC236}">
                <a16:creationId xmlns:a16="http://schemas.microsoft.com/office/drawing/2014/main" id="{DE656169-535F-43B8-8E94-24561BF70215}"/>
              </a:ext>
            </a:extLst>
          </p:cNvPr>
          <p:cNvCxnSpPr>
            <a:cxnSpLocks/>
            <a:stCxn id="9" idx="2"/>
            <a:endCxn id="42" idx="1"/>
          </p:cNvCxnSpPr>
          <p:nvPr/>
        </p:nvCxnSpPr>
        <p:spPr>
          <a:xfrm rot="16200000" flipH="1">
            <a:off x="7438706" y="980057"/>
            <a:ext cx="321081" cy="7498061"/>
          </a:xfrm>
          <a:prstGeom prst="bentConnector2">
            <a:avLst/>
          </a:prstGeom>
          <a:ln w="285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Elbow Connector 283">
            <a:extLst>
              <a:ext uri="{FF2B5EF4-FFF2-40B4-BE49-F238E27FC236}">
                <a16:creationId xmlns:a16="http://schemas.microsoft.com/office/drawing/2014/main" id="{7CB761DF-EF21-4D3E-B45B-D5F40FDC794F}"/>
              </a:ext>
            </a:extLst>
          </p:cNvPr>
          <p:cNvCxnSpPr>
            <a:cxnSpLocks/>
            <a:stCxn id="48" idx="2"/>
            <a:endCxn id="42" idx="1"/>
          </p:cNvCxnSpPr>
          <p:nvPr/>
        </p:nvCxnSpPr>
        <p:spPr>
          <a:xfrm rot="16200000" flipH="1">
            <a:off x="8365114" y="1906466"/>
            <a:ext cx="317546" cy="5648780"/>
          </a:xfrm>
          <a:prstGeom prst="bentConnector2">
            <a:avLst/>
          </a:prstGeom>
          <a:ln w="285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6" name="Elbow Connector 283">
            <a:extLst>
              <a:ext uri="{FF2B5EF4-FFF2-40B4-BE49-F238E27FC236}">
                <a16:creationId xmlns:a16="http://schemas.microsoft.com/office/drawing/2014/main" id="{505A0126-A8A1-4569-B342-81F845F485C8}"/>
              </a:ext>
            </a:extLst>
          </p:cNvPr>
          <p:cNvCxnSpPr>
            <a:cxnSpLocks/>
            <a:stCxn id="56" idx="2"/>
            <a:endCxn id="42" idx="1"/>
          </p:cNvCxnSpPr>
          <p:nvPr/>
        </p:nvCxnSpPr>
        <p:spPr>
          <a:xfrm rot="16200000" flipH="1">
            <a:off x="8840047" y="2381398"/>
            <a:ext cx="320635" cy="4695825"/>
          </a:xfrm>
          <a:prstGeom prst="bentConnector2">
            <a:avLst/>
          </a:prstGeom>
          <a:ln w="285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Elbow Connector 283">
            <a:extLst>
              <a:ext uri="{FF2B5EF4-FFF2-40B4-BE49-F238E27FC236}">
                <a16:creationId xmlns:a16="http://schemas.microsoft.com/office/drawing/2014/main" id="{8D40C1CF-14C8-4AAA-920F-1A8EFA8CA1DE}"/>
              </a:ext>
            </a:extLst>
          </p:cNvPr>
          <p:cNvCxnSpPr>
            <a:cxnSpLocks/>
            <a:stCxn id="16" idx="2"/>
            <a:endCxn id="42" idx="1"/>
          </p:cNvCxnSpPr>
          <p:nvPr/>
        </p:nvCxnSpPr>
        <p:spPr>
          <a:xfrm rot="16200000" flipH="1">
            <a:off x="7899590" y="1440941"/>
            <a:ext cx="311367" cy="6586008"/>
          </a:xfrm>
          <a:prstGeom prst="bentConnector2">
            <a:avLst/>
          </a:prstGeom>
          <a:ln w="285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9E87D0F-7EA5-4E6A-A3A1-BBF85FCD88D2}"/>
              </a:ext>
            </a:extLst>
          </p:cNvPr>
          <p:cNvSpPr/>
          <p:nvPr/>
        </p:nvSpPr>
        <p:spPr>
          <a:xfrm>
            <a:off x="11348277" y="4511148"/>
            <a:ext cx="633709" cy="7569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Travelport proxy server</a:t>
            </a:r>
          </a:p>
        </p:txBody>
      </p:sp>
      <p:cxnSp>
        <p:nvCxnSpPr>
          <p:cNvPr id="116" name="Elbow Connector 283">
            <a:extLst>
              <a:ext uri="{FF2B5EF4-FFF2-40B4-BE49-F238E27FC236}">
                <a16:creationId xmlns:a16="http://schemas.microsoft.com/office/drawing/2014/main" id="{A9E98E17-5AF1-4EBE-BD08-16AFB6446397}"/>
              </a:ext>
            </a:extLst>
          </p:cNvPr>
          <p:cNvCxnSpPr>
            <a:cxnSpLocks/>
            <a:stCxn id="42" idx="0"/>
            <a:endCxn id="115" idx="1"/>
          </p:cNvCxnSpPr>
          <p:nvPr/>
        </p:nvCxnSpPr>
        <p:spPr>
          <a:xfrm rot="16200000" flipV="1">
            <a:off x="10246387" y="3092402"/>
            <a:ext cx="2455794" cy="381697"/>
          </a:xfrm>
          <a:prstGeom prst="bentConnector3">
            <a:avLst>
              <a:gd name="adj1" fmla="val 50000"/>
            </a:avLst>
          </a:prstGeom>
          <a:ln w="285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FA8900-70C6-49A6-94E9-353AAA636388}"/>
              </a:ext>
            </a:extLst>
          </p:cNvPr>
          <p:cNvSpPr/>
          <p:nvPr/>
        </p:nvSpPr>
        <p:spPr>
          <a:xfrm>
            <a:off x="3158587" y="1583019"/>
            <a:ext cx="8012053" cy="3005269"/>
          </a:xfrm>
          <a:prstGeom prst="rect">
            <a:avLst/>
          </a:pr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Cloud 114">
            <a:extLst>
              <a:ext uri="{FF2B5EF4-FFF2-40B4-BE49-F238E27FC236}">
                <a16:creationId xmlns:a16="http://schemas.microsoft.com/office/drawing/2014/main" id="{B119F4BF-6692-4EE2-9A48-3C4757839B60}"/>
              </a:ext>
            </a:extLst>
          </p:cNvPr>
          <p:cNvSpPr/>
          <p:nvPr/>
        </p:nvSpPr>
        <p:spPr>
          <a:xfrm>
            <a:off x="10312699" y="1299198"/>
            <a:ext cx="1941471" cy="756962"/>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Payment providers,</a:t>
            </a:r>
          </a:p>
          <a:p>
            <a:pPr algn="ctr"/>
            <a:r>
              <a:rPr lang="en-US" sz="1200" err="1"/>
              <a:t>Traveldoc</a:t>
            </a:r>
            <a:r>
              <a:rPr lang="en-US" sz="1200"/>
              <a:t>/others</a:t>
            </a:r>
          </a:p>
        </p:txBody>
      </p:sp>
      <p:sp>
        <p:nvSpPr>
          <p:cNvPr id="3" name="Rectangle 1">
            <a:extLst>
              <a:ext uri="{FF2B5EF4-FFF2-40B4-BE49-F238E27FC236}">
                <a16:creationId xmlns:a16="http://schemas.microsoft.com/office/drawing/2014/main" id="{DCA7679A-9126-4F9C-828D-051EB252F8D5}"/>
              </a:ext>
            </a:extLst>
          </p:cNvPr>
          <p:cNvSpPr>
            <a:spLocks noChangeArrowheads="1"/>
          </p:cNvSpPr>
          <p:nvPr/>
        </p:nvSpPr>
        <p:spPr bwMode="auto">
          <a:xfrm>
            <a:off x="3197736" y="-2236349"/>
            <a:ext cx="5375324" cy="203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FF"/>
                </a:solidFill>
                <a:effectLst/>
                <a:latin typeface="Times New Roman" panose="02020603050405020304" pitchFamily="18" charset="0"/>
                <a:cs typeface="Times New Roman" panose="02020603050405020304" pitchFamily="18" charset="0"/>
                <a:hlinkClick r:id="rId3"/>
              </a:rPr>
              <a:t>http://</a:t>
            </a:r>
            <a:r>
              <a:rPr kumimoji="0" lang="en-US" altLang="en-US" sz="1200" b="1" i="0" u="none" strike="noStrike" cap="none" normalizeH="0" baseline="0">
                <a:ln>
                  <a:noFill/>
                </a:ln>
                <a:solidFill>
                  <a:srgbClr val="0000FF"/>
                </a:solidFill>
                <a:effectLst/>
                <a:latin typeface="Times New Roman" panose="02020603050405020304" pitchFamily="18" charset="0"/>
                <a:cs typeface="Times New Roman" panose="02020603050405020304" pitchFamily="18" charset="0"/>
                <a:hlinkClick r:id="rId3"/>
              </a:rPr>
              <a:t>pn</a:t>
            </a:r>
            <a:r>
              <a:rPr kumimoji="0" lang="en-US" altLang="en-US" sz="1200" b="0" i="0" u="none" strike="noStrike" cap="none" normalizeH="0" baseline="0">
                <a:ln>
                  <a:noFill/>
                </a:ln>
                <a:solidFill>
                  <a:srgbClr val="0000FF"/>
                </a:solidFill>
                <a:effectLst/>
                <a:latin typeface="Times New Roman" panose="02020603050405020304" pitchFamily="18" charset="0"/>
                <a:cs typeface="Times New Roman" panose="02020603050405020304" pitchFamily="18" charset="0"/>
                <a:hlinkClick r:id="rId3"/>
              </a:rPr>
              <a:t>-outbound-proxy.tvlport.com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21F4A916-27D3-430B-8A3A-31E5970855DD}"/>
              </a:ext>
            </a:extLst>
          </p:cNvPr>
          <p:cNvSpPr txBox="1"/>
          <p:nvPr/>
        </p:nvSpPr>
        <p:spPr>
          <a:xfrm>
            <a:off x="10700669" y="5335223"/>
            <a:ext cx="2222083" cy="423193"/>
          </a:xfrm>
          <a:prstGeom prst="rect">
            <a:avLst/>
          </a:prstGeom>
          <a:noFill/>
        </p:spPr>
        <p:txBody>
          <a:bodyPr wrap="none" rtlCol="0">
            <a:spAutoFit/>
          </a:bodyPr>
          <a:lstStyle/>
          <a:p>
            <a:r>
              <a:rPr lang="en-US" altLang="en-US" sz="1050">
                <a:solidFill>
                  <a:srgbClr val="0000FF"/>
                </a:solidFill>
                <a:latin typeface="Times New Roman" panose="02020603050405020304" pitchFamily="18" charset="0"/>
                <a:cs typeface="Times New Roman" panose="02020603050405020304" pitchFamily="18" charset="0"/>
                <a:hlinkClick r:id="rId3"/>
              </a:rPr>
              <a:t>http://</a:t>
            </a:r>
            <a:r>
              <a:rPr lang="en-US" altLang="en-US" sz="1050" b="1">
                <a:solidFill>
                  <a:srgbClr val="0000FF"/>
                </a:solidFill>
                <a:latin typeface="Times New Roman" panose="02020603050405020304" pitchFamily="18" charset="0"/>
                <a:cs typeface="Times New Roman" panose="02020603050405020304" pitchFamily="18" charset="0"/>
                <a:hlinkClick r:id="rId3"/>
              </a:rPr>
              <a:t>pn</a:t>
            </a:r>
            <a:r>
              <a:rPr lang="en-US" altLang="en-US" sz="1050">
                <a:solidFill>
                  <a:srgbClr val="0000FF"/>
                </a:solidFill>
                <a:latin typeface="Times New Roman" panose="02020603050405020304" pitchFamily="18" charset="0"/>
                <a:cs typeface="Times New Roman" panose="02020603050405020304" pitchFamily="18" charset="0"/>
                <a:hlinkClick r:id="rId3"/>
              </a:rPr>
              <a:t>-outbound-proxy.tvlport.com</a:t>
            </a:r>
            <a:endParaRPr lang="en-US" altLang="en-US" sz="1400">
              <a:latin typeface="Arial" panose="020B0604020202020204" pitchFamily="34" charset="0"/>
            </a:endParaRPr>
          </a:p>
          <a:p>
            <a:endParaRPr lang="en-US" sz="1050"/>
          </a:p>
        </p:txBody>
      </p:sp>
      <p:sp>
        <p:nvSpPr>
          <p:cNvPr id="107" name="Rectangle 106">
            <a:extLst>
              <a:ext uri="{FF2B5EF4-FFF2-40B4-BE49-F238E27FC236}">
                <a16:creationId xmlns:a16="http://schemas.microsoft.com/office/drawing/2014/main" id="{F102CD45-8494-461E-8656-7D90CFE9245F}"/>
              </a:ext>
            </a:extLst>
          </p:cNvPr>
          <p:cNvSpPr/>
          <p:nvPr/>
        </p:nvSpPr>
        <p:spPr>
          <a:xfrm>
            <a:off x="3310987" y="5063673"/>
            <a:ext cx="8012053" cy="1060680"/>
          </a:xfrm>
          <a:prstGeom prst="rect">
            <a:avLst/>
          </a:pr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9ED920FC-0865-4D56-ABCF-12BC386D4547}"/>
              </a:ext>
            </a:extLst>
          </p:cNvPr>
          <p:cNvSpPr txBox="1"/>
          <p:nvPr/>
        </p:nvSpPr>
        <p:spPr>
          <a:xfrm>
            <a:off x="76533" y="2909492"/>
            <a:ext cx="2912838" cy="3600986"/>
          </a:xfrm>
          <a:prstGeom prst="rect">
            <a:avLst/>
          </a:prstGeom>
          <a:solidFill>
            <a:schemeClr val="bg2">
              <a:lumMod val="90000"/>
            </a:schemeClr>
          </a:solidFill>
        </p:spPr>
        <p:txBody>
          <a:bodyPr wrap="square" rtlCol="0">
            <a:spAutoFit/>
          </a:bodyPr>
          <a:lstStyle/>
          <a:p>
            <a:pPr algn="ctr"/>
            <a:r>
              <a:rPr lang="en-US" sz="1200" b="1">
                <a:solidFill>
                  <a:schemeClr val="bg1">
                    <a:lumMod val="65000"/>
                  </a:schemeClr>
                </a:solidFill>
              </a:rPr>
              <a:t>The iPort servers</a:t>
            </a:r>
          </a:p>
          <a:p>
            <a:pPr marL="171450" indent="-171450">
              <a:buFont typeface="Arial" panose="020B0604020202020204" pitchFamily="34" charset="0"/>
              <a:buChar char="•"/>
            </a:pPr>
            <a:r>
              <a:rPr lang="en-US" sz="1200">
                <a:solidFill>
                  <a:schemeClr val="bg1">
                    <a:lumMod val="65000"/>
                  </a:schemeClr>
                </a:solidFill>
              </a:rPr>
              <a:t>The iPort </a:t>
            </a:r>
            <a:r>
              <a:rPr lang="en-US" sz="1200" err="1">
                <a:solidFill>
                  <a:schemeClr val="bg1">
                    <a:lumMod val="65000"/>
                  </a:schemeClr>
                </a:solidFill>
              </a:rPr>
              <a:t>transactio</a:t>
            </a:r>
            <a:r>
              <a:rPr lang="en-US" sz="1200">
                <a:solidFill>
                  <a:schemeClr val="bg1">
                    <a:lumMod val="65000"/>
                  </a:schemeClr>
                </a:solidFill>
              </a:rPr>
              <a:t> servers receive transactions for all 4 iPort applications.</a:t>
            </a:r>
          </a:p>
          <a:p>
            <a:pPr marL="171450" indent="-171450">
              <a:buFont typeface="Arial" panose="020B0604020202020204" pitchFamily="34" charset="0"/>
              <a:buChar char="•"/>
            </a:pPr>
            <a:r>
              <a:rPr lang="en-US" sz="1200">
                <a:solidFill>
                  <a:schemeClr val="bg1">
                    <a:lumMod val="65000"/>
                  </a:schemeClr>
                </a:solidFill>
              </a:rPr>
              <a:t>The </a:t>
            </a:r>
            <a:r>
              <a:rPr lang="en-US" sz="1200" err="1">
                <a:solidFill>
                  <a:schemeClr val="bg1">
                    <a:lumMod val="65000"/>
                  </a:schemeClr>
                </a:solidFill>
              </a:rPr>
              <a:t>iport</a:t>
            </a:r>
            <a:r>
              <a:rPr lang="en-US" sz="1200">
                <a:solidFill>
                  <a:schemeClr val="bg1">
                    <a:lumMod val="65000"/>
                  </a:schemeClr>
                </a:solidFill>
              </a:rPr>
              <a:t> servers compress the data that is sent to the </a:t>
            </a:r>
            <a:r>
              <a:rPr lang="en-US" sz="1200" err="1">
                <a:solidFill>
                  <a:schemeClr val="bg1">
                    <a:lumMod val="65000"/>
                  </a:schemeClr>
                </a:solidFill>
              </a:rPr>
              <a:t>iPortFox</a:t>
            </a:r>
            <a:r>
              <a:rPr lang="en-US" sz="1200">
                <a:solidFill>
                  <a:schemeClr val="bg1">
                    <a:lumMod val="65000"/>
                  </a:schemeClr>
                </a:solidFill>
              </a:rPr>
              <a:t> client. This is done to reduce network usage. </a:t>
            </a:r>
          </a:p>
          <a:p>
            <a:pPr marL="171450" indent="-171450">
              <a:buFont typeface="Arial" panose="020B0604020202020204" pitchFamily="34" charset="0"/>
              <a:buChar char="•"/>
            </a:pPr>
            <a:r>
              <a:rPr lang="en-US" sz="1200">
                <a:solidFill>
                  <a:schemeClr val="bg1">
                    <a:lumMod val="65000"/>
                  </a:schemeClr>
                </a:solidFill>
              </a:rPr>
              <a:t>No customer sessions on the 2 agent servers. They process ‘batch’ type of data. Time initiated transactions and back-end processing such as sending of messages</a:t>
            </a:r>
          </a:p>
          <a:p>
            <a:pPr marL="171450" indent="-171450">
              <a:buFont typeface="Arial" panose="020B0604020202020204" pitchFamily="34" charset="0"/>
              <a:buChar char="•"/>
            </a:pPr>
            <a:r>
              <a:rPr lang="en-US" sz="1200">
                <a:solidFill>
                  <a:schemeClr val="bg1">
                    <a:lumMod val="65000"/>
                  </a:schemeClr>
                </a:solidFill>
              </a:rPr>
              <a:t>All 6 iPort servers (windows) connect to TPF via MQ/</a:t>
            </a:r>
            <a:r>
              <a:rPr lang="en-US" sz="1200" err="1">
                <a:solidFill>
                  <a:schemeClr val="bg1">
                    <a:lumMod val="65000"/>
                  </a:schemeClr>
                </a:solidFill>
              </a:rPr>
              <a:t>XMLe</a:t>
            </a:r>
            <a:endParaRPr lang="en-US" sz="1200">
              <a:solidFill>
                <a:schemeClr val="bg1">
                  <a:lumMod val="65000"/>
                </a:schemeClr>
              </a:solidFill>
            </a:endParaRPr>
          </a:p>
          <a:p>
            <a:pPr marL="171450" indent="-171450">
              <a:buFont typeface="Arial" panose="020B0604020202020204" pitchFamily="34" charset="0"/>
              <a:buChar char="•"/>
            </a:pPr>
            <a:r>
              <a:rPr lang="en-US" sz="1200">
                <a:solidFill>
                  <a:schemeClr val="bg1">
                    <a:lumMod val="65000"/>
                  </a:schemeClr>
                </a:solidFill>
              </a:rPr>
              <a:t>New release of the iPort applications every 3 weeks</a:t>
            </a:r>
          </a:p>
          <a:p>
            <a:pPr marL="171450" indent="-171450">
              <a:buFont typeface="Arial" panose="020B0604020202020204" pitchFamily="34" charset="0"/>
              <a:buChar char="•"/>
            </a:pPr>
            <a:r>
              <a:rPr lang="en-US" sz="1200">
                <a:solidFill>
                  <a:srgbClr val="FF0000"/>
                </a:solidFill>
              </a:rPr>
              <a:t>iPort has connections to payment providers and other third parties (iSales for airlines)</a:t>
            </a:r>
          </a:p>
          <a:p>
            <a:pPr marL="171450" indent="-171450">
              <a:buFont typeface="Arial" panose="020B0604020202020204" pitchFamily="34" charset="0"/>
              <a:buChar char="•"/>
            </a:pPr>
            <a:endParaRPr lang="en-US" sz="1200"/>
          </a:p>
        </p:txBody>
      </p:sp>
      <p:sp>
        <p:nvSpPr>
          <p:cNvPr id="106" name="Rectangle: Beveled 105">
            <a:hlinkClick r:id="rId4" action="ppaction://hlinksldjump"/>
            <a:extLst>
              <a:ext uri="{FF2B5EF4-FFF2-40B4-BE49-F238E27FC236}">
                <a16:creationId xmlns:a16="http://schemas.microsoft.com/office/drawing/2014/main" id="{C0E871C7-03D4-40E3-B848-341EB128DD8A}"/>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6039263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955359" y="101276"/>
            <a:ext cx="81806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2 - iPort servers – Database -1</a:t>
            </a:r>
          </a:p>
        </p:txBody>
      </p:sp>
      <p:sp>
        <p:nvSpPr>
          <p:cNvPr id="4" name="TextBox 3">
            <a:extLst>
              <a:ext uri="{FF2B5EF4-FFF2-40B4-BE49-F238E27FC236}">
                <a16:creationId xmlns:a16="http://schemas.microsoft.com/office/drawing/2014/main" id="{3E3E71A4-FFE0-4983-888D-996D1DB391AC}"/>
              </a:ext>
            </a:extLst>
          </p:cNvPr>
          <p:cNvSpPr txBox="1"/>
          <p:nvPr/>
        </p:nvSpPr>
        <p:spPr>
          <a:xfrm>
            <a:off x="679731" y="1804524"/>
            <a:ext cx="10430634" cy="4247317"/>
          </a:xfrm>
          <a:prstGeom prst="rect">
            <a:avLst/>
          </a:prstGeom>
          <a:solidFill>
            <a:schemeClr val="accent3">
              <a:lumMod val="20000"/>
              <a:lumOff val="80000"/>
            </a:schemeClr>
          </a:solidFill>
        </p:spPr>
        <p:txBody>
          <a:bodyPr wrap="square" rtlCol="0">
            <a:spAutoFit/>
          </a:bodyPr>
          <a:lstStyle/>
          <a:p>
            <a:pPr marL="285750" indent="-285750">
              <a:buFont typeface="Arial" panose="020B0604020202020204" pitchFamily="34" charset="0"/>
              <a:buChar char="•"/>
            </a:pPr>
            <a:r>
              <a:rPr lang="en-US"/>
              <a:t>The iPort database is an SQL cluster </a:t>
            </a:r>
          </a:p>
          <a:p>
            <a:pPr marL="285750" indent="-285750">
              <a:buFont typeface="Arial" panose="020B0604020202020204" pitchFamily="34" charset="0"/>
              <a:buChar char="•"/>
            </a:pPr>
            <a:r>
              <a:rPr lang="en-US"/>
              <a:t>Connected to iPort via network (TCP/IP)</a:t>
            </a:r>
          </a:p>
          <a:p>
            <a:pPr marL="285750" indent="-285750">
              <a:buFont typeface="Arial" panose="020B0604020202020204" pitchFamily="34" charset="0"/>
              <a:buChar char="•"/>
            </a:pPr>
            <a:r>
              <a:rPr lang="en-US"/>
              <a:t>It has a primary and secondary instance which are continuously updated (failover)</a:t>
            </a:r>
          </a:p>
          <a:p>
            <a:pPr marL="285750" indent="-285750">
              <a:buFont typeface="Arial" panose="020B0604020202020204" pitchFamily="34" charset="0"/>
              <a:buChar char="•"/>
            </a:pPr>
            <a:r>
              <a:rPr lang="en-US"/>
              <a:t>Main components of that database:</a:t>
            </a:r>
          </a:p>
          <a:p>
            <a:pPr marL="742950" lvl="1" indent="-285750">
              <a:buFont typeface="Arial" panose="020B0604020202020204" pitchFamily="34" charset="0"/>
              <a:buChar char="•"/>
            </a:pPr>
            <a:r>
              <a:rPr lang="en-US"/>
              <a:t>All AHM data</a:t>
            </a:r>
          </a:p>
          <a:p>
            <a:pPr marL="742950" lvl="1" indent="-285750">
              <a:buFont typeface="Arial" panose="020B0604020202020204" pitchFamily="34" charset="0"/>
              <a:buChar char="•"/>
            </a:pPr>
            <a:r>
              <a:rPr lang="en-US"/>
              <a:t>The flight files (detailed information per flight)</a:t>
            </a:r>
          </a:p>
          <a:p>
            <a:pPr marL="742950" lvl="1" indent="-285750">
              <a:buFont typeface="Arial" panose="020B0604020202020204" pitchFamily="34" charset="0"/>
              <a:buChar char="•"/>
            </a:pPr>
            <a:r>
              <a:rPr lang="en-US"/>
              <a:t>The routing tables (TTY and email addresses for messaging)</a:t>
            </a:r>
          </a:p>
          <a:p>
            <a:pPr marL="742950" lvl="1" indent="-285750">
              <a:buFont typeface="Arial" panose="020B0604020202020204" pitchFamily="34" charset="0"/>
              <a:buChar char="•"/>
            </a:pPr>
            <a:r>
              <a:rPr lang="en-US"/>
              <a:t>Carrier settings (unique values per carrier)</a:t>
            </a:r>
          </a:p>
          <a:p>
            <a:pPr marL="742950" lvl="1" indent="-285750">
              <a:buFont typeface="Arial" panose="020B0604020202020204" pitchFamily="34" charset="0"/>
              <a:buChar char="•"/>
            </a:pPr>
            <a:r>
              <a:rPr lang="en-US"/>
              <a:t>Historical data</a:t>
            </a:r>
          </a:p>
          <a:p>
            <a:pPr marL="742950" lvl="1" indent="-285750">
              <a:buFont typeface="Arial" panose="020B0604020202020204" pitchFamily="34" charset="0"/>
              <a:buChar char="•"/>
            </a:pPr>
            <a:r>
              <a:rPr lang="en-US"/>
              <a:t>Domain/</a:t>
            </a:r>
            <a:r>
              <a:rPr lang="en-US" err="1"/>
              <a:t>userid</a:t>
            </a:r>
            <a:r>
              <a:rPr lang="en-US"/>
              <a:t> information</a:t>
            </a:r>
          </a:p>
          <a:p>
            <a:pPr marL="285750" indent="-285750">
              <a:buFont typeface="Arial" panose="020B0604020202020204" pitchFamily="34" charset="0"/>
              <a:buChar char="•"/>
            </a:pPr>
            <a:r>
              <a:rPr lang="en-US"/>
              <a:t>Passenger and flight data is mainly retrieved from Meridian. This happens seamless towards end-users. iPort ‘merges’ data coming from various sources and presents it as one</a:t>
            </a:r>
          </a:p>
          <a:p>
            <a:pPr marL="285750" indent="-285750">
              <a:buFont typeface="Arial" panose="020B0604020202020204" pitchFamily="34" charset="0"/>
              <a:buChar char="•"/>
            </a:pPr>
            <a:r>
              <a:rPr lang="en-US"/>
              <a:t>Various log files are maintained. Web sessions, exceptions, </a:t>
            </a:r>
            <a:r>
              <a:rPr lang="en-US" err="1"/>
              <a:t>XMLe</a:t>
            </a:r>
            <a:r>
              <a:rPr lang="en-US"/>
              <a:t> logging. </a:t>
            </a:r>
            <a:r>
              <a:rPr lang="en-US" err="1"/>
              <a:t>XMLe</a:t>
            </a:r>
            <a:r>
              <a:rPr lang="en-US"/>
              <a:t> logging is shown in the iPort portal. The data is logged on the iPort servers and automatically transferred to the server in de Meern</a:t>
            </a:r>
          </a:p>
          <a:p>
            <a:pPr marL="285750" indent="-285750">
              <a:buFont typeface="Arial" panose="020B0604020202020204" pitchFamily="34" charset="0"/>
              <a:buChar char="•"/>
            </a:pPr>
            <a:endParaRPr lang="en-US"/>
          </a:p>
        </p:txBody>
      </p:sp>
      <p:sp>
        <p:nvSpPr>
          <p:cNvPr id="5" name="Rectangle: Beveled 4">
            <a:hlinkClick r:id="rId3" action="ppaction://hlinksldjump"/>
            <a:extLst>
              <a:ext uri="{FF2B5EF4-FFF2-40B4-BE49-F238E27FC236}">
                <a16:creationId xmlns:a16="http://schemas.microsoft.com/office/drawing/2014/main" id="{833AE0FE-981F-4E6D-9F03-F36CB545227A}"/>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
        <p:nvSpPr>
          <p:cNvPr id="6" name="TextBox 5">
            <a:extLst>
              <a:ext uri="{FF2B5EF4-FFF2-40B4-BE49-F238E27FC236}">
                <a16:creationId xmlns:a16="http://schemas.microsoft.com/office/drawing/2014/main" id="{DA9532A2-4416-433E-92ED-078A816402D9}"/>
              </a:ext>
            </a:extLst>
          </p:cNvPr>
          <p:cNvSpPr txBox="1"/>
          <p:nvPr/>
        </p:nvSpPr>
        <p:spPr>
          <a:xfrm>
            <a:off x="162087" y="6564934"/>
            <a:ext cx="1264920" cy="338554"/>
          </a:xfrm>
          <a:prstGeom prst="rect">
            <a:avLst/>
          </a:prstGeom>
          <a:noFill/>
        </p:spPr>
        <p:txBody>
          <a:bodyPr wrap="square" rtlCol="0">
            <a:spAutoFit/>
          </a:bodyPr>
          <a:lstStyle/>
          <a:p>
            <a:r>
              <a:rPr lang="en-US" sz="1600">
                <a:solidFill>
                  <a:schemeClr val="bg1"/>
                </a:solidFill>
              </a:rPr>
              <a:t>Slide </a:t>
            </a:r>
            <a:fld id="{4D79B5D1-3F4A-4AB1-8D9B-B523C602A2D7}" type="slidenum">
              <a:rPr lang="en-US" sz="1600" smtClean="0">
                <a:solidFill>
                  <a:schemeClr val="bg1"/>
                </a:solidFill>
              </a:rPr>
              <a:t>26</a:t>
            </a:fld>
            <a:endParaRPr lang="en-US" sz="1600">
              <a:solidFill>
                <a:schemeClr val="bg1"/>
              </a:solidFill>
            </a:endParaRPr>
          </a:p>
        </p:txBody>
      </p:sp>
    </p:spTree>
    <p:extLst>
      <p:ext uri="{BB962C8B-B14F-4D97-AF65-F5344CB8AC3E}">
        <p14:creationId xmlns:p14="http://schemas.microsoft.com/office/powerpoint/2010/main" val="36521677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81806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2 - iPort servers – Database -2</a:t>
            </a:r>
          </a:p>
        </p:txBody>
      </p:sp>
      <p:sp>
        <p:nvSpPr>
          <p:cNvPr id="4" name="TextBox 3">
            <a:extLst>
              <a:ext uri="{FF2B5EF4-FFF2-40B4-BE49-F238E27FC236}">
                <a16:creationId xmlns:a16="http://schemas.microsoft.com/office/drawing/2014/main" id="{3E3E71A4-FFE0-4983-888D-996D1DB391AC}"/>
              </a:ext>
            </a:extLst>
          </p:cNvPr>
          <p:cNvSpPr txBox="1"/>
          <p:nvPr/>
        </p:nvSpPr>
        <p:spPr>
          <a:xfrm>
            <a:off x="697906" y="1644504"/>
            <a:ext cx="10430634" cy="3970318"/>
          </a:xfrm>
          <a:prstGeom prst="rect">
            <a:avLst/>
          </a:prstGeom>
          <a:solidFill>
            <a:schemeClr val="accent3">
              <a:lumMod val="20000"/>
              <a:lumOff val="80000"/>
            </a:schemeClr>
          </a:solidFill>
        </p:spPr>
        <p:txBody>
          <a:bodyPr wrap="square" rtlCol="0">
            <a:spAutoFit/>
          </a:bodyPr>
          <a:lstStyle/>
          <a:p>
            <a:pPr lvl="1"/>
            <a:r>
              <a:rPr lang="en-US" b="1"/>
              <a:t>AHM data</a:t>
            </a:r>
          </a:p>
          <a:p>
            <a:pPr marL="742950" lvl="1" indent="-285750">
              <a:buFont typeface="Arial" panose="020B0604020202020204" pitchFamily="34" charset="0"/>
              <a:buChar char="•"/>
            </a:pPr>
            <a:r>
              <a:rPr lang="en-US"/>
              <a:t>Aircraft Handling Manual: All data that defines the necessary settings to perform load control on an airplane, </a:t>
            </a:r>
            <a:r>
              <a:rPr lang="en-US" err="1"/>
              <a:t>eg</a:t>
            </a:r>
            <a:r>
              <a:rPr lang="en-US"/>
              <a:t>: Aircraft type, dimensions, </a:t>
            </a:r>
            <a:r>
              <a:rPr lang="en-US" err="1"/>
              <a:t>seatmap</a:t>
            </a:r>
            <a:r>
              <a:rPr lang="en-US"/>
              <a:t>, fuel data, location of galleys, size and location of compartments etc.</a:t>
            </a:r>
          </a:p>
          <a:p>
            <a:pPr marL="742950" lvl="1" indent="-285750">
              <a:buFont typeface="Arial" panose="020B0604020202020204" pitchFamily="34" charset="0"/>
              <a:buChar char="•"/>
            </a:pPr>
            <a:r>
              <a:rPr lang="en-US"/>
              <a:t>In order to handle a load control flight, the associated aircraft MUST be in the iPort AHM database and MUST have the ‘certified’ status (approved test </a:t>
            </a:r>
            <a:r>
              <a:rPr lang="en-US" err="1"/>
              <a:t>loadsheet</a:t>
            </a:r>
            <a:r>
              <a:rPr lang="en-US"/>
              <a:t> by the airline).</a:t>
            </a:r>
          </a:p>
          <a:p>
            <a:pPr marL="742950" lvl="1" indent="-285750">
              <a:buFont typeface="Arial" panose="020B0604020202020204" pitchFamily="34" charset="0"/>
              <a:buChar char="•"/>
            </a:pPr>
            <a:r>
              <a:rPr lang="en-US"/>
              <a:t>AHM data resides in the iPort SQL database. </a:t>
            </a:r>
          </a:p>
          <a:p>
            <a:pPr marL="742950" lvl="1" indent="-285750">
              <a:buFont typeface="Arial" panose="020B0604020202020204" pitchFamily="34" charset="0"/>
              <a:buChar char="•"/>
            </a:pPr>
            <a:r>
              <a:rPr lang="en-US" err="1"/>
              <a:t>Seatmap</a:t>
            </a:r>
            <a:r>
              <a:rPr lang="en-US"/>
              <a:t>: once an aircraft is ‘attached’ to a flight, a </a:t>
            </a:r>
            <a:r>
              <a:rPr lang="en-US" err="1"/>
              <a:t>seatmap</a:t>
            </a:r>
            <a:r>
              <a:rPr lang="en-US"/>
              <a:t> in Meridian is created. This is a copy of the data from the </a:t>
            </a:r>
            <a:r>
              <a:rPr lang="en-US" err="1"/>
              <a:t>seatplan</a:t>
            </a:r>
            <a:r>
              <a:rPr lang="en-US"/>
              <a:t> in the AHM files. Passengers are indexed on the Meridian seat map, not on the iPort </a:t>
            </a:r>
            <a:r>
              <a:rPr lang="en-US" err="1"/>
              <a:t>seatmap</a:t>
            </a:r>
            <a:r>
              <a:rPr lang="en-US"/>
              <a:t>.</a:t>
            </a:r>
          </a:p>
          <a:p>
            <a:pPr marL="742950" lvl="1" indent="-285750">
              <a:buFont typeface="Arial" panose="020B0604020202020204" pitchFamily="34" charset="0"/>
              <a:buChar char="•"/>
            </a:pPr>
            <a:r>
              <a:rPr lang="en-US"/>
              <a:t>Interaction with Meridian occurs when actual numbers are required by load control (passenger and baggage data).</a:t>
            </a:r>
          </a:p>
          <a:p>
            <a:pPr marL="742950" lvl="1" indent="-285750">
              <a:buFont typeface="Arial" panose="020B0604020202020204" pitchFamily="34" charset="0"/>
              <a:buChar char="•"/>
            </a:pPr>
            <a:r>
              <a:rPr lang="en-US"/>
              <a:t>The rest of the data is strictly SQL  </a:t>
            </a:r>
          </a:p>
          <a:p>
            <a:pPr marL="285750" indent="-285750">
              <a:buFont typeface="Arial" panose="020B0604020202020204" pitchFamily="34" charset="0"/>
              <a:buChar char="•"/>
            </a:pPr>
            <a:endParaRPr lang="en-US"/>
          </a:p>
        </p:txBody>
      </p:sp>
      <p:pic>
        <p:nvPicPr>
          <p:cNvPr id="7" name="Picture 6">
            <a:extLst>
              <a:ext uri="{FF2B5EF4-FFF2-40B4-BE49-F238E27FC236}">
                <a16:creationId xmlns:a16="http://schemas.microsoft.com/office/drawing/2014/main" id="{70DEDB1D-50B8-442E-9097-51D69CB2E306}"/>
              </a:ext>
            </a:extLst>
          </p:cNvPr>
          <p:cNvPicPr>
            <a:picLocks noChangeAspect="1"/>
          </p:cNvPicPr>
          <p:nvPr/>
        </p:nvPicPr>
        <p:blipFill rotWithShape="1">
          <a:blip r:embed="rId3"/>
          <a:srcRect r="9822" b="53667"/>
          <a:stretch/>
        </p:blipFill>
        <p:spPr>
          <a:xfrm>
            <a:off x="5185498" y="296644"/>
            <a:ext cx="6640948" cy="5459390"/>
          </a:xfrm>
          <a:prstGeom prst="rect">
            <a:avLst/>
          </a:prstGeom>
        </p:spPr>
      </p:pic>
      <p:pic>
        <p:nvPicPr>
          <p:cNvPr id="8" name="Picture 7">
            <a:extLst>
              <a:ext uri="{FF2B5EF4-FFF2-40B4-BE49-F238E27FC236}">
                <a16:creationId xmlns:a16="http://schemas.microsoft.com/office/drawing/2014/main" id="{D3617B4F-EA8B-42F5-86BB-F1FC233B47B6}"/>
              </a:ext>
            </a:extLst>
          </p:cNvPr>
          <p:cNvPicPr>
            <a:picLocks noChangeAspect="1"/>
          </p:cNvPicPr>
          <p:nvPr/>
        </p:nvPicPr>
        <p:blipFill rotWithShape="1">
          <a:blip r:embed="rId4"/>
          <a:srcRect r="9289" b="60667"/>
          <a:stretch/>
        </p:blipFill>
        <p:spPr>
          <a:xfrm>
            <a:off x="555587" y="233292"/>
            <a:ext cx="7692390" cy="5336808"/>
          </a:xfrm>
          <a:prstGeom prst="rect">
            <a:avLst/>
          </a:prstGeom>
        </p:spPr>
      </p:pic>
      <p:sp>
        <p:nvSpPr>
          <p:cNvPr id="9" name="Oval 8">
            <a:extLst>
              <a:ext uri="{FF2B5EF4-FFF2-40B4-BE49-F238E27FC236}">
                <a16:creationId xmlns:a16="http://schemas.microsoft.com/office/drawing/2014/main" id="{14508364-3B56-414A-919D-393E8FE44775}"/>
              </a:ext>
            </a:extLst>
          </p:cNvPr>
          <p:cNvSpPr/>
          <p:nvPr/>
        </p:nvSpPr>
        <p:spPr>
          <a:xfrm>
            <a:off x="10126980" y="1691640"/>
            <a:ext cx="605790" cy="2971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655F2CD-9D60-4A28-A4F3-370EC3D8E79C}"/>
              </a:ext>
            </a:extLst>
          </p:cNvPr>
          <p:cNvPicPr>
            <a:picLocks noChangeAspect="1"/>
          </p:cNvPicPr>
          <p:nvPr/>
        </p:nvPicPr>
        <p:blipFill rotWithShape="1">
          <a:blip r:embed="rId5"/>
          <a:srcRect r="10356" b="62667"/>
          <a:stretch/>
        </p:blipFill>
        <p:spPr>
          <a:xfrm>
            <a:off x="44718" y="1803367"/>
            <a:ext cx="6044781" cy="4027856"/>
          </a:xfrm>
          <a:prstGeom prst="rect">
            <a:avLst/>
          </a:prstGeom>
        </p:spPr>
      </p:pic>
      <p:sp>
        <p:nvSpPr>
          <p:cNvPr id="12" name="Oval 11">
            <a:extLst>
              <a:ext uri="{FF2B5EF4-FFF2-40B4-BE49-F238E27FC236}">
                <a16:creationId xmlns:a16="http://schemas.microsoft.com/office/drawing/2014/main" id="{F3A5F2AF-DAD9-42FB-82F5-04768773E50A}"/>
              </a:ext>
            </a:extLst>
          </p:cNvPr>
          <p:cNvSpPr/>
          <p:nvPr/>
        </p:nvSpPr>
        <p:spPr>
          <a:xfrm>
            <a:off x="2347563" y="3298193"/>
            <a:ext cx="605790" cy="2971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BB70722-FF1C-4435-8639-FD40E4450693}"/>
              </a:ext>
            </a:extLst>
          </p:cNvPr>
          <p:cNvPicPr>
            <a:picLocks noChangeAspect="1"/>
          </p:cNvPicPr>
          <p:nvPr/>
        </p:nvPicPr>
        <p:blipFill rotWithShape="1">
          <a:blip r:embed="rId6"/>
          <a:srcRect r="78089" b="45500"/>
          <a:stretch/>
        </p:blipFill>
        <p:spPr>
          <a:xfrm>
            <a:off x="358149" y="666717"/>
            <a:ext cx="1367116" cy="4767943"/>
          </a:xfrm>
          <a:prstGeom prst="rect">
            <a:avLst/>
          </a:prstGeom>
        </p:spPr>
      </p:pic>
      <p:sp>
        <p:nvSpPr>
          <p:cNvPr id="2" name="TextBox 1">
            <a:extLst>
              <a:ext uri="{FF2B5EF4-FFF2-40B4-BE49-F238E27FC236}">
                <a16:creationId xmlns:a16="http://schemas.microsoft.com/office/drawing/2014/main" id="{7A7CDB49-2AC8-47A2-A578-9B7660ECA5E2}"/>
              </a:ext>
            </a:extLst>
          </p:cNvPr>
          <p:cNvSpPr txBox="1"/>
          <p:nvPr/>
        </p:nvSpPr>
        <p:spPr>
          <a:xfrm>
            <a:off x="6645578" y="1875132"/>
            <a:ext cx="3481402" cy="369332"/>
          </a:xfrm>
          <a:prstGeom prst="rect">
            <a:avLst/>
          </a:prstGeom>
          <a:solidFill>
            <a:schemeClr val="bg1"/>
          </a:solidFill>
        </p:spPr>
        <p:txBody>
          <a:bodyPr wrap="none" rtlCol="0">
            <a:spAutoFit/>
          </a:bodyPr>
          <a:lstStyle/>
          <a:p>
            <a:r>
              <a:rPr lang="en-US"/>
              <a:t>SAK: Seat Allocation ‘</a:t>
            </a:r>
            <a:r>
              <a:rPr lang="en-US" err="1"/>
              <a:t>K’onfiguration</a:t>
            </a:r>
            <a:endParaRPr lang="en-US"/>
          </a:p>
        </p:txBody>
      </p:sp>
      <p:sp>
        <p:nvSpPr>
          <p:cNvPr id="13" name="Rectangle: Beveled 12">
            <a:hlinkClick r:id="rId7" action="ppaction://hlinksldjump"/>
            <a:extLst>
              <a:ext uri="{FF2B5EF4-FFF2-40B4-BE49-F238E27FC236}">
                <a16:creationId xmlns:a16="http://schemas.microsoft.com/office/drawing/2014/main" id="{346F7A70-95FE-4449-984B-6D7E8E544892}"/>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
        <p:nvSpPr>
          <p:cNvPr id="14" name="TextBox 13">
            <a:extLst>
              <a:ext uri="{FF2B5EF4-FFF2-40B4-BE49-F238E27FC236}">
                <a16:creationId xmlns:a16="http://schemas.microsoft.com/office/drawing/2014/main" id="{132671DE-7BAE-464B-9237-0C1BD4A1082C}"/>
              </a:ext>
            </a:extLst>
          </p:cNvPr>
          <p:cNvSpPr txBox="1"/>
          <p:nvPr/>
        </p:nvSpPr>
        <p:spPr>
          <a:xfrm>
            <a:off x="162087" y="6564934"/>
            <a:ext cx="1264920" cy="338554"/>
          </a:xfrm>
          <a:prstGeom prst="rect">
            <a:avLst/>
          </a:prstGeom>
          <a:noFill/>
        </p:spPr>
        <p:txBody>
          <a:bodyPr wrap="square" rtlCol="0">
            <a:spAutoFit/>
          </a:bodyPr>
          <a:lstStyle/>
          <a:p>
            <a:r>
              <a:rPr lang="en-US" sz="1600">
                <a:solidFill>
                  <a:schemeClr val="bg1"/>
                </a:solidFill>
              </a:rPr>
              <a:t>Slide </a:t>
            </a:r>
            <a:fld id="{4D79B5D1-3F4A-4AB1-8D9B-B523C602A2D7}" type="slidenum">
              <a:rPr lang="en-US" sz="1600" smtClean="0">
                <a:solidFill>
                  <a:schemeClr val="bg1"/>
                </a:solidFill>
              </a:rPr>
              <a:t>27</a:t>
            </a:fld>
            <a:endParaRPr lang="en-US" sz="1600">
              <a:solidFill>
                <a:schemeClr val="bg1"/>
              </a:solidFill>
            </a:endParaRPr>
          </a:p>
        </p:txBody>
      </p:sp>
    </p:spTree>
    <p:extLst>
      <p:ext uri="{BB962C8B-B14F-4D97-AF65-F5344CB8AC3E}">
        <p14:creationId xmlns:p14="http://schemas.microsoft.com/office/powerpoint/2010/main" val="36498240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12"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8"/>
                                        </p:tgtEl>
                                        <p:attrNameLst>
                                          <p:attrName>ppt_x</p:attrName>
                                        </p:attrNameLst>
                                      </p:cBhvr>
                                      <p:tavLst>
                                        <p:tav tm="0">
                                          <p:val>
                                            <p:strVal val="ppt_x"/>
                                          </p:val>
                                        </p:tav>
                                        <p:tav tm="100000">
                                          <p:val>
                                            <p:strVal val="ppt_x"/>
                                          </p:val>
                                        </p:tav>
                                      </p:tavLst>
                                    </p:anim>
                                    <p:anim calcmode="lin" valueType="num">
                                      <p:cBhvr additive="base">
                                        <p:cTn id="41" dur="500"/>
                                        <p:tgtEl>
                                          <p:spTgt spid="8"/>
                                        </p:tgtEl>
                                        <p:attrNameLst>
                                          <p:attrName>ppt_y</p:attrName>
                                        </p:attrNameLst>
                                      </p:cBhvr>
                                      <p:tavLst>
                                        <p:tav tm="0">
                                          <p:val>
                                            <p:strVal val="ppt_y"/>
                                          </p:val>
                                        </p:tav>
                                        <p:tav tm="100000">
                                          <p:val>
                                            <p:strVal val="1+ppt_h/2"/>
                                          </p:val>
                                        </p:tav>
                                      </p:tavLst>
                                    </p:anim>
                                    <p:set>
                                      <p:cBhvr>
                                        <p:cTn id="42" dur="1" fill="hold">
                                          <p:stCondLst>
                                            <p:cond delay="499"/>
                                          </p:stCondLst>
                                        </p:cTn>
                                        <p:tgtEl>
                                          <p:spTgt spid="8"/>
                                        </p:tgtEl>
                                        <p:attrNameLst>
                                          <p:attrName>style.visibility</p:attrName>
                                        </p:attrNameLst>
                                      </p:cBhvr>
                                      <p:to>
                                        <p:strVal val="hidden"/>
                                      </p:to>
                                    </p:set>
                                  </p:childTnLst>
                                </p:cTn>
                              </p:par>
                              <p:par>
                                <p:cTn id="43" presetID="2" presetClass="entr" presetSubtype="6"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1+#ppt_w/2"/>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53" presetClass="entr" presetSubtype="16"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2000" fill="hold"/>
                                        <p:tgtEl>
                                          <p:spTgt spid="9"/>
                                        </p:tgtEl>
                                        <p:attrNameLst>
                                          <p:attrName>ppt_w</p:attrName>
                                        </p:attrNameLst>
                                      </p:cBhvr>
                                      <p:tavLst>
                                        <p:tav tm="0">
                                          <p:val>
                                            <p:fltVal val="0"/>
                                          </p:val>
                                        </p:tav>
                                        <p:tav tm="100000">
                                          <p:val>
                                            <p:strVal val="#ppt_w"/>
                                          </p:val>
                                        </p:tav>
                                      </p:tavLst>
                                    </p:anim>
                                    <p:anim calcmode="lin" valueType="num">
                                      <p:cBhvr>
                                        <p:cTn id="51" dur="2000" fill="hold"/>
                                        <p:tgtEl>
                                          <p:spTgt spid="9"/>
                                        </p:tgtEl>
                                        <p:attrNameLst>
                                          <p:attrName>ppt_h</p:attrName>
                                        </p:attrNameLst>
                                      </p:cBhvr>
                                      <p:tavLst>
                                        <p:tav tm="0">
                                          <p:val>
                                            <p:fltVal val="0"/>
                                          </p:val>
                                        </p:tav>
                                        <p:tav tm="100000">
                                          <p:val>
                                            <p:strVal val="#ppt_h"/>
                                          </p:val>
                                        </p:tav>
                                      </p:tavLst>
                                    </p:anim>
                                    <p:animEffect transition="in" filter="fade">
                                      <p:cBhvr>
                                        <p:cTn id="52" dur="2000"/>
                                        <p:tgtEl>
                                          <p:spTgt spid="9"/>
                                        </p:tgtEl>
                                      </p:cBhvr>
                                    </p:animEffec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12"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0-#ppt_w/2"/>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53" presetClass="entr" presetSubtype="16"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2000" fill="hold"/>
                                        <p:tgtEl>
                                          <p:spTgt spid="12"/>
                                        </p:tgtEl>
                                        <p:attrNameLst>
                                          <p:attrName>ppt_w</p:attrName>
                                        </p:attrNameLst>
                                      </p:cBhvr>
                                      <p:tavLst>
                                        <p:tav tm="0">
                                          <p:val>
                                            <p:fltVal val="0"/>
                                          </p:val>
                                        </p:tav>
                                        <p:tav tm="100000">
                                          <p:val>
                                            <p:strVal val="#ppt_w"/>
                                          </p:val>
                                        </p:tav>
                                      </p:tavLst>
                                    </p:anim>
                                    <p:anim calcmode="lin" valueType="num">
                                      <p:cBhvr>
                                        <p:cTn id="66" dur="2000" fill="hold"/>
                                        <p:tgtEl>
                                          <p:spTgt spid="12"/>
                                        </p:tgtEl>
                                        <p:attrNameLst>
                                          <p:attrName>ppt_h</p:attrName>
                                        </p:attrNameLst>
                                      </p:cBhvr>
                                      <p:tavLst>
                                        <p:tav tm="0">
                                          <p:val>
                                            <p:fltVal val="0"/>
                                          </p:val>
                                        </p:tav>
                                        <p:tav tm="100000">
                                          <p:val>
                                            <p:strVal val="#ppt_h"/>
                                          </p:val>
                                        </p:tav>
                                      </p:tavLst>
                                    </p:anim>
                                    <p:animEffect transition="in" filter="fade">
                                      <p:cBhvr>
                                        <p:cTn id="67" dur="20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up)">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1.25E-6 3.7037E-6 L 0.43138 0.01782 " pathEditMode="relative" rAng="0" ptsTypes="AA">
                                      <p:cBhvr>
                                        <p:cTn id="76" dur="2000" fill="hold"/>
                                        <p:tgtEl>
                                          <p:spTgt spid="10"/>
                                        </p:tgtEl>
                                        <p:attrNameLst>
                                          <p:attrName>ppt_x</p:attrName>
                                          <p:attrName>ppt_y</p:attrName>
                                        </p:attrNameLst>
                                      </p:cBhvr>
                                      <p:rCtr x="21563" y="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8873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 – The domain </a:t>
            </a:r>
            <a:r>
              <a:rPr lang="nl-NL" altLang="nl-NL" sz="4000" err="1">
                <a:solidFill>
                  <a:srgbClr val="00B0F0"/>
                </a:solidFill>
              </a:rPr>
              <a:t>structure</a:t>
            </a:r>
            <a:endParaRPr lang="nl-NL" altLang="nl-NL" sz="4000">
              <a:solidFill>
                <a:srgbClr val="00B0F0"/>
              </a:solidFill>
            </a:endParaRPr>
          </a:p>
        </p:txBody>
      </p:sp>
      <p:sp>
        <p:nvSpPr>
          <p:cNvPr id="4" name="TextBox 3">
            <a:extLst>
              <a:ext uri="{FF2B5EF4-FFF2-40B4-BE49-F238E27FC236}">
                <a16:creationId xmlns:a16="http://schemas.microsoft.com/office/drawing/2014/main" id="{6C9CE438-774B-4DE7-AE7E-6EC51B885BF2}"/>
              </a:ext>
            </a:extLst>
          </p:cNvPr>
          <p:cNvSpPr txBox="1"/>
          <p:nvPr/>
        </p:nvSpPr>
        <p:spPr>
          <a:xfrm>
            <a:off x="252307" y="1138370"/>
            <a:ext cx="9363012" cy="523220"/>
          </a:xfrm>
          <a:prstGeom prst="rect">
            <a:avLst/>
          </a:prstGeom>
          <a:noFill/>
        </p:spPr>
        <p:txBody>
          <a:bodyPr wrap="none" rtlCol="0">
            <a:spAutoFit/>
          </a:bodyPr>
          <a:lstStyle/>
          <a:p>
            <a:r>
              <a:rPr lang="en-US" sz="2800">
                <a:solidFill>
                  <a:schemeClr val="accent5"/>
                </a:solidFill>
              </a:rPr>
              <a:t>How does the domain structure relate to the iPort database?</a:t>
            </a:r>
          </a:p>
        </p:txBody>
      </p:sp>
      <p:sp>
        <p:nvSpPr>
          <p:cNvPr id="5" name="TextBox 4">
            <a:extLst>
              <a:ext uri="{FF2B5EF4-FFF2-40B4-BE49-F238E27FC236}">
                <a16:creationId xmlns:a16="http://schemas.microsoft.com/office/drawing/2014/main" id="{58F7B591-F3AC-4693-99E5-FB4FD1F5514A}"/>
              </a:ext>
            </a:extLst>
          </p:cNvPr>
          <p:cNvSpPr txBox="1"/>
          <p:nvPr/>
        </p:nvSpPr>
        <p:spPr>
          <a:xfrm>
            <a:off x="252307" y="1661590"/>
            <a:ext cx="11617960" cy="1569660"/>
          </a:xfrm>
          <a:prstGeom prst="rect">
            <a:avLst/>
          </a:prstGeom>
          <a:noFill/>
        </p:spPr>
        <p:txBody>
          <a:bodyPr wrap="square" rtlCol="0">
            <a:spAutoFit/>
          </a:bodyPr>
          <a:lstStyle/>
          <a:p>
            <a:pPr marL="342900" indent="-342900">
              <a:buFont typeface="Arial" panose="020B0604020202020204" pitchFamily="34" charset="0"/>
              <a:buChar char="•"/>
            </a:pPr>
            <a:r>
              <a:rPr lang="en-US" sz="1600"/>
              <a:t>A ‘domain’ is a database entity per customer</a:t>
            </a:r>
          </a:p>
          <a:p>
            <a:pPr marL="342900" indent="-342900">
              <a:buFont typeface="Arial" panose="020B0604020202020204" pitchFamily="34" charset="0"/>
              <a:buChar char="•"/>
            </a:pPr>
            <a:r>
              <a:rPr lang="en-US" sz="1600"/>
              <a:t>The essential database content (flight files, AHM data) is a single database.</a:t>
            </a:r>
          </a:p>
          <a:p>
            <a:pPr marL="342900" indent="-342900">
              <a:buFont typeface="Arial" panose="020B0604020202020204" pitchFamily="34" charset="0"/>
              <a:buChar char="•"/>
            </a:pPr>
            <a:r>
              <a:rPr lang="en-US" sz="1600"/>
              <a:t>The domain ‘filters’ determine the view and </a:t>
            </a:r>
            <a:r>
              <a:rPr lang="en-US" sz="1600" err="1"/>
              <a:t>authorisations</a:t>
            </a:r>
            <a:r>
              <a:rPr lang="en-US" sz="1600"/>
              <a:t> for a specific domain.</a:t>
            </a:r>
          </a:p>
          <a:p>
            <a:pPr marL="342900" indent="-342900">
              <a:buFont typeface="Arial" panose="020B0604020202020204" pitchFamily="34" charset="0"/>
              <a:buChar char="•"/>
            </a:pPr>
            <a:r>
              <a:rPr lang="en-US" sz="1600"/>
              <a:t>The User id’s are defined in a specific domain and are involved in the next level of filtering.</a:t>
            </a:r>
          </a:p>
          <a:p>
            <a:pPr marL="342900" indent="-342900">
              <a:buFont typeface="Arial" panose="020B0604020202020204" pitchFamily="34" charset="0"/>
              <a:buChar char="•"/>
            </a:pPr>
            <a:r>
              <a:rPr lang="en-US" sz="1600"/>
              <a:t>Example: here is a view on Amsterdam from the Res2 domain.</a:t>
            </a:r>
          </a:p>
          <a:p>
            <a:pPr marL="342900" indent="-342900">
              <a:buFont typeface="Arial" panose="020B0604020202020204" pitchFamily="34" charset="0"/>
              <a:buChar char="•"/>
            </a:pPr>
            <a:r>
              <a:rPr lang="en-US" sz="1600"/>
              <a:t>Followed by a view on Amsterdam from the </a:t>
            </a:r>
            <a:r>
              <a:rPr lang="en-US" sz="1600" err="1"/>
              <a:t>Aviapartner</a:t>
            </a:r>
            <a:r>
              <a:rPr lang="en-US" sz="1600"/>
              <a:t> domain.</a:t>
            </a:r>
          </a:p>
        </p:txBody>
      </p:sp>
      <p:pic>
        <p:nvPicPr>
          <p:cNvPr id="2" name="Picture 1">
            <a:extLst>
              <a:ext uri="{FF2B5EF4-FFF2-40B4-BE49-F238E27FC236}">
                <a16:creationId xmlns:a16="http://schemas.microsoft.com/office/drawing/2014/main" id="{4C8F7811-A2FE-4605-A27A-4E1EAF9FDA94}"/>
              </a:ext>
            </a:extLst>
          </p:cNvPr>
          <p:cNvPicPr>
            <a:picLocks noChangeAspect="1"/>
          </p:cNvPicPr>
          <p:nvPr/>
        </p:nvPicPr>
        <p:blipFill>
          <a:blip r:embed="rId3"/>
          <a:stretch>
            <a:fillRect/>
          </a:stretch>
        </p:blipFill>
        <p:spPr>
          <a:xfrm>
            <a:off x="4692798" y="-393084"/>
            <a:ext cx="7046170" cy="5536276"/>
          </a:xfrm>
          <a:prstGeom prst="rect">
            <a:avLst/>
          </a:prstGeom>
        </p:spPr>
      </p:pic>
      <p:pic>
        <p:nvPicPr>
          <p:cNvPr id="3" name="Picture 2">
            <a:extLst>
              <a:ext uri="{FF2B5EF4-FFF2-40B4-BE49-F238E27FC236}">
                <a16:creationId xmlns:a16="http://schemas.microsoft.com/office/drawing/2014/main" id="{C2B0074A-9204-4DC8-9CE9-6A05093ACA63}"/>
              </a:ext>
            </a:extLst>
          </p:cNvPr>
          <p:cNvPicPr>
            <a:picLocks noChangeAspect="1"/>
          </p:cNvPicPr>
          <p:nvPr/>
        </p:nvPicPr>
        <p:blipFill>
          <a:blip r:embed="rId4"/>
          <a:stretch>
            <a:fillRect/>
          </a:stretch>
        </p:blipFill>
        <p:spPr>
          <a:xfrm>
            <a:off x="6481164" y="-194889"/>
            <a:ext cx="6884084" cy="5408923"/>
          </a:xfrm>
          <a:prstGeom prst="rect">
            <a:avLst/>
          </a:prstGeom>
        </p:spPr>
      </p:pic>
      <p:sp>
        <p:nvSpPr>
          <p:cNvPr id="6" name="Oval 5">
            <a:extLst>
              <a:ext uri="{FF2B5EF4-FFF2-40B4-BE49-F238E27FC236}">
                <a16:creationId xmlns:a16="http://schemas.microsoft.com/office/drawing/2014/main" id="{38BE0605-DAB3-4BF4-8869-A4673655E5DA}"/>
              </a:ext>
            </a:extLst>
          </p:cNvPr>
          <p:cNvSpPr/>
          <p:nvPr/>
        </p:nvSpPr>
        <p:spPr>
          <a:xfrm>
            <a:off x="6084924" y="3864065"/>
            <a:ext cx="2926080" cy="965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Beveled 7">
            <a:hlinkClick r:id="rId5" action="ppaction://hlinksldjump"/>
            <a:extLst>
              <a:ext uri="{FF2B5EF4-FFF2-40B4-BE49-F238E27FC236}">
                <a16:creationId xmlns:a16="http://schemas.microsoft.com/office/drawing/2014/main" id="{8B4E7A72-B122-4238-B905-6B3616677850}"/>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
        <p:nvSpPr>
          <p:cNvPr id="9" name="TextBox 8">
            <a:extLst>
              <a:ext uri="{FF2B5EF4-FFF2-40B4-BE49-F238E27FC236}">
                <a16:creationId xmlns:a16="http://schemas.microsoft.com/office/drawing/2014/main" id="{FF4C017B-AC93-4B37-879F-1EAA8DCE0812}"/>
              </a:ext>
            </a:extLst>
          </p:cNvPr>
          <p:cNvSpPr txBox="1"/>
          <p:nvPr/>
        </p:nvSpPr>
        <p:spPr>
          <a:xfrm>
            <a:off x="162087" y="6564934"/>
            <a:ext cx="1264920" cy="338554"/>
          </a:xfrm>
          <a:prstGeom prst="rect">
            <a:avLst/>
          </a:prstGeom>
          <a:noFill/>
        </p:spPr>
        <p:txBody>
          <a:bodyPr wrap="square" rtlCol="0">
            <a:spAutoFit/>
          </a:bodyPr>
          <a:lstStyle/>
          <a:p>
            <a:r>
              <a:rPr lang="en-US" sz="1600">
                <a:solidFill>
                  <a:schemeClr val="bg1"/>
                </a:solidFill>
              </a:rPr>
              <a:t>Slide </a:t>
            </a:r>
            <a:fld id="{4D79B5D1-3F4A-4AB1-8D9B-B523C602A2D7}" type="slidenum">
              <a:rPr lang="en-US" sz="1600" smtClean="0">
                <a:solidFill>
                  <a:schemeClr val="bg1"/>
                </a:solidFill>
              </a:rPr>
              <a:t>28</a:t>
            </a:fld>
            <a:endParaRPr lang="en-US" sz="1600">
              <a:solidFill>
                <a:schemeClr val="bg1"/>
              </a:solidFill>
            </a:endParaRPr>
          </a:p>
        </p:txBody>
      </p:sp>
    </p:spTree>
    <p:extLst>
      <p:ext uri="{BB962C8B-B14F-4D97-AF65-F5344CB8AC3E}">
        <p14:creationId xmlns:p14="http://schemas.microsoft.com/office/powerpoint/2010/main" val="34562268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par>
                          <p:cTn id="23" fill="hold">
                            <p:stCondLst>
                              <p:cond delay="0"/>
                            </p:stCondLst>
                            <p:childTnLst>
                              <p:par>
                                <p:cTn id="24" presetID="2" presetClass="entr" presetSubtype="12"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par>
                                <p:cTn id="32" presetID="2" presetClass="exit" presetSubtype="6" fill="hold" nodeType="withEffect">
                                  <p:stCondLst>
                                    <p:cond delay="0"/>
                                  </p:stCondLst>
                                  <p:childTnLst>
                                    <p:anim calcmode="lin" valueType="num">
                                      <p:cBhvr additive="base">
                                        <p:cTn id="33" dur="1000"/>
                                        <p:tgtEl>
                                          <p:spTgt spid="2"/>
                                        </p:tgtEl>
                                        <p:attrNameLst>
                                          <p:attrName>ppt_x</p:attrName>
                                        </p:attrNameLst>
                                      </p:cBhvr>
                                      <p:tavLst>
                                        <p:tav tm="0">
                                          <p:val>
                                            <p:strVal val="ppt_x"/>
                                          </p:val>
                                        </p:tav>
                                        <p:tav tm="100000">
                                          <p:val>
                                            <p:strVal val="1+ppt_w/2"/>
                                          </p:val>
                                        </p:tav>
                                      </p:tavLst>
                                    </p:anim>
                                    <p:anim calcmode="lin" valueType="num">
                                      <p:cBhvr additive="base">
                                        <p:cTn id="34" dur="1000"/>
                                        <p:tgtEl>
                                          <p:spTgt spid="2"/>
                                        </p:tgtEl>
                                        <p:attrNameLst>
                                          <p:attrName>ppt_y</p:attrName>
                                        </p:attrNameLst>
                                      </p:cBhvr>
                                      <p:tavLst>
                                        <p:tav tm="0">
                                          <p:val>
                                            <p:strVal val="ppt_y"/>
                                          </p:val>
                                        </p:tav>
                                        <p:tav tm="100000">
                                          <p:val>
                                            <p:strVal val="1+ppt_h/2"/>
                                          </p:val>
                                        </p:tav>
                                      </p:tavLst>
                                    </p:anim>
                                    <p:set>
                                      <p:cBhvr>
                                        <p:cTn id="35" dur="1" fill="hold">
                                          <p:stCondLst>
                                            <p:cond delay="999"/>
                                          </p:stCondLst>
                                        </p:cTn>
                                        <p:tgtEl>
                                          <p:spTgt spid="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8873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 – The domain </a:t>
            </a:r>
            <a:r>
              <a:rPr lang="nl-NL" altLang="nl-NL" sz="4000" err="1">
                <a:solidFill>
                  <a:srgbClr val="00B0F0"/>
                </a:solidFill>
              </a:rPr>
              <a:t>structure</a:t>
            </a:r>
            <a:endParaRPr lang="nl-NL" altLang="nl-NL" sz="4000">
              <a:solidFill>
                <a:srgbClr val="00B0F0"/>
              </a:solidFill>
            </a:endParaRPr>
          </a:p>
        </p:txBody>
      </p:sp>
      <p:sp>
        <p:nvSpPr>
          <p:cNvPr id="4" name="TextBox 3">
            <a:extLst>
              <a:ext uri="{FF2B5EF4-FFF2-40B4-BE49-F238E27FC236}">
                <a16:creationId xmlns:a16="http://schemas.microsoft.com/office/drawing/2014/main" id="{6C9CE438-774B-4DE7-AE7E-6EC51B885BF2}"/>
              </a:ext>
            </a:extLst>
          </p:cNvPr>
          <p:cNvSpPr txBox="1"/>
          <p:nvPr/>
        </p:nvSpPr>
        <p:spPr>
          <a:xfrm>
            <a:off x="252307" y="1138370"/>
            <a:ext cx="9363012" cy="523220"/>
          </a:xfrm>
          <a:prstGeom prst="rect">
            <a:avLst/>
          </a:prstGeom>
          <a:noFill/>
        </p:spPr>
        <p:txBody>
          <a:bodyPr wrap="none" rtlCol="0">
            <a:spAutoFit/>
          </a:bodyPr>
          <a:lstStyle/>
          <a:p>
            <a:r>
              <a:rPr lang="en-US" sz="2800">
                <a:solidFill>
                  <a:schemeClr val="accent5"/>
                </a:solidFill>
              </a:rPr>
              <a:t>How does the domain structure relate to the iPort database?</a:t>
            </a:r>
          </a:p>
        </p:txBody>
      </p:sp>
      <p:sp>
        <p:nvSpPr>
          <p:cNvPr id="7" name="Flowchart: Direct Access Storage 6">
            <a:extLst>
              <a:ext uri="{FF2B5EF4-FFF2-40B4-BE49-F238E27FC236}">
                <a16:creationId xmlns:a16="http://schemas.microsoft.com/office/drawing/2014/main" id="{3D72077A-8084-4D97-93A2-80E259AA488E}"/>
              </a:ext>
            </a:extLst>
          </p:cNvPr>
          <p:cNvSpPr/>
          <p:nvPr/>
        </p:nvSpPr>
        <p:spPr>
          <a:xfrm>
            <a:off x="3749040" y="4703630"/>
            <a:ext cx="2682240" cy="1016000"/>
          </a:xfrm>
          <a:prstGeom prst="flowChartMagneticDrum">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011DA18-50BB-4746-A7C0-44C336C945B5}"/>
              </a:ext>
            </a:extLst>
          </p:cNvPr>
          <p:cNvSpPr txBox="1"/>
          <p:nvPr/>
        </p:nvSpPr>
        <p:spPr>
          <a:xfrm>
            <a:off x="3762344" y="5700210"/>
            <a:ext cx="2668936" cy="369332"/>
          </a:xfrm>
          <a:prstGeom prst="rect">
            <a:avLst/>
          </a:prstGeom>
          <a:noFill/>
        </p:spPr>
        <p:txBody>
          <a:bodyPr wrap="none" rtlCol="0">
            <a:spAutoFit/>
          </a:bodyPr>
          <a:lstStyle/>
          <a:p>
            <a:r>
              <a:rPr lang="en-US"/>
              <a:t>iPort operational database</a:t>
            </a:r>
          </a:p>
        </p:txBody>
      </p:sp>
      <p:sp>
        <p:nvSpPr>
          <p:cNvPr id="10" name="Rectangle 9">
            <a:extLst>
              <a:ext uri="{FF2B5EF4-FFF2-40B4-BE49-F238E27FC236}">
                <a16:creationId xmlns:a16="http://schemas.microsoft.com/office/drawing/2014/main" id="{A4F248FA-487D-4E8B-A6BB-6968C839E8D2}"/>
              </a:ext>
            </a:extLst>
          </p:cNvPr>
          <p:cNvSpPr/>
          <p:nvPr/>
        </p:nvSpPr>
        <p:spPr>
          <a:xfrm>
            <a:off x="3916953" y="4876800"/>
            <a:ext cx="497658" cy="2844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AHM</a:t>
            </a:r>
          </a:p>
          <a:p>
            <a:pPr algn="ctr"/>
            <a:r>
              <a:rPr lang="en-US" sz="800"/>
              <a:t>TUI</a:t>
            </a:r>
          </a:p>
        </p:txBody>
      </p:sp>
      <p:sp>
        <p:nvSpPr>
          <p:cNvPr id="12" name="Rectangle 11">
            <a:extLst>
              <a:ext uri="{FF2B5EF4-FFF2-40B4-BE49-F238E27FC236}">
                <a16:creationId xmlns:a16="http://schemas.microsoft.com/office/drawing/2014/main" id="{8605A39E-39B0-4BA2-B536-E36784E7F749}"/>
              </a:ext>
            </a:extLst>
          </p:cNvPr>
          <p:cNvSpPr/>
          <p:nvPr/>
        </p:nvSpPr>
        <p:spPr>
          <a:xfrm>
            <a:off x="4399462" y="5211630"/>
            <a:ext cx="497658" cy="284480"/>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AHM</a:t>
            </a:r>
          </a:p>
          <a:p>
            <a:pPr algn="ctr"/>
            <a:r>
              <a:rPr lang="en-US" sz="800"/>
              <a:t>Neos</a:t>
            </a:r>
          </a:p>
        </p:txBody>
      </p:sp>
      <p:sp>
        <p:nvSpPr>
          <p:cNvPr id="13" name="Rectangle 12">
            <a:extLst>
              <a:ext uri="{FF2B5EF4-FFF2-40B4-BE49-F238E27FC236}">
                <a16:creationId xmlns:a16="http://schemas.microsoft.com/office/drawing/2014/main" id="{F7CEEE15-302A-4165-B80F-0307601E72B2}"/>
              </a:ext>
            </a:extLst>
          </p:cNvPr>
          <p:cNvSpPr/>
          <p:nvPr/>
        </p:nvSpPr>
        <p:spPr>
          <a:xfrm>
            <a:off x="5001487" y="5029200"/>
            <a:ext cx="497658" cy="2844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AHM</a:t>
            </a:r>
          </a:p>
          <a:p>
            <a:pPr algn="ctr"/>
            <a:r>
              <a:rPr lang="en-US" sz="800"/>
              <a:t>VJ</a:t>
            </a:r>
          </a:p>
        </p:txBody>
      </p:sp>
      <p:sp>
        <p:nvSpPr>
          <p:cNvPr id="14" name="Rectangle 13">
            <a:extLst>
              <a:ext uri="{FF2B5EF4-FFF2-40B4-BE49-F238E27FC236}">
                <a16:creationId xmlns:a16="http://schemas.microsoft.com/office/drawing/2014/main" id="{624C36E0-6D48-4454-98E1-8878857647A2}"/>
              </a:ext>
            </a:extLst>
          </p:cNvPr>
          <p:cNvSpPr/>
          <p:nvPr/>
        </p:nvSpPr>
        <p:spPr>
          <a:xfrm>
            <a:off x="3668306" y="5242560"/>
            <a:ext cx="497658" cy="2844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Flights</a:t>
            </a:r>
          </a:p>
          <a:p>
            <a:pPr algn="ctr"/>
            <a:r>
              <a:rPr lang="en-US" sz="800"/>
              <a:t>TUI</a:t>
            </a:r>
          </a:p>
        </p:txBody>
      </p:sp>
      <p:sp>
        <p:nvSpPr>
          <p:cNvPr id="15" name="Rectangle 14">
            <a:extLst>
              <a:ext uri="{FF2B5EF4-FFF2-40B4-BE49-F238E27FC236}">
                <a16:creationId xmlns:a16="http://schemas.microsoft.com/office/drawing/2014/main" id="{599A29FE-17DD-446C-BDF1-3B7DA7E39BDD}"/>
              </a:ext>
            </a:extLst>
          </p:cNvPr>
          <p:cNvSpPr/>
          <p:nvPr/>
        </p:nvSpPr>
        <p:spPr>
          <a:xfrm>
            <a:off x="4503829" y="4815390"/>
            <a:ext cx="497658" cy="284480"/>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Flights</a:t>
            </a:r>
          </a:p>
          <a:p>
            <a:pPr algn="ctr"/>
            <a:r>
              <a:rPr lang="en-US" sz="800"/>
              <a:t>Neos</a:t>
            </a:r>
          </a:p>
        </p:txBody>
      </p:sp>
      <p:sp>
        <p:nvSpPr>
          <p:cNvPr id="16" name="Rectangle 15">
            <a:extLst>
              <a:ext uri="{FF2B5EF4-FFF2-40B4-BE49-F238E27FC236}">
                <a16:creationId xmlns:a16="http://schemas.microsoft.com/office/drawing/2014/main" id="{EE0B6AC8-5BDC-4EBA-A657-30D59DFF9CDA}"/>
              </a:ext>
            </a:extLst>
          </p:cNvPr>
          <p:cNvSpPr/>
          <p:nvPr/>
        </p:nvSpPr>
        <p:spPr>
          <a:xfrm>
            <a:off x="5033511" y="5394960"/>
            <a:ext cx="497658" cy="2844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Flights</a:t>
            </a:r>
          </a:p>
          <a:p>
            <a:pPr algn="ctr"/>
            <a:r>
              <a:rPr lang="en-US" sz="800"/>
              <a:t>VJ</a:t>
            </a:r>
          </a:p>
        </p:txBody>
      </p:sp>
      <p:sp>
        <p:nvSpPr>
          <p:cNvPr id="11" name="Rectangle 10">
            <a:extLst>
              <a:ext uri="{FF2B5EF4-FFF2-40B4-BE49-F238E27FC236}">
                <a16:creationId xmlns:a16="http://schemas.microsoft.com/office/drawing/2014/main" id="{51B3F41C-5D37-475C-A210-14F7DA7884FB}"/>
              </a:ext>
            </a:extLst>
          </p:cNvPr>
          <p:cNvSpPr/>
          <p:nvPr/>
        </p:nvSpPr>
        <p:spPr>
          <a:xfrm>
            <a:off x="3152276" y="3860575"/>
            <a:ext cx="4196080" cy="3759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Domain definitions and rules</a:t>
            </a:r>
          </a:p>
        </p:txBody>
      </p:sp>
      <p:sp>
        <p:nvSpPr>
          <p:cNvPr id="17" name="TextBox 16">
            <a:extLst>
              <a:ext uri="{FF2B5EF4-FFF2-40B4-BE49-F238E27FC236}">
                <a16:creationId xmlns:a16="http://schemas.microsoft.com/office/drawing/2014/main" id="{9B6B9831-9820-4179-8C4F-7405732759A4}"/>
              </a:ext>
            </a:extLst>
          </p:cNvPr>
          <p:cNvSpPr txBox="1"/>
          <p:nvPr/>
        </p:nvSpPr>
        <p:spPr>
          <a:xfrm>
            <a:off x="7348356" y="3860575"/>
            <a:ext cx="2811091" cy="646331"/>
          </a:xfrm>
          <a:prstGeom prst="rect">
            <a:avLst/>
          </a:prstGeom>
          <a:noFill/>
        </p:spPr>
        <p:txBody>
          <a:bodyPr wrap="none" rtlCol="0">
            <a:spAutoFit/>
          </a:bodyPr>
          <a:lstStyle/>
          <a:p>
            <a:r>
              <a:rPr lang="en-US"/>
              <a:t>Domain/user based filtering</a:t>
            </a:r>
          </a:p>
          <a:p>
            <a:r>
              <a:rPr lang="en-US"/>
              <a:t>Read/write access</a:t>
            </a:r>
          </a:p>
        </p:txBody>
      </p:sp>
      <p:sp>
        <p:nvSpPr>
          <p:cNvPr id="18" name="Oval 17">
            <a:extLst>
              <a:ext uri="{FF2B5EF4-FFF2-40B4-BE49-F238E27FC236}">
                <a16:creationId xmlns:a16="http://schemas.microsoft.com/office/drawing/2014/main" id="{63DA58A0-9617-4078-9C5E-61AB4763987B}"/>
              </a:ext>
            </a:extLst>
          </p:cNvPr>
          <p:cNvSpPr/>
          <p:nvPr/>
        </p:nvSpPr>
        <p:spPr>
          <a:xfrm>
            <a:off x="2997200" y="2576416"/>
            <a:ext cx="1046480" cy="72580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TUI users</a:t>
            </a:r>
          </a:p>
        </p:txBody>
      </p:sp>
      <p:sp>
        <p:nvSpPr>
          <p:cNvPr id="20" name="Rectangle: Rounded Corners 19">
            <a:extLst>
              <a:ext uri="{FF2B5EF4-FFF2-40B4-BE49-F238E27FC236}">
                <a16:creationId xmlns:a16="http://schemas.microsoft.com/office/drawing/2014/main" id="{574A6C6D-C0FA-458C-B01A-0397385562BF}"/>
              </a:ext>
            </a:extLst>
          </p:cNvPr>
          <p:cNvSpPr/>
          <p:nvPr/>
        </p:nvSpPr>
        <p:spPr>
          <a:xfrm rot="4386067">
            <a:off x="2167630" y="3727392"/>
            <a:ext cx="3211216" cy="725809"/>
          </a:xfrm>
          <a:prstGeom prst="roundRect">
            <a:avLst>
              <a:gd name="adj" fmla="val 50000"/>
            </a:avLst>
          </a:prstGeom>
          <a:solidFill>
            <a:srgbClr val="00B050">
              <a:alpha val="1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3D2FE7-500B-4EE5-87CB-3A95F980FCF8}"/>
              </a:ext>
            </a:extLst>
          </p:cNvPr>
          <p:cNvSpPr/>
          <p:nvPr/>
        </p:nvSpPr>
        <p:spPr>
          <a:xfrm>
            <a:off x="5572760" y="2576416"/>
            <a:ext cx="1046480" cy="72580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Ground handler X</a:t>
            </a:r>
          </a:p>
        </p:txBody>
      </p:sp>
      <p:sp>
        <p:nvSpPr>
          <p:cNvPr id="24" name="Rectangle: Rounded Corners 23">
            <a:extLst>
              <a:ext uri="{FF2B5EF4-FFF2-40B4-BE49-F238E27FC236}">
                <a16:creationId xmlns:a16="http://schemas.microsoft.com/office/drawing/2014/main" id="{4D6B1F25-4186-42AA-AC7A-EC243540CC02}"/>
              </a:ext>
            </a:extLst>
          </p:cNvPr>
          <p:cNvSpPr/>
          <p:nvPr/>
        </p:nvSpPr>
        <p:spPr>
          <a:xfrm rot="7917411">
            <a:off x="3084436" y="3710326"/>
            <a:ext cx="3809772" cy="725809"/>
          </a:xfrm>
          <a:prstGeom prst="roundRect">
            <a:avLst>
              <a:gd name="adj" fmla="val 50000"/>
            </a:avLst>
          </a:prstGeom>
          <a:solidFill>
            <a:srgbClr val="00B050">
              <a:alpha val="1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2F69798-FC99-4EBC-B733-7498CE976A23}"/>
              </a:ext>
            </a:extLst>
          </p:cNvPr>
          <p:cNvSpPr/>
          <p:nvPr/>
        </p:nvSpPr>
        <p:spPr>
          <a:xfrm rot="7405167">
            <a:off x="3513865" y="3691358"/>
            <a:ext cx="3512919" cy="725809"/>
          </a:xfrm>
          <a:prstGeom prst="roundRect">
            <a:avLst>
              <a:gd name="adj" fmla="val 50000"/>
            </a:avLst>
          </a:prstGeom>
          <a:solidFill>
            <a:srgbClr val="00B050">
              <a:alpha val="1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13ECE21B-876C-4C54-B3A9-5DFA5EDF44FB}"/>
              </a:ext>
            </a:extLst>
          </p:cNvPr>
          <p:cNvSpPr/>
          <p:nvPr/>
        </p:nvSpPr>
        <p:spPr>
          <a:xfrm rot="6514705">
            <a:off x="4021976" y="3820646"/>
            <a:ext cx="3345761" cy="725809"/>
          </a:xfrm>
          <a:prstGeom prst="roundRect">
            <a:avLst>
              <a:gd name="adj" fmla="val 50000"/>
            </a:avLst>
          </a:prstGeom>
          <a:solidFill>
            <a:srgbClr val="00B050">
              <a:alpha val="1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4DE825-B063-47A6-A2E5-8914FAECFA08}"/>
              </a:ext>
            </a:extLst>
          </p:cNvPr>
          <p:cNvSpPr txBox="1"/>
          <p:nvPr/>
        </p:nvSpPr>
        <p:spPr>
          <a:xfrm>
            <a:off x="5631873" y="2955174"/>
            <a:ext cx="914400" cy="914400"/>
          </a:xfrm>
          <a:prstGeom prst="rect">
            <a:avLst/>
          </a:prstGeom>
          <a:noFill/>
        </p:spPr>
        <p:txBody>
          <a:bodyPr wrap="square" rtlCol="0">
            <a:spAutoFit/>
          </a:bodyPr>
          <a:lstStyle/>
          <a:p>
            <a:endParaRPr lang="en-US"/>
          </a:p>
        </p:txBody>
      </p:sp>
      <p:sp>
        <p:nvSpPr>
          <p:cNvPr id="3" name="TextBox 2">
            <a:extLst>
              <a:ext uri="{FF2B5EF4-FFF2-40B4-BE49-F238E27FC236}">
                <a16:creationId xmlns:a16="http://schemas.microsoft.com/office/drawing/2014/main" id="{2FCBA5B3-62EF-44AD-8125-33AB44B4FFC4}"/>
              </a:ext>
            </a:extLst>
          </p:cNvPr>
          <p:cNvSpPr txBox="1"/>
          <p:nvPr/>
        </p:nvSpPr>
        <p:spPr>
          <a:xfrm>
            <a:off x="2134351" y="2242971"/>
            <a:ext cx="2177712" cy="307777"/>
          </a:xfrm>
          <a:prstGeom prst="rect">
            <a:avLst/>
          </a:prstGeom>
          <a:noFill/>
        </p:spPr>
        <p:txBody>
          <a:bodyPr wrap="none" rtlCol="0">
            <a:spAutoFit/>
          </a:bodyPr>
          <a:lstStyle/>
          <a:p>
            <a:r>
              <a:rPr lang="en-US" sz="1400"/>
              <a:t>Typically read/write access </a:t>
            </a:r>
          </a:p>
        </p:txBody>
      </p:sp>
      <p:sp>
        <p:nvSpPr>
          <p:cNvPr id="23" name="TextBox 22">
            <a:extLst>
              <a:ext uri="{FF2B5EF4-FFF2-40B4-BE49-F238E27FC236}">
                <a16:creationId xmlns:a16="http://schemas.microsoft.com/office/drawing/2014/main" id="{40327376-D54F-4D68-A9C7-A3A36344D534}"/>
              </a:ext>
            </a:extLst>
          </p:cNvPr>
          <p:cNvSpPr txBox="1"/>
          <p:nvPr/>
        </p:nvSpPr>
        <p:spPr>
          <a:xfrm>
            <a:off x="5016862" y="2214334"/>
            <a:ext cx="1572097" cy="307777"/>
          </a:xfrm>
          <a:prstGeom prst="rect">
            <a:avLst/>
          </a:prstGeom>
          <a:noFill/>
        </p:spPr>
        <p:txBody>
          <a:bodyPr wrap="none" rtlCol="0">
            <a:spAutoFit/>
          </a:bodyPr>
          <a:lstStyle/>
          <a:p>
            <a:r>
              <a:rPr lang="en-US" sz="1400"/>
              <a:t>Typically read only </a:t>
            </a:r>
          </a:p>
        </p:txBody>
      </p:sp>
      <p:sp>
        <p:nvSpPr>
          <p:cNvPr id="27" name="Rectangle: Beveled 26">
            <a:hlinkClick r:id="rId3" action="ppaction://hlinksldjump"/>
            <a:extLst>
              <a:ext uri="{FF2B5EF4-FFF2-40B4-BE49-F238E27FC236}">
                <a16:creationId xmlns:a16="http://schemas.microsoft.com/office/drawing/2014/main" id="{647410EC-6CE2-4D0B-8E22-AC32C15EF10D}"/>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
        <p:nvSpPr>
          <p:cNvPr id="28" name="TextBox 27">
            <a:extLst>
              <a:ext uri="{FF2B5EF4-FFF2-40B4-BE49-F238E27FC236}">
                <a16:creationId xmlns:a16="http://schemas.microsoft.com/office/drawing/2014/main" id="{58DB0F1B-DE46-4C8C-9DAE-62CEE1AD1BD6}"/>
              </a:ext>
            </a:extLst>
          </p:cNvPr>
          <p:cNvSpPr txBox="1"/>
          <p:nvPr/>
        </p:nvSpPr>
        <p:spPr>
          <a:xfrm>
            <a:off x="162087" y="6564934"/>
            <a:ext cx="1264920" cy="338554"/>
          </a:xfrm>
          <a:prstGeom prst="rect">
            <a:avLst/>
          </a:prstGeom>
          <a:noFill/>
        </p:spPr>
        <p:txBody>
          <a:bodyPr wrap="square" rtlCol="0">
            <a:spAutoFit/>
          </a:bodyPr>
          <a:lstStyle/>
          <a:p>
            <a:r>
              <a:rPr lang="en-US" sz="1600">
                <a:solidFill>
                  <a:schemeClr val="bg1"/>
                </a:solidFill>
              </a:rPr>
              <a:t>Slide </a:t>
            </a:r>
            <a:fld id="{4D79B5D1-3F4A-4AB1-8D9B-B523C602A2D7}" type="slidenum">
              <a:rPr lang="en-US" sz="1600" smtClean="0">
                <a:solidFill>
                  <a:schemeClr val="bg1"/>
                </a:solidFill>
              </a:rPr>
              <a:t>29</a:t>
            </a:fld>
            <a:endParaRPr lang="en-US" sz="1600">
              <a:solidFill>
                <a:schemeClr val="bg1"/>
              </a:solidFill>
            </a:endParaRPr>
          </a:p>
        </p:txBody>
      </p:sp>
    </p:spTree>
    <p:extLst>
      <p:ext uri="{BB962C8B-B14F-4D97-AF65-F5344CB8AC3E}">
        <p14:creationId xmlns:p14="http://schemas.microsoft.com/office/powerpoint/2010/main" val="36858202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5" grpId="0" animBg="1"/>
      <p:bldP spid="26" grpId="0" animBg="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6E465A09-0029-4E0D-B649-1DCF510587C3}"/>
              </a:ext>
            </a:extLst>
          </p:cNvPr>
          <p:cNvSpPr txBox="1">
            <a:spLocks noChangeArrowheads="1"/>
          </p:cNvSpPr>
          <p:nvPr/>
        </p:nvSpPr>
        <p:spPr bwMode="auto">
          <a:xfrm>
            <a:off x="1595439" y="93139"/>
            <a:ext cx="470513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400" err="1">
                <a:solidFill>
                  <a:srgbClr val="00B0F0"/>
                </a:solidFill>
              </a:rPr>
              <a:t>Table</a:t>
            </a:r>
            <a:r>
              <a:rPr lang="nl-NL" altLang="nl-NL" sz="4400">
                <a:solidFill>
                  <a:srgbClr val="00B0F0"/>
                </a:solidFill>
              </a:rPr>
              <a:t> Of Contents</a:t>
            </a:r>
          </a:p>
        </p:txBody>
      </p:sp>
      <p:sp>
        <p:nvSpPr>
          <p:cNvPr id="4" name="TextBox 3">
            <a:extLst>
              <a:ext uri="{FF2B5EF4-FFF2-40B4-BE49-F238E27FC236}">
                <a16:creationId xmlns:a16="http://schemas.microsoft.com/office/drawing/2014/main" id="{12E1B586-78D5-4FF9-BCB1-3D2686101ED2}"/>
              </a:ext>
            </a:extLst>
          </p:cNvPr>
          <p:cNvSpPr txBox="1"/>
          <p:nvPr/>
        </p:nvSpPr>
        <p:spPr>
          <a:xfrm>
            <a:off x="739301" y="1429965"/>
            <a:ext cx="9270461" cy="4278094"/>
          </a:xfrm>
          <a:prstGeom prst="rect">
            <a:avLst/>
          </a:prstGeom>
          <a:noFill/>
        </p:spPr>
        <p:txBody>
          <a:bodyPr wrap="square" rtlCol="0">
            <a:spAutoFit/>
          </a:bodyPr>
          <a:lstStyle/>
          <a:p>
            <a:pPr lvl="1"/>
            <a:r>
              <a:rPr lang="en-US" sz="1600" b="1">
                <a:solidFill>
                  <a:schemeClr val="accent1"/>
                </a:solidFill>
                <a:latin typeface="Verdana" panose="020B0604030504040204" pitchFamily="34" charset="0"/>
                <a:ea typeface="Verdana" panose="020B0604030504040204" pitchFamily="34" charset="0"/>
                <a:cs typeface="Verdana" panose="020B0604030504040204" pitchFamily="34" charset="0"/>
              </a:rPr>
              <a:t>Select a link to jump to the specific topic</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lvl="1"/>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3" action="ppaction://hlinksldjump"/>
              </a:rPr>
              <a:t>Tier 1 – Local infra and network</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lvl="1"/>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4" action="ppaction://hlinksldjump"/>
              </a:rPr>
              <a:t>Tier 2 – iPort servers and database</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lvl="1"/>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5" action="ppaction://hlinksldjump"/>
              </a:rPr>
              <a:t>Tier 3 – Meridian (TPF)</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lvl="1"/>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6" action="ppaction://hlinksldjump"/>
              </a:rPr>
              <a:t>Tier 4 – External systems</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lvl="2"/>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7" action="ppaction://hlinksldjump"/>
              </a:rPr>
              <a:t>Third party connections</a:t>
            </a:r>
            <a:endParaRPr lang="en-US" sz="160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lvl="2"/>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8" action="ppaction://hlinksldjump"/>
              </a:rPr>
              <a:t>Messaging types</a:t>
            </a:r>
            <a:endParaRPr lang="en-US" sz="160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lvl="2"/>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9" action="ppaction://hlinksldjump"/>
              </a:rPr>
              <a:t>Protocols and interfaces</a:t>
            </a:r>
            <a:endPar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10" action="ppaction://hlinksldjump"/>
            </a:endParaRPr>
          </a:p>
          <a:p>
            <a:pPr lvl="2"/>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10" action="ppaction://hlinksldjump"/>
              </a:rPr>
              <a:t>PNL/ADL processing</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lvl="2"/>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11" action="ppaction://hlinksldjump"/>
              </a:rPr>
              <a:t>IATCI	</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lvl="2"/>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12" action="ppaction://hlinksldjump"/>
              </a:rPr>
              <a:t>E-Ticketing</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lvl="2"/>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13" action="ppaction://hlinksldjump"/>
              </a:rPr>
              <a:t>Baggage handling</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lvl="2"/>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hlinkClick r:id="rId14" action="ppaction://hlinksldjump"/>
              </a:rPr>
              <a:t>Security messaging</a:t>
            </a:r>
            <a:r>
              <a:rPr lang="en-US" sz="1600">
                <a:solidFill>
                  <a:schemeClr val="accent1"/>
                </a:solidFill>
                <a:latin typeface="Verdana" panose="020B0604030504040204" pitchFamily="34" charset="0"/>
                <a:ea typeface="Verdana" panose="020B0604030504040204" pitchFamily="34" charset="0"/>
                <a:cs typeface="Verdana" panose="020B0604030504040204" pitchFamily="34" charset="0"/>
              </a:rPr>
              <a:t>						</a:t>
            </a:r>
            <a:endParaRPr lang="en-US" sz="1600">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Arial" panose="020B0604020202020204" pitchFamily="34" charset="0"/>
              <a:buChar char="•"/>
            </a:pPr>
            <a:endParaRPr lang="en-US" sz="160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8448842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14768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3</a:t>
            </a:r>
          </a:p>
        </p:txBody>
      </p:sp>
      <p:sp>
        <p:nvSpPr>
          <p:cNvPr id="4" name="TextBox 3">
            <a:extLst>
              <a:ext uri="{FF2B5EF4-FFF2-40B4-BE49-F238E27FC236}">
                <a16:creationId xmlns:a16="http://schemas.microsoft.com/office/drawing/2014/main" id="{6C9CE438-774B-4DE7-AE7E-6EC51B885BF2}"/>
              </a:ext>
            </a:extLst>
          </p:cNvPr>
          <p:cNvSpPr txBox="1"/>
          <p:nvPr/>
        </p:nvSpPr>
        <p:spPr>
          <a:xfrm>
            <a:off x="2733040" y="1883437"/>
            <a:ext cx="5603457" cy="1384995"/>
          </a:xfrm>
          <a:prstGeom prst="rect">
            <a:avLst/>
          </a:prstGeom>
          <a:noFill/>
        </p:spPr>
        <p:txBody>
          <a:bodyPr wrap="none" rtlCol="0">
            <a:spAutoFit/>
          </a:bodyPr>
          <a:lstStyle/>
          <a:p>
            <a:r>
              <a:rPr lang="en-US" sz="2800">
                <a:solidFill>
                  <a:schemeClr val="accent5"/>
                </a:solidFill>
              </a:rPr>
              <a:t>Detailed explanation on Tier 3 topics:</a:t>
            </a:r>
          </a:p>
          <a:p>
            <a:pPr marL="285750" indent="-285750">
              <a:buFont typeface="Arial" panose="020B0604020202020204" pitchFamily="34" charset="0"/>
              <a:buChar char="•"/>
            </a:pPr>
            <a:r>
              <a:rPr lang="en-US" sz="2800">
                <a:solidFill>
                  <a:schemeClr val="accent5"/>
                </a:solidFill>
              </a:rPr>
              <a:t>Meridian</a:t>
            </a:r>
          </a:p>
          <a:p>
            <a:pPr marL="285750" indent="-285750">
              <a:buFont typeface="Arial" panose="020B0604020202020204" pitchFamily="34" charset="0"/>
              <a:buChar char="•"/>
            </a:pPr>
            <a:r>
              <a:rPr lang="en-US" sz="2800" err="1">
                <a:solidFill>
                  <a:schemeClr val="accent5"/>
                </a:solidFill>
              </a:rPr>
              <a:t>XMLe</a:t>
            </a:r>
            <a:endParaRPr lang="en-US" sz="2800">
              <a:solidFill>
                <a:schemeClr val="accent5"/>
              </a:solidFill>
            </a:endParaRPr>
          </a:p>
        </p:txBody>
      </p:sp>
      <p:sp>
        <p:nvSpPr>
          <p:cNvPr id="5" name="Rectangle: Beveled 4">
            <a:hlinkClick r:id="rId3" action="ppaction://hlinksldjump"/>
            <a:extLst>
              <a:ext uri="{FF2B5EF4-FFF2-40B4-BE49-F238E27FC236}">
                <a16:creationId xmlns:a16="http://schemas.microsoft.com/office/drawing/2014/main" id="{32F353FD-DC50-4AE3-8B07-98199C7B2437}"/>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
        <p:nvSpPr>
          <p:cNvPr id="6" name="TextBox 5">
            <a:extLst>
              <a:ext uri="{FF2B5EF4-FFF2-40B4-BE49-F238E27FC236}">
                <a16:creationId xmlns:a16="http://schemas.microsoft.com/office/drawing/2014/main" id="{08F5256E-FECF-43B4-AEDB-84C2BE9A8A30}"/>
              </a:ext>
            </a:extLst>
          </p:cNvPr>
          <p:cNvSpPr txBox="1"/>
          <p:nvPr/>
        </p:nvSpPr>
        <p:spPr>
          <a:xfrm>
            <a:off x="162087" y="6564934"/>
            <a:ext cx="1264920" cy="338554"/>
          </a:xfrm>
          <a:prstGeom prst="rect">
            <a:avLst/>
          </a:prstGeom>
          <a:noFill/>
        </p:spPr>
        <p:txBody>
          <a:bodyPr wrap="square" rtlCol="0">
            <a:spAutoFit/>
          </a:bodyPr>
          <a:lstStyle/>
          <a:p>
            <a:r>
              <a:rPr lang="en-US" sz="1600">
                <a:solidFill>
                  <a:schemeClr val="bg1"/>
                </a:solidFill>
              </a:rPr>
              <a:t>Slide </a:t>
            </a:r>
            <a:fld id="{4D79B5D1-3F4A-4AB1-8D9B-B523C602A2D7}" type="slidenum">
              <a:rPr lang="en-US" sz="1600" smtClean="0">
                <a:solidFill>
                  <a:schemeClr val="bg1"/>
                </a:solidFill>
              </a:rPr>
              <a:t>30</a:t>
            </a:fld>
            <a:endParaRPr lang="en-US" sz="1600">
              <a:solidFill>
                <a:schemeClr val="bg1"/>
              </a:solidFill>
            </a:endParaRPr>
          </a:p>
        </p:txBody>
      </p:sp>
    </p:spTree>
    <p:extLst>
      <p:ext uri="{BB962C8B-B14F-4D97-AF65-F5344CB8AC3E}">
        <p14:creationId xmlns:p14="http://schemas.microsoft.com/office/powerpoint/2010/main" val="272502830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0056869D-DDE4-4911-82EC-5800B97BE27D}"/>
              </a:ext>
            </a:extLst>
          </p:cNvPr>
          <p:cNvSpPr/>
          <p:nvPr/>
        </p:nvSpPr>
        <p:spPr>
          <a:xfrm>
            <a:off x="4282754" y="1704734"/>
            <a:ext cx="7167717" cy="413397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39022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3 - </a:t>
            </a:r>
            <a:r>
              <a:rPr lang="nl-NL" altLang="nl-NL" sz="4000" err="1">
                <a:solidFill>
                  <a:srgbClr val="00B0F0"/>
                </a:solidFill>
              </a:rPr>
              <a:t>Meridian</a:t>
            </a:r>
            <a:endParaRPr lang="nl-NL" altLang="nl-NL" sz="4000">
              <a:solidFill>
                <a:srgbClr val="00B0F0"/>
              </a:solidFill>
            </a:endParaRPr>
          </a:p>
        </p:txBody>
      </p:sp>
      <p:sp>
        <p:nvSpPr>
          <p:cNvPr id="5" name="Rectangle 4">
            <a:extLst>
              <a:ext uri="{FF2B5EF4-FFF2-40B4-BE49-F238E27FC236}">
                <a16:creationId xmlns:a16="http://schemas.microsoft.com/office/drawing/2014/main" id="{1F135459-14F2-4ED5-B414-1BB136B67131}"/>
              </a:ext>
            </a:extLst>
          </p:cNvPr>
          <p:cNvSpPr/>
          <p:nvPr/>
        </p:nvSpPr>
        <p:spPr>
          <a:xfrm>
            <a:off x="5784780" y="2617283"/>
            <a:ext cx="4448490"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400">
                <a:solidFill>
                  <a:schemeClr val="tx1"/>
                </a:solidFill>
              </a:rPr>
              <a:t>iPort servers</a:t>
            </a:r>
          </a:p>
        </p:txBody>
      </p:sp>
      <p:sp>
        <p:nvSpPr>
          <p:cNvPr id="20" name="Rectangle 19">
            <a:extLst>
              <a:ext uri="{FF2B5EF4-FFF2-40B4-BE49-F238E27FC236}">
                <a16:creationId xmlns:a16="http://schemas.microsoft.com/office/drawing/2014/main" id="{A41AAB74-14A2-4082-A052-DDB1F9B8A6F1}"/>
              </a:ext>
            </a:extLst>
          </p:cNvPr>
          <p:cNvSpPr/>
          <p:nvPr/>
        </p:nvSpPr>
        <p:spPr bwMode="auto">
          <a:xfrm>
            <a:off x="4607020" y="5193154"/>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800">
                <a:solidFill>
                  <a:schemeClr val="tx1"/>
                </a:solidFill>
              </a:rPr>
              <a:t>TPF A</a:t>
            </a:r>
            <a:endParaRPr lang="en-GB" sz="800">
              <a:solidFill>
                <a:schemeClr val="tx1"/>
              </a:solidFill>
            </a:endParaRPr>
          </a:p>
        </p:txBody>
      </p:sp>
      <p:sp>
        <p:nvSpPr>
          <p:cNvPr id="21" name="Rectangle 20">
            <a:extLst>
              <a:ext uri="{FF2B5EF4-FFF2-40B4-BE49-F238E27FC236}">
                <a16:creationId xmlns:a16="http://schemas.microsoft.com/office/drawing/2014/main" id="{EE9F7A97-F8DD-4E05-A027-C359BAC461DA}"/>
              </a:ext>
            </a:extLst>
          </p:cNvPr>
          <p:cNvSpPr/>
          <p:nvPr/>
        </p:nvSpPr>
        <p:spPr bwMode="auto">
          <a:xfrm>
            <a:off x="5429010" y="5193154"/>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800">
                <a:solidFill>
                  <a:schemeClr val="tx1"/>
                </a:solidFill>
              </a:rPr>
              <a:t>TPF B</a:t>
            </a:r>
            <a:endParaRPr lang="en-GB" sz="800">
              <a:solidFill>
                <a:schemeClr val="tx1"/>
              </a:solidFill>
            </a:endParaRPr>
          </a:p>
        </p:txBody>
      </p:sp>
      <p:sp>
        <p:nvSpPr>
          <p:cNvPr id="22" name="Rectangle 21">
            <a:extLst>
              <a:ext uri="{FF2B5EF4-FFF2-40B4-BE49-F238E27FC236}">
                <a16:creationId xmlns:a16="http://schemas.microsoft.com/office/drawing/2014/main" id="{8F9F17B7-E0B2-456D-A3B9-4F7F36D6D287}"/>
              </a:ext>
            </a:extLst>
          </p:cNvPr>
          <p:cNvSpPr/>
          <p:nvPr/>
        </p:nvSpPr>
        <p:spPr bwMode="auto">
          <a:xfrm>
            <a:off x="6252249" y="5193154"/>
            <a:ext cx="425986"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800">
                <a:solidFill>
                  <a:schemeClr val="tx1"/>
                </a:solidFill>
              </a:rPr>
              <a:t>TPF C</a:t>
            </a:r>
            <a:endParaRPr lang="en-GB" sz="800">
              <a:solidFill>
                <a:schemeClr val="tx1"/>
              </a:solidFill>
            </a:endParaRPr>
          </a:p>
        </p:txBody>
      </p:sp>
      <p:sp>
        <p:nvSpPr>
          <p:cNvPr id="23" name="Rectangle 22">
            <a:extLst>
              <a:ext uri="{FF2B5EF4-FFF2-40B4-BE49-F238E27FC236}">
                <a16:creationId xmlns:a16="http://schemas.microsoft.com/office/drawing/2014/main" id="{881D2EF3-2B61-4582-8545-49702EEB77EB}"/>
              </a:ext>
            </a:extLst>
          </p:cNvPr>
          <p:cNvSpPr/>
          <p:nvPr/>
        </p:nvSpPr>
        <p:spPr bwMode="auto">
          <a:xfrm>
            <a:off x="7130454" y="5193154"/>
            <a:ext cx="424736"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800">
                <a:solidFill>
                  <a:schemeClr val="tx1"/>
                </a:solidFill>
              </a:rPr>
              <a:t>TPF D</a:t>
            </a:r>
            <a:endParaRPr lang="en-GB" sz="800">
              <a:solidFill>
                <a:schemeClr val="tx1"/>
              </a:solidFill>
            </a:endParaRPr>
          </a:p>
        </p:txBody>
      </p:sp>
      <p:sp>
        <p:nvSpPr>
          <p:cNvPr id="24" name="Rectangle 23">
            <a:extLst>
              <a:ext uri="{FF2B5EF4-FFF2-40B4-BE49-F238E27FC236}">
                <a16:creationId xmlns:a16="http://schemas.microsoft.com/office/drawing/2014/main" id="{41EA2E23-6BA2-4A13-B89D-9E19BE1C890C}"/>
              </a:ext>
            </a:extLst>
          </p:cNvPr>
          <p:cNvSpPr/>
          <p:nvPr/>
        </p:nvSpPr>
        <p:spPr bwMode="auto">
          <a:xfrm>
            <a:off x="8008659" y="5193154"/>
            <a:ext cx="425986"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800">
                <a:solidFill>
                  <a:schemeClr val="tx1"/>
                </a:solidFill>
              </a:rPr>
              <a:t>TPF E</a:t>
            </a:r>
            <a:endParaRPr lang="en-GB" sz="800">
              <a:solidFill>
                <a:schemeClr val="tx1"/>
              </a:solidFill>
            </a:endParaRPr>
          </a:p>
        </p:txBody>
      </p:sp>
      <p:sp>
        <p:nvSpPr>
          <p:cNvPr id="25" name="Rectangle 24">
            <a:extLst>
              <a:ext uri="{FF2B5EF4-FFF2-40B4-BE49-F238E27FC236}">
                <a16:creationId xmlns:a16="http://schemas.microsoft.com/office/drawing/2014/main" id="{F15AE12A-1BB3-408A-AFC9-17CADAEE8607}"/>
              </a:ext>
            </a:extLst>
          </p:cNvPr>
          <p:cNvSpPr/>
          <p:nvPr/>
        </p:nvSpPr>
        <p:spPr bwMode="auto">
          <a:xfrm>
            <a:off x="8971811" y="5193154"/>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800">
                <a:solidFill>
                  <a:schemeClr val="tx1"/>
                </a:solidFill>
              </a:rPr>
              <a:t>TPF F</a:t>
            </a:r>
            <a:endParaRPr lang="en-GB" sz="800">
              <a:solidFill>
                <a:schemeClr val="tx1"/>
              </a:solidFill>
            </a:endParaRPr>
          </a:p>
        </p:txBody>
      </p:sp>
      <p:sp>
        <p:nvSpPr>
          <p:cNvPr id="26" name="Rectangle 25">
            <a:extLst>
              <a:ext uri="{FF2B5EF4-FFF2-40B4-BE49-F238E27FC236}">
                <a16:creationId xmlns:a16="http://schemas.microsoft.com/office/drawing/2014/main" id="{1926ACA1-92C5-41A4-8340-896F164D2BA2}"/>
              </a:ext>
            </a:extLst>
          </p:cNvPr>
          <p:cNvSpPr/>
          <p:nvPr/>
        </p:nvSpPr>
        <p:spPr bwMode="auto">
          <a:xfrm>
            <a:off x="9906231" y="5193154"/>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800">
                <a:solidFill>
                  <a:schemeClr val="tx1"/>
                </a:solidFill>
              </a:rPr>
              <a:t>TPF G</a:t>
            </a:r>
            <a:endParaRPr lang="en-GB" sz="800">
              <a:solidFill>
                <a:schemeClr val="tx1"/>
              </a:solidFill>
            </a:endParaRPr>
          </a:p>
        </p:txBody>
      </p:sp>
      <p:sp>
        <p:nvSpPr>
          <p:cNvPr id="27" name="Rectangle 26">
            <a:extLst>
              <a:ext uri="{FF2B5EF4-FFF2-40B4-BE49-F238E27FC236}">
                <a16:creationId xmlns:a16="http://schemas.microsoft.com/office/drawing/2014/main" id="{FDF9B3AB-8831-4B15-A7C5-F26067A6B9FC}"/>
              </a:ext>
            </a:extLst>
          </p:cNvPr>
          <p:cNvSpPr/>
          <p:nvPr/>
        </p:nvSpPr>
        <p:spPr bwMode="auto">
          <a:xfrm>
            <a:off x="10811919" y="5193154"/>
            <a:ext cx="425986"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800">
                <a:solidFill>
                  <a:schemeClr val="tx1"/>
                </a:solidFill>
              </a:rPr>
              <a:t>TPF H</a:t>
            </a:r>
            <a:endParaRPr lang="en-GB" sz="800">
              <a:solidFill>
                <a:schemeClr val="tx1"/>
              </a:solidFill>
            </a:endParaRPr>
          </a:p>
        </p:txBody>
      </p:sp>
      <p:sp>
        <p:nvSpPr>
          <p:cNvPr id="69" name="Rectangle 68">
            <a:extLst>
              <a:ext uri="{FF2B5EF4-FFF2-40B4-BE49-F238E27FC236}">
                <a16:creationId xmlns:a16="http://schemas.microsoft.com/office/drawing/2014/main" id="{B52991E8-C965-49C7-875D-5907E91A187B}"/>
              </a:ext>
            </a:extLst>
          </p:cNvPr>
          <p:cNvSpPr/>
          <p:nvPr/>
        </p:nvSpPr>
        <p:spPr>
          <a:xfrm>
            <a:off x="7507505" y="2241755"/>
            <a:ext cx="718216" cy="25912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Load balancer</a:t>
            </a:r>
            <a:endParaRPr lang="en-GB" sz="900">
              <a:solidFill>
                <a:schemeClr val="tx1"/>
              </a:solidFill>
            </a:endParaRPr>
          </a:p>
        </p:txBody>
      </p:sp>
      <p:sp>
        <p:nvSpPr>
          <p:cNvPr id="2" name="Rectangle: Rounded Corners 1">
            <a:extLst>
              <a:ext uri="{FF2B5EF4-FFF2-40B4-BE49-F238E27FC236}">
                <a16:creationId xmlns:a16="http://schemas.microsoft.com/office/drawing/2014/main" id="{3D8D6956-450D-479E-9D1A-FA793A20EB72}"/>
              </a:ext>
            </a:extLst>
          </p:cNvPr>
          <p:cNvSpPr/>
          <p:nvPr/>
        </p:nvSpPr>
        <p:spPr>
          <a:xfrm>
            <a:off x="7130820" y="4055159"/>
            <a:ext cx="575309" cy="35675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MQ hub 1</a:t>
            </a:r>
          </a:p>
        </p:txBody>
      </p:sp>
      <p:sp>
        <p:nvSpPr>
          <p:cNvPr id="70" name="Rectangle: Rounded Corners 69">
            <a:extLst>
              <a:ext uri="{FF2B5EF4-FFF2-40B4-BE49-F238E27FC236}">
                <a16:creationId xmlns:a16="http://schemas.microsoft.com/office/drawing/2014/main" id="{F7325170-015C-4FA6-8241-95A9384B8B3F}"/>
              </a:ext>
            </a:extLst>
          </p:cNvPr>
          <p:cNvSpPr/>
          <p:nvPr/>
        </p:nvSpPr>
        <p:spPr>
          <a:xfrm>
            <a:off x="7831028" y="4055159"/>
            <a:ext cx="575309" cy="35675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MQ hub 2</a:t>
            </a:r>
          </a:p>
        </p:txBody>
      </p:sp>
      <p:cxnSp>
        <p:nvCxnSpPr>
          <p:cNvPr id="81" name="Straight Connector 80">
            <a:extLst>
              <a:ext uri="{FF2B5EF4-FFF2-40B4-BE49-F238E27FC236}">
                <a16:creationId xmlns:a16="http://schemas.microsoft.com/office/drawing/2014/main" id="{BA02D3E6-C6CD-4D46-A336-2124D00F67D4}"/>
              </a:ext>
            </a:extLst>
          </p:cNvPr>
          <p:cNvCxnSpPr>
            <a:cxnSpLocks/>
          </p:cNvCxnSpPr>
          <p:nvPr/>
        </p:nvCxnSpPr>
        <p:spPr>
          <a:xfrm>
            <a:off x="6244495" y="3812458"/>
            <a:ext cx="34820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A3C23D7-62D2-4D9D-A574-68AA418049CE}"/>
              </a:ext>
            </a:extLst>
          </p:cNvPr>
          <p:cNvCxnSpPr>
            <a:endCxn id="2" idx="0"/>
          </p:cNvCxnSpPr>
          <p:nvPr/>
        </p:nvCxnSpPr>
        <p:spPr>
          <a:xfrm>
            <a:off x="7418474" y="3812458"/>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B6B5AC3-BC01-462B-8F07-3516E7EB0928}"/>
              </a:ext>
            </a:extLst>
          </p:cNvPr>
          <p:cNvCxnSpPr/>
          <p:nvPr/>
        </p:nvCxnSpPr>
        <p:spPr>
          <a:xfrm>
            <a:off x="8115059" y="3819787"/>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FA77CA-F923-486F-8890-2BDB48475606}"/>
              </a:ext>
            </a:extLst>
          </p:cNvPr>
          <p:cNvCxnSpPr>
            <a:cxnSpLocks/>
          </p:cNvCxnSpPr>
          <p:nvPr/>
        </p:nvCxnSpPr>
        <p:spPr>
          <a:xfrm flipV="1">
            <a:off x="6244495" y="3569758"/>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0CDCF57-CCA0-4434-BD06-7E9BCBA04C59}"/>
              </a:ext>
            </a:extLst>
          </p:cNvPr>
          <p:cNvCxnSpPr>
            <a:cxnSpLocks/>
          </p:cNvCxnSpPr>
          <p:nvPr/>
        </p:nvCxnSpPr>
        <p:spPr>
          <a:xfrm flipV="1">
            <a:off x="9035612" y="3566272"/>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B749BA7-DAEB-4609-AD29-8AB0D12EC451}"/>
              </a:ext>
            </a:extLst>
          </p:cNvPr>
          <p:cNvCxnSpPr>
            <a:cxnSpLocks/>
          </p:cNvCxnSpPr>
          <p:nvPr/>
        </p:nvCxnSpPr>
        <p:spPr>
          <a:xfrm flipV="1">
            <a:off x="7632383" y="3573423"/>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7F6D12F-0B83-4E3B-917B-CF28DF4C53D6}"/>
              </a:ext>
            </a:extLst>
          </p:cNvPr>
          <p:cNvCxnSpPr>
            <a:cxnSpLocks/>
          </p:cNvCxnSpPr>
          <p:nvPr/>
        </p:nvCxnSpPr>
        <p:spPr>
          <a:xfrm flipV="1">
            <a:off x="6926258" y="3570060"/>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423DF50-08DA-4E10-B885-B2B49CF2D2E9}"/>
              </a:ext>
            </a:extLst>
          </p:cNvPr>
          <p:cNvCxnSpPr>
            <a:cxnSpLocks/>
          </p:cNvCxnSpPr>
          <p:nvPr/>
        </p:nvCxnSpPr>
        <p:spPr>
          <a:xfrm flipV="1">
            <a:off x="8398216" y="3566272"/>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F98A9E8-36DD-4A12-9848-9BCA5E612ADD}"/>
              </a:ext>
            </a:extLst>
          </p:cNvPr>
          <p:cNvCxnSpPr>
            <a:cxnSpLocks/>
          </p:cNvCxnSpPr>
          <p:nvPr/>
        </p:nvCxnSpPr>
        <p:spPr>
          <a:xfrm flipV="1">
            <a:off x="9718440" y="3577534"/>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424A2BB-A3FB-4373-911B-48637A9892D3}"/>
              </a:ext>
            </a:extLst>
          </p:cNvPr>
          <p:cNvCxnSpPr>
            <a:cxnSpLocks/>
          </p:cNvCxnSpPr>
          <p:nvPr/>
        </p:nvCxnSpPr>
        <p:spPr>
          <a:xfrm>
            <a:off x="4820378" y="4923503"/>
            <a:ext cx="62049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CC1AF07-4D9F-41A0-A407-19199F5211EF}"/>
              </a:ext>
            </a:extLst>
          </p:cNvPr>
          <p:cNvCxnSpPr/>
          <p:nvPr/>
        </p:nvCxnSpPr>
        <p:spPr>
          <a:xfrm>
            <a:off x="4820378" y="4923503"/>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0BC331B-89B9-4361-83AF-BF8DEDF7F30C}"/>
              </a:ext>
            </a:extLst>
          </p:cNvPr>
          <p:cNvCxnSpPr/>
          <p:nvPr/>
        </p:nvCxnSpPr>
        <p:spPr>
          <a:xfrm>
            <a:off x="5640529" y="4923502"/>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8D72AAC-5B86-4FCA-8955-060D00F02161}"/>
              </a:ext>
            </a:extLst>
          </p:cNvPr>
          <p:cNvCxnSpPr/>
          <p:nvPr/>
        </p:nvCxnSpPr>
        <p:spPr>
          <a:xfrm>
            <a:off x="6445070" y="4929973"/>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9F302AC-DE05-4A00-BBFD-4FC7FD191132}"/>
              </a:ext>
            </a:extLst>
          </p:cNvPr>
          <p:cNvCxnSpPr/>
          <p:nvPr/>
        </p:nvCxnSpPr>
        <p:spPr>
          <a:xfrm>
            <a:off x="7340139" y="4936443"/>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8FD435C-CAF3-4256-AAD0-16E1342DF263}"/>
              </a:ext>
            </a:extLst>
          </p:cNvPr>
          <p:cNvCxnSpPr/>
          <p:nvPr/>
        </p:nvCxnSpPr>
        <p:spPr>
          <a:xfrm>
            <a:off x="8219595" y="4917034"/>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1DBCCD4-A3AD-49CB-AC57-A88901B2521F}"/>
              </a:ext>
            </a:extLst>
          </p:cNvPr>
          <p:cNvCxnSpPr/>
          <p:nvPr/>
        </p:nvCxnSpPr>
        <p:spPr>
          <a:xfrm>
            <a:off x="9180247" y="4935145"/>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63F1AA0-EFFD-4F5C-9723-3ADFFD2BCE8A}"/>
              </a:ext>
            </a:extLst>
          </p:cNvPr>
          <p:cNvCxnSpPr/>
          <p:nvPr/>
        </p:nvCxnSpPr>
        <p:spPr>
          <a:xfrm>
            <a:off x="10119624" y="4910564"/>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7FA7F0F-F9EF-45B9-8E77-E90238F0C666}"/>
              </a:ext>
            </a:extLst>
          </p:cNvPr>
          <p:cNvCxnSpPr/>
          <p:nvPr/>
        </p:nvCxnSpPr>
        <p:spPr>
          <a:xfrm>
            <a:off x="11022854" y="4923502"/>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E8D1387-A50C-48E5-92D1-C95381D2DA42}"/>
              </a:ext>
            </a:extLst>
          </p:cNvPr>
          <p:cNvCxnSpPr>
            <a:cxnSpLocks/>
          </p:cNvCxnSpPr>
          <p:nvPr/>
        </p:nvCxnSpPr>
        <p:spPr>
          <a:xfrm flipV="1">
            <a:off x="7418474" y="4386033"/>
            <a:ext cx="0" cy="5245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86CA4F9-A122-418F-A64E-A1BA56F382C6}"/>
              </a:ext>
            </a:extLst>
          </p:cNvPr>
          <p:cNvCxnSpPr>
            <a:cxnSpLocks/>
          </p:cNvCxnSpPr>
          <p:nvPr/>
        </p:nvCxnSpPr>
        <p:spPr>
          <a:xfrm flipH="1" flipV="1">
            <a:off x="8114015" y="4409107"/>
            <a:ext cx="1044" cy="5014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00F7BC4-8611-456D-A39A-CFDEA4C5DAE7}"/>
              </a:ext>
            </a:extLst>
          </p:cNvPr>
          <p:cNvSpPr txBox="1"/>
          <p:nvPr/>
        </p:nvSpPr>
        <p:spPr>
          <a:xfrm>
            <a:off x="433596" y="1546785"/>
            <a:ext cx="3439380" cy="3600986"/>
          </a:xfrm>
          <a:prstGeom prst="rect">
            <a:avLst/>
          </a:prstGeom>
          <a:solidFill>
            <a:schemeClr val="bg2">
              <a:lumMod val="90000"/>
            </a:schemeClr>
          </a:solidFill>
        </p:spPr>
        <p:txBody>
          <a:bodyPr wrap="square" rtlCol="0">
            <a:spAutoFit/>
          </a:bodyPr>
          <a:lstStyle/>
          <a:p>
            <a:pPr marL="285750" indent="-285750">
              <a:buFont typeface="Arial" panose="020B0604020202020204" pitchFamily="34" charset="0"/>
              <a:buChar char="•"/>
            </a:pPr>
            <a:r>
              <a:rPr lang="en-US" sz="1200"/>
              <a:t>Meridian is an application (dealing with passenger handling) operating on IBM’s TPF platform (</a:t>
            </a:r>
            <a:r>
              <a:rPr lang="en-US" sz="1200" i="1"/>
              <a:t>Transaction Processing Facility</a:t>
            </a:r>
            <a:r>
              <a:rPr lang="en-US" sz="1200"/>
              <a:t>).</a:t>
            </a:r>
          </a:p>
          <a:p>
            <a:pPr lvl="1"/>
            <a:r>
              <a:rPr lang="en-US" sz="1200"/>
              <a:t>More info: </a:t>
            </a:r>
            <a:r>
              <a:rPr lang="en-US" sz="1200">
                <a:hlinkClick r:id="rId3"/>
              </a:rPr>
              <a:t>https://en.wikipedia.org/wiki/Transaction_Processing_Facility</a:t>
            </a:r>
            <a:endParaRPr lang="en-US" sz="1200"/>
          </a:p>
          <a:p>
            <a:pPr marL="285750" indent="-285750">
              <a:buFont typeface="Arial" panose="020B0604020202020204" pitchFamily="34" charset="0"/>
              <a:buChar char="•"/>
            </a:pPr>
            <a:r>
              <a:rPr lang="en-US" sz="1200"/>
              <a:t>Meridian is accessed via an MQ hub. Primary and secondary. So also has a fail-over</a:t>
            </a:r>
          </a:p>
          <a:p>
            <a:pPr marL="285750" indent="-285750">
              <a:buFont typeface="Arial" panose="020B0604020202020204" pitchFamily="34" charset="0"/>
              <a:buChar char="•"/>
            </a:pPr>
            <a:r>
              <a:rPr lang="en-US" sz="1200"/>
              <a:t>Data is pure XML. This is the data exchanges that you see in the log files on the portal</a:t>
            </a:r>
          </a:p>
          <a:p>
            <a:pPr marL="285750" indent="-285750">
              <a:buFont typeface="Arial" panose="020B0604020202020204" pitchFamily="34" charset="0"/>
              <a:buChar char="•"/>
            </a:pPr>
            <a:r>
              <a:rPr lang="en-US" sz="1200"/>
              <a:t>iPort formats XML SOAP requests and sends the requests to TPF.</a:t>
            </a:r>
          </a:p>
          <a:p>
            <a:pPr marL="285750" indent="-285750">
              <a:buFont typeface="Arial" panose="020B0604020202020204" pitchFamily="34" charset="0"/>
              <a:buChar char="•"/>
            </a:pPr>
            <a:r>
              <a:rPr lang="en-US" sz="1200"/>
              <a:t>The request will be processed by any of the 8 TPF CPU’s. The CPU id can be seen in the log files on the portal</a:t>
            </a:r>
          </a:p>
          <a:p>
            <a:pPr marL="285750" indent="-285750">
              <a:buFont typeface="Arial" panose="020B0604020202020204" pitchFamily="34" charset="0"/>
              <a:buChar char="•"/>
            </a:pPr>
            <a:r>
              <a:rPr lang="en-US" sz="1200"/>
              <a:t>The Meridian application has many tasks:</a:t>
            </a:r>
          </a:p>
          <a:p>
            <a:pPr marL="285750" indent="-285750">
              <a:buFont typeface="Arial" panose="020B0604020202020204" pitchFamily="34" charset="0"/>
              <a:buChar char="•"/>
            </a:pPr>
            <a:r>
              <a:rPr lang="en-US" sz="1200"/>
              <a:t>PNL processing, Flight Agreements, PNR data, IATCI (send and receive), E-ticketing, seating, messaging etc.</a:t>
            </a:r>
          </a:p>
        </p:txBody>
      </p:sp>
      <p:sp>
        <p:nvSpPr>
          <p:cNvPr id="117" name="Rectangle 116">
            <a:extLst>
              <a:ext uri="{FF2B5EF4-FFF2-40B4-BE49-F238E27FC236}">
                <a16:creationId xmlns:a16="http://schemas.microsoft.com/office/drawing/2014/main" id="{C789D576-7669-46BA-BE3C-030E8620991B}"/>
              </a:ext>
            </a:extLst>
          </p:cNvPr>
          <p:cNvSpPr/>
          <p:nvPr/>
        </p:nvSpPr>
        <p:spPr>
          <a:xfrm>
            <a:off x="4630484" y="5219744"/>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18" name="Rectangle 117">
            <a:extLst>
              <a:ext uri="{FF2B5EF4-FFF2-40B4-BE49-F238E27FC236}">
                <a16:creationId xmlns:a16="http://schemas.microsoft.com/office/drawing/2014/main" id="{DF320830-79C1-4390-BE56-95BCDCA57102}"/>
              </a:ext>
            </a:extLst>
          </p:cNvPr>
          <p:cNvSpPr/>
          <p:nvPr/>
        </p:nvSpPr>
        <p:spPr>
          <a:xfrm>
            <a:off x="10834921" y="5217603"/>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19" name="Rectangle 118">
            <a:extLst>
              <a:ext uri="{FF2B5EF4-FFF2-40B4-BE49-F238E27FC236}">
                <a16:creationId xmlns:a16="http://schemas.microsoft.com/office/drawing/2014/main" id="{56C69C77-C2D6-45E0-A401-298D3DB9FD53}"/>
              </a:ext>
            </a:extLst>
          </p:cNvPr>
          <p:cNvSpPr/>
          <p:nvPr/>
        </p:nvSpPr>
        <p:spPr>
          <a:xfrm>
            <a:off x="5439893" y="5219362"/>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20" name="Rectangle 119">
            <a:extLst>
              <a:ext uri="{FF2B5EF4-FFF2-40B4-BE49-F238E27FC236}">
                <a16:creationId xmlns:a16="http://schemas.microsoft.com/office/drawing/2014/main" id="{D7399B2B-1545-47A4-89B5-CA7E6FD6DBEE}"/>
              </a:ext>
            </a:extLst>
          </p:cNvPr>
          <p:cNvSpPr/>
          <p:nvPr/>
        </p:nvSpPr>
        <p:spPr>
          <a:xfrm>
            <a:off x="6280444" y="5217559"/>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21" name="Rectangle 120">
            <a:extLst>
              <a:ext uri="{FF2B5EF4-FFF2-40B4-BE49-F238E27FC236}">
                <a16:creationId xmlns:a16="http://schemas.microsoft.com/office/drawing/2014/main" id="{EE5BF60C-A0A1-4F02-8120-2C7B4545B2EA}"/>
              </a:ext>
            </a:extLst>
          </p:cNvPr>
          <p:cNvSpPr/>
          <p:nvPr/>
        </p:nvSpPr>
        <p:spPr>
          <a:xfrm>
            <a:off x="7146957" y="5223240"/>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22" name="Rectangle 121">
            <a:extLst>
              <a:ext uri="{FF2B5EF4-FFF2-40B4-BE49-F238E27FC236}">
                <a16:creationId xmlns:a16="http://schemas.microsoft.com/office/drawing/2014/main" id="{F4EFB12A-3BE4-4F7C-9670-FF932454DD02}"/>
              </a:ext>
            </a:extLst>
          </p:cNvPr>
          <p:cNvSpPr/>
          <p:nvPr/>
        </p:nvSpPr>
        <p:spPr>
          <a:xfrm>
            <a:off x="8018959" y="5217559"/>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23" name="Rectangle 122">
            <a:extLst>
              <a:ext uri="{FF2B5EF4-FFF2-40B4-BE49-F238E27FC236}">
                <a16:creationId xmlns:a16="http://schemas.microsoft.com/office/drawing/2014/main" id="{ED2F10FF-7FD1-4B18-846C-DC532BBF6259}"/>
              </a:ext>
            </a:extLst>
          </p:cNvPr>
          <p:cNvSpPr/>
          <p:nvPr/>
        </p:nvSpPr>
        <p:spPr>
          <a:xfrm>
            <a:off x="8979611" y="5219744"/>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24" name="Rectangle 123">
            <a:extLst>
              <a:ext uri="{FF2B5EF4-FFF2-40B4-BE49-F238E27FC236}">
                <a16:creationId xmlns:a16="http://schemas.microsoft.com/office/drawing/2014/main" id="{A0B595C1-D0A5-4EC8-890D-701672C1C8E2}"/>
              </a:ext>
            </a:extLst>
          </p:cNvPr>
          <p:cNvSpPr/>
          <p:nvPr/>
        </p:nvSpPr>
        <p:spPr>
          <a:xfrm>
            <a:off x="9918587" y="5219744"/>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25" name="TextBox 124">
            <a:extLst>
              <a:ext uri="{FF2B5EF4-FFF2-40B4-BE49-F238E27FC236}">
                <a16:creationId xmlns:a16="http://schemas.microsoft.com/office/drawing/2014/main" id="{1D92628E-7418-48B2-A520-DBD6933A2BD1}"/>
              </a:ext>
            </a:extLst>
          </p:cNvPr>
          <p:cNvSpPr txBox="1"/>
          <p:nvPr/>
        </p:nvSpPr>
        <p:spPr>
          <a:xfrm>
            <a:off x="4944606" y="3831262"/>
            <a:ext cx="1894936" cy="1077218"/>
          </a:xfrm>
          <a:prstGeom prst="rect">
            <a:avLst/>
          </a:prstGeom>
          <a:solidFill>
            <a:schemeClr val="bg1"/>
          </a:solidFill>
        </p:spPr>
        <p:txBody>
          <a:bodyPr wrap="square" rtlCol="0">
            <a:spAutoFit/>
          </a:bodyPr>
          <a:lstStyle/>
          <a:p>
            <a:r>
              <a:rPr lang="en-US" sz="1600"/>
              <a:t>This is the data exchange you see in the log files on the portal!</a:t>
            </a:r>
          </a:p>
        </p:txBody>
      </p:sp>
      <p:sp>
        <p:nvSpPr>
          <p:cNvPr id="46" name="Rectangle: Beveled 45">
            <a:hlinkClick r:id="rId4" action="ppaction://hlinksldjump"/>
            <a:extLst>
              <a:ext uri="{FF2B5EF4-FFF2-40B4-BE49-F238E27FC236}">
                <a16:creationId xmlns:a16="http://schemas.microsoft.com/office/drawing/2014/main" id="{A0E8BC39-AAC9-42DE-95D1-7A8086074586}"/>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7604467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514775" y="46283"/>
            <a:ext cx="88362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3 - </a:t>
            </a:r>
            <a:r>
              <a:rPr lang="nl-NL" altLang="nl-NL" sz="4000" err="1">
                <a:solidFill>
                  <a:srgbClr val="00B0F0"/>
                </a:solidFill>
              </a:rPr>
              <a:t>Meridian</a:t>
            </a:r>
            <a:r>
              <a:rPr lang="nl-NL" altLang="nl-NL" sz="4000">
                <a:solidFill>
                  <a:srgbClr val="00B0F0"/>
                </a:solidFill>
              </a:rPr>
              <a:t> – </a:t>
            </a:r>
            <a:r>
              <a:rPr lang="nl-NL" altLang="nl-NL" sz="4000" err="1">
                <a:solidFill>
                  <a:srgbClr val="00B0F0"/>
                </a:solidFill>
              </a:rPr>
              <a:t>main</a:t>
            </a:r>
            <a:r>
              <a:rPr lang="nl-NL" altLang="nl-NL" sz="4000">
                <a:solidFill>
                  <a:srgbClr val="00B0F0"/>
                </a:solidFill>
              </a:rPr>
              <a:t> </a:t>
            </a:r>
            <a:r>
              <a:rPr lang="nl-NL" altLang="nl-NL" sz="4000" err="1">
                <a:solidFill>
                  <a:srgbClr val="00B0F0"/>
                </a:solidFill>
              </a:rPr>
              <a:t>functionalities</a:t>
            </a:r>
            <a:endParaRPr lang="nl-NL" altLang="nl-NL" sz="4000">
              <a:solidFill>
                <a:srgbClr val="00B0F0"/>
              </a:solidFill>
            </a:endParaRPr>
          </a:p>
        </p:txBody>
      </p:sp>
      <p:sp>
        <p:nvSpPr>
          <p:cNvPr id="111" name="TextBox 110">
            <a:extLst>
              <a:ext uri="{FF2B5EF4-FFF2-40B4-BE49-F238E27FC236}">
                <a16:creationId xmlns:a16="http://schemas.microsoft.com/office/drawing/2014/main" id="{200F7BC4-8611-456D-A39A-CFDEA4C5DAE7}"/>
              </a:ext>
            </a:extLst>
          </p:cNvPr>
          <p:cNvSpPr txBox="1"/>
          <p:nvPr/>
        </p:nvSpPr>
        <p:spPr>
          <a:xfrm>
            <a:off x="433595" y="1546785"/>
            <a:ext cx="7197427" cy="3600986"/>
          </a:xfrm>
          <a:prstGeom prst="rect">
            <a:avLst/>
          </a:prstGeom>
          <a:solidFill>
            <a:schemeClr val="bg2">
              <a:lumMod val="90000"/>
            </a:schemeClr>
          </a:solidFill>
        </p:spPr>
        <p:txBody>
          <a:bodyPr wrap="square" rtlCol="0">
            <a:spAutoFit/>
          </a:bodyPr>
          <a:lstStyle/>
          <a:p>
            <a:r>
              <a:rPr lang="en-US" sz="1200" b="1"/>
              <a:t>FAT agreements (</a:t>
            </a:r>
            <a:r>
              <a:rPr lang="en-US" sz="1200" b="1" i="1"/>
              <a:t>Flight Association Table</a:t>
            </a:r>
            <a:r>
              <a:rPr lang="en-US" sz="1200" b="1"/>
              <a:t>)</a:t>
            </a:r>
          </a:p>
          <a:p>
            <a:r>
              <a:rPr lang="en-US" sz="1200"/>
              <a:t>A flight agreement indicates that a flight can be processed in Meridian (PNL’s will only be accepted for flights that have a FAT agreement in the TPF database). </a:t>
            </a:r>
          </a:p>
          <a:p>
            <a:r>
              <a:rPr lang="en-US" sz="1200"/>
              <a:t>There are multiple types of flight agreements:</a:t>
            </a:r>
          </a:p>
          <a:p>
            <a:pPr marL="171450" indent="-171450">
              <a:buFont typeface="Arial" panose="020B0604020202020204" pitchFamily="34" charset="0"/>
              <a:buChar char="•"/>
            </a:pPr>
            <a:r>
              <a:rPr lang="en-US" sz="1200"/>
              <a:t>E-agreements	Allows </a:t>
            </a:r>
            <a:r>
              <a:rPr lang="en-US" sz="1200" err="1"/>
              <a:t>groundhandling</a:t>
            </a:r>
            <a:r>
              <a:rPr lang="en-US" sz="1200"/>
              <a:t> for scheduled (OAG) flights.</a:t>
            </a:r>
          </a:p>
          <a:p>
            <a:pPr marL="171450" indent="-171450">
              <a:buFont typeface="Arial" panose="020B0604020202020204" pitchFamily="34" charset="0"/>
              <a:buChar char="•"/>
            </a:pPr>
            <a:r>
              <a:rPr lang="en-US" sz="1200"/>
              <a:t>G-agreements	Allows </a:t>
            </a:r>
            <a:r>
              <a:rPr lang="en-US" sz="1200" err="1"/>
              <a:t>groundhandling</a:t>
            </a:r>
            <a:r>
              <a:rPr lang="en-US" sz="1200"/>
              <a:t> for non-scheduled flights (so defines the schedule).</a:t>
            </a:r>
          </a:p>
          <a:p>
            <a:pPr marL="171450" indent="-171450">
              <a:buFont typeface="Arial" panose="020B0604020202020204" pitchFamily="34" charset="0"/>
              <a:buChar char="•"/>
            </a:pPr>
            <a:r>
              <a:rPr lang="en-US" sz="1200"/>
              <a:t>F-agreements	Code share related.</a:t>
            </a:r>
          </a:p>
          <a:p>
            <a:pPr marL="171450" indent="-171450">
              <a:buFont typeface="Arial" panose="020B0604020202020204" pitchFamily="34" charset="0"/>
              <a:buChar char="•"/>
            </a:pPr>
            <a:r>
              <a:rPr lang="en-US" sz="1200"/>
              <a:t>H-agreements	Defines IATCI connections.</a:t>
            </a:r>
          </a:p>
          <a:p>
            <a:r>
              <a:rPr lang="en-US" sz="1200" b="1"/>
              <a:t>Flight schedules</a:t>
            </a:r>
          </a:p>
          <a:p>
            <a:r>
              <a:rPr lang="en-US" sz="1200"/>
              <a:t>Since Meridian is also a GDS, its database contains many flights that are published by OAG (</a:t>
            </a:r>
            <a:r>
              <a:rPr lang="en-US" sz="1200" i="1"/>
              <a:t>Official Airline Guide</a:t>
            </a:r>
            <a:r>
              <a:rPr lang="en-US" sz="1200"/>
              <a:t>). OAG gathers all schedules from the airlines that are associated and sends the info to GDS’s and airlines. This database is refreshed 3 times a week in Meridian.</a:t>
            </a:r>
          </a:p>
          <a:p>
            <a:r>
              <a:rPr lang="en-US" sz="1200" b="1"/>
              <a:t>Relation with flights in iPort</a:t>
            </a:r>
          </a:p>
          <a:p>
            <a:r>
              <a:rPr lang="en-US" sz="1200"/>
              <a:t>The iPort agent process scans the agreements database every night and creates active flights in iPort (a flight file in the SQL database). Thus, a new day of flights is created nightly. iPort has an active date range of 7 days. It creates new flights 6 days before departure based on the FAT data in Meridian.</a:t>
            </a:r>
          </a:p>
          <a:p>
            <a:r>
              <a:rPr lang="en-US" sz="1200" b="1"/>
              <a:t>PNR’s</a:t>
            </a:r>
          </a:p>
          <a:p>
            <a:r>
              <a:rPr lang="en-US" sz="1200"/>
              <a:t>Passenger Name Records are created by the PNL/ADL processing, or can be created as NOREC. They are indexed from a flight record in Meridian. All iPort passenger views are based on the PNR.</a:t>
            </a:r>
          </a:p>
        </p:txBody>
      </p:sp>
      <p:sp>
        <p:nvSpPr>
          <p:cNvPr id="112" name="Rectangle 111">
            <a:extLst>
              <a:ext uri="{FF2B5EF4-FFF2-40B4-BE49-F238E27FC236}">
                <a16:creationId xmlns:a16="http://schemas.microsoft.com/office/drawing/2014/main" id="{0056869D-DDE4-4911-82EC-5800B97BE27D}"/>
              </a:ext>
            </a:extLst>
          </p:cNvPr>
          <p:cNvSpPr/>
          <p:nvPr/>
        </p:nvSpPr>
        <p:spPr>
          <a:xfrm>
            <a:off x="7845835" y="1243069"/>
            <a:ext cx="3536868" cy="148778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100"/>
          </a:p>
        </p:txBody>
      </p:sp>
      <p:sp>
        <p:nvSpPr>
          <p:cNvPr id="5" name="Rectangle 4">
            <a:extLst>
              <a:ext uri="{FF2B5EF4-FFF2-40B4-BE49-F238E27FC236}">
                <a16:creationId xmlns:a16="http://schemas.microsoft.com/office/drawing/2014/main" id="{1F135459-14F2-4ED5-B414-1BB136B67131}"/>
              </a:ext>
            </a:extLst>
          </p:cNvPr>
          <p:cNvSpPr/>
          <p:nvPr/>
        </p:nvSpPr>
        <p:spPr>
          <a:xfrm>
            <a:off x="8596166" y="1566112"/>
            <a:ext cx="2187885" cy="339771"/>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000">
                <a:solidFill>
                  <a:schemeClr val="tx1"/>
                </a:solidFill>
              </a:rPr>
              <a:t>iPort servers</a:t>
            </a:r>
          </a:p>
        </p:txBody>
      </p:sp>
      <p:sp>
        <p:nvSpPr>
          <p:cNvPr id="20" name="Rectangle 19">
            <a:extLst>
              <a:ext uri="{FF2B5EF4-FFF2-40B4-BE49-F238E27FC236}">
                <a16:creationId xmlns:a16="http://schemas.microsoft.com/office/drawing/2014/main" id="{A41AAB74-14A2-4082-A052-DDB1F9B8A6F1}"/>
              </a:ext>
            </a:extLst>
          </p:cNvPr>
          <p:cNvSpPr/>
          <p:nvPr/>
        </p:nvSpPr>
        <p:spPr bwMode="auto">
          <a:xfrm>
            <a:off x="8016912" y="2477971"/>
            <a:ext cx="209511" cy="192477"/>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400">
                <a:solidFill>
                  <a:schemeClr val="tx1"/>
                </a:solidFill>
              </a:rPr>
              <a:t>TPF A</a:t>
            </a:r>
            <a:endParaRPr lang="en-GB" sz="400">
              <a:solidFill>
                <a:schemeClr val="tx1"/>
              </a:solidFill>
            </a:endParaRPr>
          </a:p>
        </p:txBody>
      </p:sp>
      <p:sp>
        <p:nvSpPr>
          <p:cNvPr id="21" name="Rectangle 20">
            <a:extLst>
              <a:ext uri="{FF2B5EF4-FFF2-40B4-BE49-F238E27FC236}">
                <a16:creationId xmlns:a16="http://schemas.microsoft.com/office/drawing/2014/main" id="{EE9F7A97-F8DD-4E05-A027-C359BAC461DA}"/>
              </a:ext>
            </a:extLst>
          </p:cNvPr>
          <p:cNvSpPr/>
          <p:nvPr/>
        </p:nvSpPr>
        <p:spPr bwMode="auto">
          <a:xfrm>
            <a:off x="8421188" y="2477971"/>
            <a:ext cx="209511" cy="192477"/>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400">
                <a:solidFill>
                  <a:schemeClr val="tx1"/>
                </a:solidFill>
              </a:rPr>
              <a:t>TPF B</a:t>
            </a:r>
            <a:endParaRPr lang="en-GB" sz="400">
              <a:solidFill>
                <a:schemeClr val="tx1"/>
              </a:solidFill>
            </a:endParaRPr>
          </a:p>
        </p:txBody>
      </p:sp>
      <p:sp>
        <p:nvSpPr>
          <p:cNvPr id="22" name="Rectangle 21">
            <a:extLst>
              <a:ext uri="{FF2B5EF4-FFF2-40B4-BE49-F238E27FC236}">
                <a16:creationId xmlns:a16="http://schemas.microsoft.com/office/drawing/2014/main" id="{8F9F17B7-E0B2-456D-A3B9-4F7F36D6D287}"/>
              </a:ext>
            </a:extLst>
          </p:cNvPr>
          <p:cNvSpPr/>
          <p:nvPr/>
        </p:nvSpPr>
        <p:spPr bwMode="auto">
          <a:xfrm>
            <a:off x="8826079" y="2477971"/>
            <a:ext cx="209511" cy="192477"/>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400">
                <a:solidFill>
                  <a:schemeClr val="tx1"/>
                </a:solidFill>
              </a:rPr>
              <a:t>TPF C</a:t>
            </a:r>
            <a:endParaRPr lang="en-GB" sz="400">
              <a:solidFill>
                <a:schemeClr val="tx1"/>
              </a:solidFill>
            </a:endParaRPr>
          </a:p>
        </p:txBody>
      </p:sp>
      <p:sp>
        <p:nvSpPr>
          <p:cNvPr id="23" name="Rectangle 22">
            <a:extLst>
              <a:ext uri="{FF2B5EF4-FFF2-40B4-BE49-F238E27FC236}">
                <a16:creationId xmlns:a16="http://schemas.microsoft.com/office/drawing/2014/main" id="{881D2EF3-2B61-4582-8545-49702EEB77EB}"/>
              </a:ext>
            </a:extLst>
          </p:cNvPr>
          <p:cNvSpPr/>
          <p:nvPr/>
        </p:nvSpPr>
        <p:spPr bwMode="auto">
          <a:xfrm>
            <a:off x="9258004" y="2477971"/>
            <a:ext cx="208896" cy="192477"/>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400">
                <a:solidFill>
                  <a:schemeClr val="tx1"/>
                </a:solidFill>
              </a:rPr>
              <a:t>TPF D</a:t>
            </a:r>
            <a:endParaRPr lang="en-GB" sz="400">
              <a:solidFill>
                <a:schemeClr val="tx1"/>
              </a:solidFill>
            </a:endParaRPr>
          </a:p>
        </p:txBody>
      </p:sp>
      <p:sp>
        <p:nvSpPr>
          <p:cNvPr id="24" name="Rectangle 23">
            <a:extLst>
              <a:ext uri="{FF2B5EF4-FFF2-40B4-BE49-F238E27FC236}">
                <a16:creationId xmlns:a16="http://schemas.microsoft.com/office/drawing/2014/main" id="{41EA2E23-6BA2-4A13-B89D-9E19BE1C890C}"/>
              </a:ext>
            </a:extLst>
          </p:cNvPr>
          <p:cNvSpPr/>
          <p:nvPr/>
        </p:nvSpPr>
        <p:spPr bwMode="auto">
          <a:xfrm>
            <a:off x="9689928" y="2477971"/>
            <a:ext cx="209511" cy="192477"/>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400">
                <a:solidFill>
                  <a:schemeClr val="tx1"/>
                </a:solidFill>
              </a:rPr>
              <a:t>TPF E</a:t>
            </a:r>
            <a:endParaRPr lang="en-GB" sz="400">
              <a:solidFill>
                <a:schemeClr val="tx1"/>
              </a:solidFill>
            </a:endParaRPr>
          </a:p>
        </p:txBody>
      </p:sp>
      <p:sp>
        <p:nvSpPr>
          <p:cNvPr id="25" name="Rectangle 24">
            <a:extLst>
              <a:ext uri="{FF2B5EF4-FFF2-40B4-BE49-F238E27FC236}">
                <a16:creationId xmlns:a16="http://schemas.microsoft.com/office/drawing/2014/main" id="{F15AE12A-1BB3-408A-AFC9-17CADAEE8607}"/>
              </a:ext>
            </a:extLst>
          </p:cNvPr>
          <p:cNvSpPr/>
          <p:nvPr/>
        </p:nvSpPr>
        <p:spPr bwMode="auto">
          <a:xfrm>
            <a:off x="10163632" y="2477971"/>
            <a:ext cx="209511" cy="192477"/>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400">
                <a:solidFill>
                  <a:schemeClr val="tx1"/>
                </a:solidFill>
              </a:rPr>
              <a:t>TPF F</a:t>
            </a:r>
            <a:endParaRPr lang="en-GB" sz="400">
              <a:solidFill>
                <a:schemeClr val="tx1"/>
              </a:solidFill>
            </a:endParaRPr>
          </a:p>
        </p:txBody>
      </p:sp>
      <p:sp>
        <p:nvSpPr>
          <p:cNvPr id="26" name="Rectangle 25">
            <a:extLst>
              <a:ext uri="{FF2B5EF4-FFF2-40B4-BE49-F238E27FC236}">
                <a16:creationId xmlns:a16="http://schemas.microsoft.com/office/drawing/2014/main" id="{1926ACA1-92C5-41A4-8340-896F164D2BA2}"/>
              </a:ext>
            </a:extLst>
          </p:cNvPr>
          <p:cNvSpPr/>
          <p:nvPr/>
        </p:nvSpPr>
        <p:spPr bwMode="auto">
          <a:xfrm>
            <a:off x="10623204" y="2477971"/>
            <a:ext cx="209511" cy="192477"/>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400">
                <a:solidFill>
                  <a:schemeClr val="tx1"/>
                </a:solidFill>
              </a:rPr>
              <a:t>TPF G</a:t>
            </a:r>
            <a:endParaRPr lang="en-GB" sz="400">
              <a:solidFill>
                <a:schemeClr val="tx1"/>
              </a:solidFill>
            </a:endParaRPr>
          </a:p>
        </p:txBody>
      </p:sp>
      <p:sp>
        <p:nvSpPr>
          <p:cNvPr id="27" name="Rectangle 26">
            <a:extLst>
              <a:ext uri="{FF2B5EF4-FFF2-40B4-BE49-F238E27FC236}">
                <a16:creationId xmlns:a16="http://schemas.microsoft.com/office/drawing/2014/main" id="{FDF9B3AB-8831-4B15-A7C5-F26067A6B9FC}"/>
              </a:ext>
            </a:extLst>
          </p:cNvPr>
          <p:cNvSpPr/>
          <p:nvPr/>
        </p:nvSpPr>
        <p:spPr bwMode="auto">
          <a:xfrm>
            <a:off x="11068646" y="2477971"/>
            <a:ext cx="209511" cy="192477"/>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400">
                <a:solidFill>
                  <a:schemeClr val="tx1"/>
                </a:solidFill>
              </a:rPr>
              <a:t>TPF H</a:t>
            </a:r>
            <a:endParaRPr lang="en-GB" sz="400">
              <a:solidFill>
                <a:schemeClr val="tx1"/>
              </a:solidFill>
            </a:endParaRPr>
          </a:p>
        </p:txBody>
      </p:sp>
      <p:sp>
        <p:nvSpPr>
          <p:cNvPr id="69" name="Rectangle 68">
            <a:extLst>
              <a:ext uri="{FF2B5EF4-FFF2-40B4-BE49-F238E27FC236}">
                <a16:creationId xmlns:a16="http://schemas.microsoft.com/office/drawing/2014/main" id="{B52991E8-C965-49C7-875D-5907E91A187B}"/>
              </a:ext>
            </a:extLst>
          </p:cNvPr>
          <p:cNvSpPr/>
          <p:nvPr/>
        </p:nvSpPr>
        <p:spPr>
          <a:xfrm>
            <a:off x="9443447" y="1433175"/>
            <a:ext cx="353238" cy="9173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500">
                <a:solidFill>
                  <a:schemeClr val="tx1"/>
                </a:solidFill>
              </a:rPr>
              <a:t>Load balancer</a:t>
            </a:r>
            <a:endParaRPr lang="en-GB" sz="500">
              <a:solidFill>
                <a:schemeClr val="tx1"/>
              </a:solidFill>
            </a:endParaRPr>
          </a:p>
        </p:txBody>
      </p:sp>
      <p:sp>
        <p:nvSpPr>
          <p:cNvPr id="2" name="Rectangle: Rounded Corners 1">
            <a:extLst>
              <a:ext uri="{FF2B5EF4-FFF2-40B4-BE49-F238E27FC236}">
                <a16:creationId xmlns:a16="http://schemas.microsoft.com/office/drawing/2014/main" id="{3D8D6956-450D-479E-9D1A-FA793A20EB72}"/>
              </a:ext>
            </a:extLst>
          </p:cNvPr>
          <p:cNvSpPr/>
          <p:nvPr/>
        </p:nvSpPr>
        <p:spPr>
          <a:xfrm>
            <a:off x="9258184" y="2058271"/>
            <a:ext cx="282952" cy="12629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a:t>MQ</a:t>
            </a:r>
          </a:p>
        </p:txBody>
      </p:sp>
      <p:sp>
        <p:nvSpPr>
          <p:cNvPr id="70" name="Rectangle: Rounded Corners 69">
            <a:extLst>
              <a:ext uri="{FF2B5EF4-FFF2-40B4-BE49-F238E27FC236}">
                <a16:creationId xmlns:a16="http://schemas.microsoft.com/office/drawing/2014/main" id="{F7325170-015C-4FA6-8241-95A9384B8B3F}"/>
              </a:ext>
            </a:extLst>
          </p:cNvPr>
          <p:cNvSpPr/>
          <p:nvPr/>
        </p:nvSpPr>
        <p:spPr>
          <a:xfrm>
            <a:off x="9602144" y="2065959"/>
            <a:ext cx="282952" cy="12629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a:t>MQ </a:t>
            </a:r>
          </a:p>
        </p:txBody>
      </p:sp>
      <p:cxnSp>
        <p:nvCxnSpPr>
          <p:cNvPr id="81" name="Straight Connector 80">
            <a:extLst>
              <a:ext uri="{FF2B5EF4-FFF2-40B4-BE49-F238E27FC236}">
                <a16:creationId xmlns:a16="http://schemas.microsoft.com/office/drawing/2014/main" id="{BA02D3E6-C6CD-4D46-A336-2124D00F67D4}"/>
              </a:ext>
            </a:extLst>
          </p:cNvPr>
          <p:cNvCxnSpPr>
            <a:cxnSpLocks/>
          </p:cNvCxnSpPr>
          <p:nvPr/>
        </p:nvCxnSpPr>
        <p:spPr>
          <a:xfrm>
            <a:off x="8822266" y="1989204"/>
            <a:ext cx="17125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A3C23D7-62D2-4D9D-A574-68AA418049CE}"/>
              </a:ext>
            </a:extLst>
          </p:cNvPr>
          <p:cNvCxnSpPr>
            <a:endCxn id="2" idx="0"/>
          </p:cNvCxnSpPr>
          <p:nvPr/>
        </p:nvCxnSpPr>
        <p:spPr>
          <a:xfrm>
            <a:off x="9399660" y="1972354"/>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B6B5AC3-BC01-462B-8F07-3516E7EB0928}"/>
              </a:ext>
            </a:extLst>
          </p:cNvPr>
          <p:cNvCxnSpPr/>
          <p:nvPr/>
        </p:nvCxnSpPr>
        <p:spPr>
          <a:xfrm>
            <a:off x="9742258" y="1991799"/>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FA77CA-F923-486F-8890-2BDB48475606}"/>
              </a:ext>
            </a:extLst>
          </p:cNvPr>
          <p:cNvCxnSpPr>
            <a:cxnSpLocks/>
          </p:cNvCxnSpPr>
          <p:nvPr/>
        </p:nvCxnSpPr>
        <p:spPr>
          <a:xfrm flipV="1">
            <a:off x="8822266" y="1903288"/>
            <a:ext cx="3994" cy="83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0CDCF57-CCA0-4434-BD06-7E9BCBA04C59}"/>
              </a:ext>
            </a:extLst>
          </p:cNvPr>
          <p:cNvCxnSpPr>
            <a:cxnSpLocks/>
          </p:cNvCxnSpPr>
          <p:nvPr/>
        </p:nvCxnSpPr>
        <p:spPr>
          <a:xfrm flipV="1">
            <a:off x="10195011" y="1902054"/>
            <a:ext cx="3994" cy="83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B749BA7-DAEB-4609-AD29-8AB0D12EC451}"/>
              </a:ext>
            </a:extLst>
          </p:cNvPr>
          <p:cNvCxnSpPr>
            <a:cxnSpLocks/>
          </p:cNvCxnSpPr>
          <p:nvPr/>
        </p:nvCxnSpPr>
        <p:spPr>
          <a:xfrm flipV="1">
            <a:off x="9504866" y="1904586"/>
            <a:ext cx="3994" cy="83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7F6D12F-0B83-4E3B-917B-CF28DF4C53D6}"/>
              </a:ext>
            </a:extLst>
          </p:cNvPr>
          <p:cNvCxnSpPr>
            <a:cxnSpLocks/>
          </p:cNvCxnSpPr>
          <p:nvPr/>
        </p:nvCxnSpPr>
        <p:spPr>
          <a:xfrm flipV="1">
            <a:off x="9157575" y="1903395"/>
            <a:ext cx="3994" cy="83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423DF50-08DA-4E10-B885-B2B49CF2D2E9}"/>
              </a:ext>
            </a:extLst>
          </p:cNvPr>
          <p:cNvCxnSpPr>
            <a:cxnSpLocks/>
          </p:cNvCxnSpPr>
          <p:nvPr/>
        </p:nvCxnSpPr>
        <p:spPr>
          <a:xfrm flipV="1">
            <a:off x="9881523" y="1902054"/>
            <a:ext cx="3994" cy="83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F98A9E8-36DD-4A12-9848-9BCA5E612ADD}"/>
              </a:ext>
            </a:extLst>
          </p:cNvPr>
          <p:cNvCxnSpPr>
            <a:cxnSpLocks/>
          </p:cNvCxnSpPr>
          <p:nvPr/>
        </p:nvCxnSpPr>
        <p:spPr>
          <a:xfrm flipV="1">
            <a:off x="10530844" y="1906041"/>
            <a:ext cx="3994" cy="83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424A2BB-A3FB-4373-911B-48637A9892D3}"/>
              </a:ext>
            </a:extLst>
          </p:cNvPr>
          <p:cNvCxnSpPr>
            <a:cxnSpLocks/>
          </p:cNvCxnSpPr>
          <p:nvPr/>
        </p:nvCxnSpPr>
        <p:spPr>
          <a:xfrm>
            <a:off x="8121847" y="2382515"/>
            <a:ext cx="30517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CC1AF07-4D9F-41A0-A407-19199F5211EF}"/>
              </a:ext>
            </a:extLst>
          </p:cNvPr>
          <p:cNvCxnSpPr/>
          <p:nvPr/>
        </p:nvCxnSpPr>
        <p:spPr>
          <a:xfrm>
            <a:off x="8121847" y="2382515"/>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0BC331B-89B9-4361-83AF-BF8DEDF7F30C}"/>
              </a:ext>
            </a:extLst>
          </p:cNvPr>
          <p:cNvCxnSpPr/>
          <p:nvPr/>
        </p:nvCxnSpPr>
        <p:spPr>
          <a:xfrm>
            <a:off x="8525219" y="2382514"/>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8D72AAC-5B86-4FCA-8955-060D00F02161}"/>
              </a:ext>
            </a:extLst>
          </p:cNvPr>
          <p:cNvCxnSpPr/>
          <p:nvPr/>
        </p:nvCxnSpPr>
        <p:spPr>
          <a:xfrm>
            <a:off x="8920914" y="2384805"/>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9F302AC-DE05-4A00-BBFD-4FC7FD191132}"/>
              </a:ext>
            </a:extLst>
          </p:cNvPr>
          <p:cNvCxnSpPr/>
          <p:nvPr/>
        </p:nvCxnSpPr>
        <p:spPr>
          <a:xfrm>
            <a:off x="9361132" y="2387096"/>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8FD435C-CAF3-4256-AAD0-16E1342DF263}"/>
              </a:ext>
            </a:extLst>
          </p:cNvPr>
          <p:cNvCxnSpPr/>
          <p:nvPr/>
        </p:nvCxnSpPr>
        <p:spPr>
          <a:xfrm>
            <a:off x="9793672" y="2380225"/>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1DBCCD4-A3AD-49CB-AC57-A88901B2521F}"/>
              </a:ext>
            </a:extLst>
          </p:cNvPr>
          <p:cNvCxnSpPr/>
          <p:nvPr/>
        </p:nvCxnSpPr>
        <p:spPr>
          <a:xfrm>
            <a:off x="10266146" y="2386636"/>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63F1AA0-EFFD-4F5C-9723-3ADFFD2BCE8A}"/>
              </a:ext>
            </a:extLst>
          </p:cNvPr>
          <p:cNvCxnSpPr/>
          <p:nvPr/>
        </p:nvCxnSpPr>
        <p:spPr>
          <a:xfrm>
            <a:off x="10728157" y="2377934"/>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7FA7F0F-F9EF-45B9-8E77-E90238F0C666}"/>
              </a:ext>
            </a:extLst>
          </p:cNvPr>
          <p:cNvCxnSpPr/>
          <p:nvPr/>
        </p:nvCxnSpPr>
        <p:spPr>
          <a:xfrm>
            <a:off x="11172389" y="2382514"/>
            <a:ext cx="0" cy="85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E8D1387-A50C-48E5-92D1-C95381D2DA42}"/>
              </a:ext>
            </a:extLst>
          </p:cNvPr>
          <p:cNvCxnSpPr>
            <a:cxnSpLocks/>
          </p:cNvCxnSpPr>
          <p:nvPr/>
        </p:nvCxnSpPr>
        <p:spPr>
          <a:xfrm flipV="1">
            <a:off x="9399660" y="2192250"/>
            <a:ext cx="0" cy="18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86CA4F9-A122-418F-A64E-A1BA56F382C6}"/>
              </a:ext>
            </a:extLst>
          </p:cNvPr>
          <p:cNvCxnSpPr>
            <a:cxnSpLocks/>
          </p:cNvCxnSpPr>
          <p:nvPr/>
        </p:nvCxnSpPr>
        <p:spPr>
          <a:xfrm flipH="1" flipV="1">
            <a:off x="9741745" y="2200418"/>
            <a:ext cx="513" cy="177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C789D576-7669-46BA-BE3C-030E8620991B}"/>
              </a:ext>
            </a:extLst>
          </p:cNvPr>
          <p:cNvSpPr/>
          <p:nvPr/>
        </p:nvSpPr>
        <p:spPr>
          <a:xfrm>
            <a:off x="8028452" y="2487384"/>
            <a:ext cx="197356" cy="85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err="1"/>
              <a:t>XMLe</a:t>
            </a:r>
            <a:endParaRPr lang="en-US" sz="300"/>
          </a:p>
        </p:txBody>
      </p:sp>
      <p:sp>
        <p:nvSpPr>
          <p:cNvPr id="118" name="Rectangle 117">
            <a:extLst>
              <a:ext uri="{FF2B5EF4-FFF2-40B4-BE49-F238E27FC236}">
                <a16:creationId xmlns:a16="http://schemas.microsoft.com/office/drawing/2014/main" id="{DF320830-79C1-4390-BE56-95BCDCA57102}"/>
              </a:ext>
            </a:extLst>
          </p:cNvPr>
          <p:cNvSpPr/>
          <p:nvPr/>
        </p:nvSpPr>
        <p:spPr>
          <a:xfrm>
            <a:off x="11079959" y="2486626"/>
            <a:ext cx="197356" cy="85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err="1"/>
              <a:t>XMLe</a:t>
            </a:r>
            <a:endParaRPr lang="en-US" sz="300"/>
          </a:p>
        </p:txBody>
      </p:sp>
      <p:sp>
        <p:nvSpPr>
          <p:cNvPr id="119" name="Rectangle 118">
            <a:extLst>
              <a:ext uri="{FF2B5EF4-FFF2-40B4-BE49-F238E27FC236}">
                <a16:creationId xmlns:a16="http://schemas.microsoft.com/office/drawing/2014/main" id="{56C69C77-C2D6-45E0-A401-298D3DB9FD53}"/>
              </a:ext>
            </a:extLst>
          </p:cNvPr>
          <p:cNvSpPr/>
          <p:nvPr/>
        </p:nvSpPr>
        <p:spPr>
          <a:xfrm>
            <a:off x="8426541" y="2487249"/>
            <a:ext cx="197356" cy="85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err="1"/>
              <a:t>XMLe</a:t>
            </a:r>
            <a:endParaRPr lang="en-US" sz="300"/>
          </a:p>
        </p:txBody>
      </p:sp>
      <p:sp>
        <p:nvSpPr>
          <p:cNvPr id="120" name="Rectangle 119">
            <a:extLst>
              <a:ext uri="{FF2B5EF4-FFF2-40B4-BE49-F238E27FC236}">
                <a16:creationId xmlns:a16="http://schemas.microsoft.com/office/drawing/2014/main" id="{D7399B2B-1545-47A4-89B5-CA7E6FD6DBEE}"/>
              </a:ext>
            </a:extLst>
          </p:cNvPr>
          <p:cNvSpPr/>
          <p:nvPr/>
        </p:nvSpPr>
        <p:spPr>
          <a:xfrm>
            <a:off x="8839946" y="2486611"/>
            <a:ext cx="197356" cy="85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err="1"/>
              <a:t>XMLe</a:t>
            </a:r>
            <a:endParaRPr lang="en-US" sz="300"/>
          </a:p>
        </p:txBody>
      </p:sp>
      <p:sp>
        <p:nvSpPr>
          <p:cNvPr id="121" name="Rectangle 120">
            <a:extLst>
              <a:ext uri="{FF2B5EF4-FFF2-40B4-BE49-F238E27FC236}">
                <a16:creationId xmlns:a16="http://schemas.microsoft.com/office/drawing/2014/main" id="{EE5BF60C-A0A1-4F02-8120-2C7B4545B2EA}"/>
              </a:ext>
            </a:extLst>
          </p:cNvPr>
          <p:cNvSpPr/>
          <p:nvPr/>
        </p:nvSpPr>
        <p:spPr>
          <a:xfrm>
            <a:off x="9266120" y="2488622"/>
            <a:ext cx="197356" cy="85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err="1"/>
              <a:t>XMLe</a:t>
            </a:r>
            <a:endParaRPr lang="en-US" sz="300"/>
          </a:p>
        </p:txBody>
      </p:sp>
      <p:sp>
        <p:nvSpPr>
          <p:cNvPr id="122" name="Rectangle 121">
            <a:extLst>
              <a:ext uri="{FF2B5EF4-FFF2-40B4-BE49-F238E27FC236}">
                <a16:creationId xmlns:a16="http://schemas.microsoft.com/office/drawing/2014/main" id="{F4EFB12A-3BE4-4F7C-9670-FF932454DD02}"/>
              </a:ext>
            </a:extLst>
          </p:cNvPr>
          <p:cNvSpPr/>
          <p:nvPr/>
        </p:nvSpPr>
        <p:spPr>
          <a:xfrm>
            <a:off x="9694994" y="2486611"/>
            <a:ext cx="197356" cy="85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err="1"/>
              <a:t>XMLe</a:t>
            </a:r>
            <a:endParaRPr lang="en-US" sz="300"/>
          </a:p>
        </p:txBody>
      </p:sp>
      <p:sp>
        <p:nvSpPr>
          <p:cNvPr id="123" name="Rectangle 122">
            <a:extLst>
              <a:ext uri="{FF2B5EF4-FFF2-40B4-BE49-F238E27FC236}">
                <a16:creationId xmlns:a16="http://schemas.microsoft.com/office/drawing/2014/main" id="{ED2F10FF-7FD1-4B18-846C-DC532BBF6259}"/>
              </a:ext>
            </a:extLst>
          </p:cNvPr>
          <p:cNvSpPr/>
          <p:nvPr/>
        </p:nvSpPr>
        <p:spPr>
          <a:xfrm>
            <a:off x="10167468" y="2487384"/>
            <a:ext cx="197356" cy="85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err="1"/>
              <a:t>XMLe</a:t>
            </a:r>
            <a:endParaRPr lang="en-US" sz="300"/>
          </a:p>
        </p:txBody>
      </p:sp>
      <p:sp>
        <p:nvSpPr>
          <p:cNvPr id="124" name="Rectangle 123">
            <a:extLst>
              <a:ext uri="{FF2B5EF4-FFF2-40B4-BE49-F238E27FC236}">
                <a16:creationId xmlns:a16="http://schemas.microsoft.com/office/drawing/2014/main" id="{A0B595C1-D0A5-4EC8-890D-701672C1C8E2}"/>
              </a:ext>
            </a:extLst>
          </p:cNvPr>
          <p:cNvSpPr/>
          <p:nvPr/>
        </p:nvSpPr>
        <p:spPr>
          <a:xfrm>
            <a:off x="10629281" y="2487384"/>
            <a:ext cx="197356" cy="85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err="1"/>
              <a:t>XMLe</a:t>
            </a:r>
            <a:endParaRPr lang="en-US" sz="300"/>
          </a:p>
        </p:txBody>
      </p:sp>
      <p:sp>
        <p:nvSpPr>
          <p:cNvPr id="45" name="Rectangle: Beveled 44">
            <a:hlinkClick r:id="rId3" action="ppaction://hlinksldjump"/>
            <a:extLst>
              <a:ext uri="{FF2B5EF4-FFF2-40B4-BE49-F238E27FC236}">
                <a16:creationId xmlns:a16="http://schemas.microsoft.com/office/drawing/2014/main" id="{FEDF2938-C8FD-41F6-91B5-8E6AEBBABE1C}"/>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6341560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Beveled 23">
            <a:hlinkClick r:id="rId3" action="ppaction://hlinksldjump"/>
            <a:extLst>
              <a:ext uri="{FF2B5EF4-FFF2-40B4-BE49-F238E27FC236}">
                <a16:creationId xmlns:a16="http://schemas.microsoft.com/office/drawing/2014/main" id="{7DE006C6-E692-4106-9BF0-ABF359C49EA9}"/>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
        <p:nvSpPr>
          <p:cNvPr id="2" name="Rectangle 1">
            <a:extLst>
              <a:ext uri="{FF2B5EF4-FFF2-40B4-BE49-F238E27FC236}">
                <a16:creationId xmlns:a16="http://schemas.microsoft.com/office/drawing/2014/main" id="{DBFA312C-8928-422F-BE83-DEA7E97BB599}"/>
              </a:ext>
            </a:extLst>
          </p:cNvPr>
          <p:cNvSpPr/>
          <p:nvPr/>
        </p:nvSpPr>
        <p:spPr>
          <a:xfrm>
            <a:off x="562155" y="83123"/>
            <a:ext cx="5282023" cy="707886"/>
          </a:xfrm>
          <a:prstGeom prst="rect">
            <a:avLst/>
          </a:prstGeom>
        </p:spPr>
        <p:txBody>
          <a:bodyPr wrap="none">
            <a:spAutoFit/>
          </a:bodyPr>
          <a:lstStyle/>
          <a:p>
            <a:pPr>
              <a:spcBef>
                <a:spcPct val="0"/>
              </a:spcBef>
            </a:pPr>
            <a:r>
              <a:rPr lang="nl-NL" altLang="nl-NL" sz="4000">
                <a:solidFill>
                  <a:srgbClr val="00B0F0"/>
                </a:solidFill>
              </a:rPr>
              <a:t>Tier 2/3 – Flight </a:t>
            </a:r>
            <a:r>
              <a:rPr lang="nl-NL" altLang="nl-NL" sz="4000" err="1">
                <a:solidFill>
                  <a:srgbClr val="00B0F0"/>
                </a:solidFill>
              </a:rPr>
              <a:t>creation</a:t>
            </a:r>
            <a:endParaRPr lang="nl-NL" altLang="nl-NL" sz="4000">
              <a:solidFill>
                <a:srgbClr val="00B0F0"/>
              </a:solidFill>
            </a:endParaRPr>
          </a:p>
        </p:txBody>
      </p:sp>
      <p:sp>
        <p:nvSpPr>
          <p:cNvPr id="3" name="TextBox 2">
            <a:extLst>
              <a:ext uri="{FF2B5EF4-FFF2-40B4-BE49-F238E27FC236}">
                <a16:creationId xmlns:a16="http://schemas.microsoft.com/office/drawing/2014/main" id="{51560637-602B-4A4E-B066-DD28DC626CFB}"/>
              </a:ext>
            </a:extLst>
          </p:cNvPr>
          <p:cNvSpPr txBox="1"/>
          <p:nvPr/>
        </p:nvSpPr>
        <p:spPr>
          <a:xfrm>
            <a:off x="95250" y="1062446"/>
            <a:ext cx="5298048" cy="1200329"/>
          </a:xfrm>
          <a:prstGeom prst="rect">
            <a:avLst/>
          </a:prstGeom>
          <a:noFill/>
        </p:spPr>
        <p:txBody>
          <a:bodyPr wrap="square" rtlCol="0">
            <a:spAutoFit/>
          </a:bodyPr>
          <a:lstStyle/>
          <a:p>
            <a:r>
              <a:rPr lang="en-US" sz="1200" b="1"/>
              <a:t>How are flights created in iPort?</a:t>
            </a:r>
          </a:p>
          <a:p>
            <a:r>
              <a:rPr lang="en-US" sz="1200" b="1"/>
              <a:t>Step 1: create the agreement. This can be done either manually or automated. </a:t>
            </a:r>
          </a:p>
          <a:p>
            <a:r>
              <a:rPr lang="en-US" sz="1200" b="1"/>
              <a:t>	Manually:</a:t>
            </a:r>
          </a:p>
          <a:p>
            <a:r>
              <a:rPr lang="en-US" sz="1200"/>
              <a:t>	An agreement is created</a:t>
            </a:r>
          </a:p>
          <a:p>
            <a:pPr marL="1257300" lvl="2" indent="-342900">
              <a:buFont typeface="Arial" panose="020B0604020202020204" pitchFamily="34" charset="0"/>
              <a:buChar char="•"/>
            </a:pPr>
            <a:r>
              <a:rPr lang="en-US" sz="1200"/>
              <a:t>Either G-agreement (no OAG schedule present)</a:t>
            </a:r>
          </a:p>
          <a:p>
            <a:pPr marL="1257300" lvl="2" indent="-342900">
              <a:buFont typeface="Arial" panose="020B0604020202020204" pitchFamily="34" charset="0"/>
              <a:buChar char="•"/>
            </a:pPr>
            <a:r>
              <a:rPr lang="en-US" sz="1200"/>
              <a:t>Or E-agreement (based on OAG schedule in Meridian)</a:t>
            </a:r>
          </a:p>
        </p:txBody>
      </p:sp>
      <p:sp>
        <p:nvSpPr>
          <p:cNvPr id="5" name="Rectangle 4">
            <a:extLst>
              <a:ext uri="{FF2B5EF4-FFF2-40B4-BE49-F238E27FC236}">
                <a16:creationId xmlns:a16="http://schemas.microsoft.com/office/drawing/2014/main" id="{1A0014BE-9296-421C-BEC3-A5C692C989E0}"/>
              </a:ext>
            </a:extLst>
          </p:cNvPr>
          <p:cNvSpPr/>
          <p:nvPr/>
        </p:nvSpPr>
        <p:spPr>
          <a:xfrm rot="10800000">
            <a:off x="5494137" y="1172923"/>
            <a:ext cx="6478788" cy="375725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sz="1200">
              <a:solidFill>
                <a:schemeClr val="tx1"/>
              </a:solidFill>
            </a:endParaRPr>
          </a:p>
        </p:txBody>
      </p:sp>
      <p:sp>
        <p:nvSpPr>
          <p:cNvPr id="9" name="Rectangle 8">
            <a:extLst>
              <a:ext uri="{FF2B5EF4-FFF2-40B4-BE49-F238E27FC236}">
                <a16:creationId xmlns:a16="http://schemas.microsoft.com/office/drawing/2014/main" id="{0CC62451-BA19-4D4D-93B8-B26AECBD0966}"/>
              </a:ext>
            </a:extLst>
          </p:cNvPr>
          <p:cNvSpPr/>
          <p:nvPr/>
        </p:nvSpPr>
        <p:spPr>
          <a:xfrm>
            <a:off x="7978931" y="4661713"/>
            <a:ext cx="3739586" cy="2893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err="1"/>
              <a:t>Meridian</a:t>
            </a:r>
            <a:endParaRPr lang="nl-NL" sz="1050"/>
          </a:p>
        </p:txBody>
      </p:sp>
      <p:sp>
        <p:nvSpPr>
          <p:cNvPr id="11" name="Can 70">
            <a:extLst>
              <a:ext uri="{FF2B5EF4-FFF2-40B4-BE49-F238E27FC236}">
                <a16:creationId xmlns:a16="http://schemas.microsoft.com/office/drawing/2014/main" id="{19EB691C-29AE-4B3C-9689-0C49A3AAD91C}"/>
              </a:ext>
            </a:extLst>
          </p:cNvPr>
          <p:cNvSpPr/>
          <p:nvPr/>
        </p:nvSpPr>
        <p:spPr>
          <a:xfrm>
            <a:off x="5766925" y="1661634"/>
            <a:ext cx="1961230" cy="942962"/>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a:solidFill>
                  <a:schemeClr val="bg1"/>
                </a:solidFill>
              </a:rPr>
              <a:t>1. Carrier/station </a:t>
            </a:r>
            <a:r>
              <a:rPr lang="nl-NL" sz="1050" err="1">
                <a:solidFill>
                  <a:schemeClr val="bg1"/>
                </a:solidFill>
              </a:rPr>
              <a:t>settings</a:t>
            </a:r>
            <a:endParaRPr lang="nl-NL" sz="1050">
              <a:solidFill>
                <a:schemeClr val="bg1"/>
              </a:solidFill>
            </a:endParaRPr>
          </a:p>
          <a:p>
            <a:pPr algn="ctr" eaLnBrk="1" hangingPunct="1">
              <a:defRPr/>
            </a:pPr>
            <a:r>
              <a:rPr lang="nl-NL" sz="1050" err="1">
                <a:solidFill>
                  <a:srgbClr val="FFFF00"/>
                </a:solidFill>
              </a:rPr>
              <a:t>Result</a:t>
            </a:r>
            <a:r>
              <a:rPr lang="nl-NL" sz="1050">
                <a:solidFill>
                  <a:srgbClr val="FFFF00"/>
                </a:solidFill>
              </a:rPr>
              <a:t> of 1c: Auto-e data</a:t>
            </a:r>
          </a:p>
          <a:p>
            <a:pPr algn="ctr" eaLnBrk="1" hangingPunct="1">
              <a:defRPr/>
            </a:pPr>
            <a:r>
              <a:rPr lang="nl-NL" sz="1050" err="1">
                <a:solidFill>
                  <a:srgbClr val="FFFF00"/>
                </a:solidFill>
              </a:rPr>
              <a:t>Result</a:t>
            </a:r>
            <a:r>
              <a:rPr lang="nl-NL" sz="1050">
                <a:solidFill>
                  <a:srgbClr val="FFFF00"/>
                </a:solidFill>
              </a:rPr>
              <a:t> of step 2: Flight files</a:t>
            </a:r>
          </a:p>
        </p:txBody>
      </p:sp>
      <p:sp>
        <p:nvSpPr>
          <p:cNvPr id="16" name="TextBox 15">
            <a:extLst>
              <a:ext uri="{FF2B5EF4-FFF2-40B4-BE49-F238E27FC236}">
                <a16:creationId xmlns:a16="http://schemas.microsoft.com/office/drawing/2014/main" id="{2CAA35F7-4B7C-47AF-8685-A60E5F11A741}"/>
              </a:ext>
            </a:extLst>
          </p:cNvPr>
          <p:cNvSpPr txBox="1"/>
          <p:nvPr/>
        </p:nvSpPr>
        <p:spPr>
          <a:xfrm>
            <a:off x="5494137" y="1241472"/>
            <a:ext cx="1649682" cy="307777"/>
          </a:xfrm>
          <a:prstGeom prst="rect">
            <a:avLst/>
          </a:prstGeom>
          <a:noFill/>
        </p:spPr>
        <p:txBody>
          <a:bodyPr wrap="none" rtlCol="0">
            <a:spAutoFit/>
          </a:bodyPr>
          <a:lstStyle/>
          <a:p>
            <a:r>
              <a:rPr lang="en-US" sz="1400" b="1"/>
              <a:t>Atlanta Data Center</a:t>
            </a:r>
          </a:p>
        </p:txBody>
      </p:sp>
      <p:sp>
        <p:nvSpPr>
          <p:cNvPr id="75" name="Rectangle 74">
            <a:extLst>
              <a:ext uri="{FF2B5EF4-FFF2-40B4-BE49-F238E27FC236}">
                <a16:creationId xmlns:a16="http://schemas.microsoft.com/office/drawing/2014/main" id="{F872550F-EFC3-4D1E-B0CC-0984B8996455}"/>
              </a:ext>
            </a:extLst>
          </p:cNvPr>
          <p:cNvSpPr/>
          <p:nvPr/>
        </p:nvSpPr>
        <p:spPr>
          <a:xfrm>
            <a:off x="8074629" y="1661634"/>
            <a:ext cx="3458271" cy="80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iPort Agent servers</a:t>
            </a:r>
          </a:p>
        </p:txBody>
      </p:sp>
      <p:sp>
        <p:nvSpPr>
          <p:cNvPr id="35" name="TextBox 34">
            <a:extLst>
              <a:ext uri="{FF2B5EF4-FFF2-40B4-BE49-F238E27FC236}">
                <a16:creationId xmlns:a16="http://schemas.microsoft.com/office/drawing/2014/main" id="{32B76D55-81E2-4263-8716-C955C2CC1BC6}"/>
              </a:ext>
            </a:extLst>
          </p:cNvPr>
          <p:cNvSpPr txBox="1"/>
          <p:nvPr/>
        </p:nvSpPr>
        <p:spPr>
          <a:xfrm>
            <a:off x="61683" y="2262775"/>
            <a:ext cx="5162674" cy="2492990"/>
          </a:xfrm>
          <a:prstGeom prst="rect">
            <a:avLst/>
          </a:prstGeom>
          <a:noFill/>
        </p:spPr>
        <p:txBody>
          <a:bodyPr wrap="square" rtlCol="0">
            <a:spAutoFit/>
          </a:bodyPr>
          <a:lstStyle/>
          <a:p>
            <a:r>
              <a:rPr lang="en-US" sz="1200" b="1"/>
              <a:t>	Automated (currently only OAG)</a:t>
            </a:r>
          </a:p>
          <a:p>
            <a:endParaRPr lang="en-US" sz="1200"/>
          </a:p>
          <a:p>
            <a:pPr marL="800100" lvl="1" indent="-342900">
              <a:buFont typeface="+mj-lt"/>
              <a:buAutoNum type="arabicPeriod"/>
            </a:pPr>
            <a:r>
              <a:rPr lang="en-US" sz="1200"/>
              <a:t>The iPort agent process reads the flights departing from a specific airport (loops through all airports)</a:t>
            </a:r>
          </a:p>
          <a:p>
            <a:pPr marL="1257300" lvl="2" indent="-342900">
              <a:buFont typeface="+mj-lt"/>
              <a:buAutoNum type="alphaLcParenR"/>
            </a:pPr>
            <a:r>
              <a:rPr lang="en-US" sz="1200"/>
              <a:t>iPort agent checks if the airport/airline combination is an auto–e candidate based on carrier/station settings.</a:t>
            </a:r>
          </a:p>
          <a:p>
            <a:pPr marL="1257300" lvl="2" indent="-342900">
              <a:buFont typeface="+mj-lt"/>
              <a:buAutoNum type="alphaLcParenR"/>
            </a:pPr>
            <a:r>
              <a:rPr lang="en-US" sz="1200"/>
              <a:t>Iport agent finds all relevant flights in the OAG database</a:t>
            </a:r>
          </a:p>
          <a:p>
            <a:pPr marL="1257300" lvl="2" indent="-342900">
              <a:buFont typeface="+mj-lt"/>
              <a:buAutoNum type="alphaLcParenR"/>
            </a:pPr>
            <a:r>
              <a:rPr lang="en-US" sz="1200"/>
              <a:t>Results are stored in the iPort database</a:t>
            </a:r>
          </a:p>
          <a:p>
            <a:pPr marL="800100" lvl="1" indent="-342900">
              <a:buFont typeface="+mj-lt"/>
              <a:buAutoNum type="arabicPeriod"/>
            </a:pPr>
            <a:r>
              <a:rPr lang="en-US" sz="1200"/>
              <a:t>Next process:  Loop through all items created in step 1. Check if the agreement already exists. If not yet existing, it creates a 5 day agreement for the flight (this is all in Meridian)</a:t>
            </a:r>
          </a:p>
          <a:p>
            <a:pPr marL="342900" indent="-342900">
              <a:buFont typeface="+mj-lt"/>
              <a:buAutoNum type="arabicPeriod"/>
            </a:pPr>
            <a:endParaRPr lang="en-US" sz="1200"/>
          </a:p>
          <a:p>
            <a:pPr marL="342900" indent="-342900">
              <a:buFont typeface="+mj-lt"/>
              <a:buAutoNum type="arabicPeriod"/>
            </a:pPr>
            <a:endParaRPr lang="en-US" sz="1200"/>
          </a:p>
        </p:txBody>
      </p:sp>
      <p:sp>
        <p:nvSpPr>
          <p:cNvPr id="37" name="Can 70">
            <a:extLst>
              <a:ext uri="{FF2B5EF4-FFF2-40B4-BE49-F238E27FC236}">
                <a16:creationId xmlns:a16="http://schemas.microsoft.com/office/drawing/2014/main" id="{9CAE9C5D-CE3B-448F-91B7-CDF3D8110C14}"/>
              </a:ext>
            </a:extLst>
          </p:cNvPr>
          <p:cNvSpPr/>
          <p:nvPr/>
        </p:nvSpPr>
        <p:spPr>
          <a:xfrm>
            <a:off x="5682322" y="4069918"/>
            <a:ext cx="1710964" cy="84305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err="1">
                <a:solidFill>
                  <a:srgbClr val="FFFF00"/>
                </a:solidFill>
              </a:rPr>
              <a:t>Result</a:t>
            </a:r>
            <a:r>
              <a:rPr lang="nl-NL" sz="1050">
                <a:solidFill>
                  <a:srgbClr val="FFFF00"/>
                </a:solidFill>
              </a:rPr>
              <a:t> of 2.Agreements DB</a:t>
            </a:r>
          </a:p>
          <a:p>
            <a:pPr algn="ctr" eaLnBrk="1" hangingPunct="1">
              <a:defRPr/>
            </a:pPr>
            <a:r>
              <a:rPr lang="nl-NL" sz="1050">
                <a:solidFill>
                  <a:schemeClr val="bg1"/>
                </a:solidFill>
              </a:rPr>
              <a:t>OAG </a:t>
            </a:r>
            <a:r>
              <a:rPr lang="nl-NL" sz="1050" err="1">
                <a:solidFill>
                  <a:schemeClr val="bg1"/>
                </a:solidFill>
              </a:rPr>
              <a:t>flights</a:t>
            </a:r>
            <a:endParaRPr lang="nl-NL" sz="1050">
              <a:solidFill>
                <a:schemeClr val="bg1"/>
              </a:solidFill>
            </a:endParaRPr>
          </a:p>
        </p:txBody>
      </p:sp>
      <p:cxnSp>
        <p:nvCxnSpPr>
          <p:cNvPr id="13" name="Connector: Elbow 12">
            <a:extLst>
              <a:ext uri="{FF2B5EF4-FFF2-40B4-BE49-F238E27FC236}">
                <a16:creationId xmlns:a16="http://schemas.microsoft.com/office/drawing/2014/main" id="{E86C32C8-8E1A-4E8C-B379-DB1145A8F325}"/>
              </a:ext>
            </a:extLst>
          </p:cNvPr>
          <p:cNvCxnSpPr>
            <a:cxnSpLocks/>
            <a:stCxn id="37" idx="4"/>
            <a:endCxn id="9" idx="1"/>
          </p:cNvCxnSpPr>
          <p:nvPr/>
        </p:nvCxnSpPr>
        <p:spPr>
          <a:xfrm>
            <a:off x="7393286" y="4491444"/>
            <a:ext cx="585645" cy="31495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AF14105F-6524-4FCE-9285-E291D3999FD0}"/>
              </a:ext>
            </a:extLst>
          </p:cNvPr>
          <p:cNvSpPr/>
          <p:nvPr/>
        </p:nvSpPr>
        <p:spPr>
          <a:xfrm>
            <a:off x="8101782" y="2509814"/>
            <a:ext cx="381836" cy="2104250"/>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0436B32-AB18-4D8E-BD5E-628D60F13DE5}"/>
              </a:ext>
            </a:extLst>
          </p:cNvPr>
          <p:cNvSpPr txBox="1"/>
          <p:nvPr/>
        </p:nvSpPr>
        <p:spPr>
          <a:xfrm>
            <a:off x="8077467" y="3017385"/>
            <a:ext cx="1288025" cy="861774"/>
          </a:xfrm>
          <a:prstGeom prst="rect">
            <a:avLst/>
          </a:prstGeom>
          <a:solidFill>
            <a:schemeClr val="bg1"/>
          </a:solidFill>
        </p:spPr>
        <p:txBody>
          <a:bodyPr wrap="square" rtlCol="0">
            <a:spAutoFit/>
          </a:bodyPr>
          <a:lstStyle/>
          <a:p>
            <a:r>
              <a:rPr lang="en-US" sz="1000"/>
              <a:t>1. Abstract: determine which agreements need to be created and store result in iPort DB</a:t>
            </a:r>
          </a:p>
        </p:txBody>
      </p:sp>
      <p:sp>
        <p:nvSpPr>
          <p:cNvPr id="47" name="Arrow: Up-Down 46">
            <a:extLst>
              <a:ext uri="{FF2B5EF4-FFF2-40B4-BE49-F238E27FC236}">
                <a16:creationId xmlns:a16="http://schemas.microsoft.com/office/drawing/2014/main" id="{68653D20-4C62-4AA8-BFF8-D170D486630F}"/>
              </a:ext>
            </a:extLst>
          </p:cNvPr>
          <p:cNvSpPr/>
          <p:nvPr/>
        </p:nvSpPr>
        <p:spPr>
          <a:xfrm>
            <a:off x="9381499" y="2536563"/>
            <a:ext cx="381836" cy="2104250"/>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1C4FF78-F14F-4B3E-BD58-757BEDE0E1D9}"/>
              </a:ext>
            </a:extLst>
          </p:cNvPr>
          <p:cNvSpPr txBox="1"/>
          <p:nvPr/>
        </p:nvSpPr>
        <p:spPr>
          <a:xfrm>
            <a:off x="9408865" y="2998113"/>
            <a:ext cx="1288025" cy="861774"/>
          </a:xfrm>
          <a:prstGeom prst="rect">
            <a:avLst/>
          </a:prstGeom>
          <a:solidFill>
            <a:schemeClr val="bg1"/>
          </a:solidFill>
        </p:spPr>
        <p:txBody>
          <a:bodyPr wrap="square" rtlCol="0">
            <a:spAutoFit/>
          </a:bodyPr>
          <a:lstStyle/>
          <a:p>
            <a:r>
              <a:rPr lang="en-US" sz="1000"/>
              <a:t>2. Abstract: create 5 day agreements in Meridian. This allows </a:t>
            </a:r>
            <a:r>
              <a:rPr lang="en-US" sz="1000" err="1"/>
              <a:t>GH’ing</a:t>
            </a:r>
            <a:r>
              <a:rPr lang="en-US" sz="1000"/>
              <a:t> for these flights</a:t>
            </a:r>
          </a:p>
        </p:txBody>
      </p:sp>
      <p:sp>
        <p:nvSpPr>
          <p:cNvPr id="49" name="Arrow: Up-Down 48">
            <a:extLst>
              <a:ext uri="{FF2B5EF4-FFF2-40B4-BE49-F238E27FC236}">
                <a16:creationId xmlns:a16="http://schemas.microsoft.com/office/drawing/2014/main" id="{925FAAD2-0BA9-4A96-9A75-17F51A7FCB1F}"/>
              </a:ext>
            </a:extLst>
          </p:cNvPr>
          <p:cNvSpPr/>
          <p:nvPr/>
        </p:nvSpPr>
        <p:spPr>
          <a:xfrm>
            <a:off x="10561822" y="2523106"/>
            <a:ext cx="381836" cy="2104250"/>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DD0826A-5BCE-4DCD-BD89-FC848AA5B663}"/>
              </a:ext>
            </a:extLst>
          </p:cNvPr>
          <p:cNvSpPr txBox="1"/>
          <p:nvPr/>
        </p:nvSpPr>
        <p:spPr>
          <a:xfrm>
            <a:off x="10696169" y="2992183"/>
            <a:ext cx="1288025" cy="1015663"/>
          </a:xfrm>
          <a:prstGeom prst="rect">
            <a:avLst/>
          </a:prstGeom>
          <a:solidFill>
            <a:schemeClr val="bg1"/>
          </a:solidFill>
        </p:spPr>
        <p:txBody>
          <a:bodyPr wrap="square" rtlCol="0">
            <a:spAutoFit/>
          </a:bodyPr>
          <a:lstStyle/>
          <a:p>
            <a:r>
              <a:rPr lang="en-US" sz="1000"/>
              <a:t>Abstract: Create flights in iPort based on data present in e-agreements in meridian (auto-E and manual) </a:t>
            </a:r>
          </a:p>
        </p:txBody>
      </p:sp>
      <p:sp>
        <p:nvSpPr>
          <p:cNvPr id="4" name="TextBox 3">
            <a:extLst>
              <a:ext uri="{FF2B5EF4-FFF2-40B4-BE49-F238E27FC236}">
                <a16:creationId xmlns:a16="http://schemas.microsoft.com/office/drawing/2014/main" id="{93553897-D8AC-48FE-8CC0-5CDDBCDC510F}"/>
              </a:ext>
            </a:extLst>
          </p:cNvPr>
          <p:cNvSpPr txBox="1"/>
          <p:nvPr/>
        </p:nvSpPr>
        <p:spPr>
          <a:xfrm>
            <a:off x="5966420" y="2622851"/>
            <a:ext cx="1384803" cy="338554"/>
          </a:xfrm>
          <a:prstGeom prst="rect">
            <a:avLst/>
          </a:prstGeom>
          <a:noFill/>
        </p:spPr>
        <p:txBody>
          <a:bodyPr wrap="none" rtlCol="0">
            <a:spAutoFit/>
          </a:bodyPr>
          <a:lstStyle/>
          <a:p>
            <a:r>
              <a:rPr lang="en-US" sz="1600"/>
              <a:t>iPort database</a:t>
            </a:r>
          </a:p>
        </p:txBody>
      </p:sp>
      <p:sp>
        <p:nvSpPr>
          <p:cNvPr id="21" name="TextBox 20">
            <a:extLst>
              <a:ext uri="{FF2B5EF4-FFF2-40B4-BE49-F238E27FC236}">
                <a16:creationId xmlns:a16="http://schemas.microsoft.com/office/drawing/2014/main" id="{17893C2B-785F-479F-86B7-148D4449AE7E}"/>
              </a:ext>
            </a:extLst>
          </p:cNvPr>
          <p:cNvSpPr txBox="1"/>
          <p:nvPr/>
        </p:nvSpPr>
        <p:spPr>
          <a:xfrm>
            <a:off x="5906471" y="3624619"/>
            <a:ext cx="1741567" cy="338554"/>
          </a:xfrm>
          <a:prstGeom prst="rect">
            <a:avLst/>
          </a:prstGeom>
          <a:noFill/>
        </p:spPr>
        <p:txBody>
          <a:bodyPr wrap="none" rtlCol="0">
            <a:spAutoFit/>
          </a:bodyPr>
          <a:lstStyle/>
          <a:p>
            <a:r>
              <a:rPr lang="en-US" sz="1600"/>
              <a:t>Meridian database</a:t>
            </a:r>
          </a:p>
        </p:txBody>
      </p:sp>
      <p:pic>
        <p:nvPicPr>
          <p:cNvPr id="6" name="Picture 5">
            <a:extLst>
              <a:ext uri="{FF2B5EF4-FFF2-40B4-BE49-F238E27FC236}">
                <a16:creationId xmlns:a16="http://schemas.microsoft.com/office/drawing/2014/main" id="{DD2FC68C-1C3A-48CF-8145-40748EFEE0CC}"/>
              </a:ext>
            </a:extLst>
          </p:cNvPr>
          <p:cNvPicPr>
            <a:picLocks noChangeAspect="1"/>
          </p:cNvPicPr>
          <p:nvPr/>
        </p:nvPicPr>
        <p:blipFill>
          <a:blip r:embed="rId4"/>
          <a:stretch>
            <a:fillRect/>
          </a:stretch>
        </p:blipFill>
        <p:spPr>
          <a:xfrm>
            <a:off x="6143046" y="-448268"/>
            <a:ext cx="6048954" cy="9678326"/>
          </a:xfrm>
          <a:prstGeom prst="rect">
            <a:avLst/>
          </a:prstGeom>
        </p:spPr>
      </p:pic>
      <p:cxnSp>
        <p:nvCxnSpPr>
          <p:cNvPr id="22" name="Connector: Elbow 21">
            <a:extLst>
              <a:ext uri="{FF2B5EF4-FFF2-40B4-BE49-F238E27FC236}">
                <a16:creationId xmlns:a16="http://schemas.microsoft.com/office/drawing/2014/main" id="{803A0D22-D0FA-469E-B600-65E1255119D9}"/>
              </a:ext>
            </a:extLst>
          </p:cNvPr>
          <p:cNvCxnSpPr>
            <a:cxnSpLocks/>
            <a:stCxn id="11" idx="4"/>
            <a:endCxn id="75" idx="1"/>
          </p:cNvCxnSpPr>
          <p:nvPr/>
        </p:nvCxnSpPr>
        <p:spPr>
          <a:xfrm flipV="1">
            <a:off x="7728155" y="2061900"/>
            <a:ext cx="346474" cy="7121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ECA50EE-552A-479D-8520-D65045832056}"/>
              </a:ext>
            </a:extLst>
          </p:cNvPr>
          <p:cNvSpPr txBox="1"/>
          <p:nvPr/>
        </p:nvSpPr>
        <p:spPr>
          <a:xfrm>
            <a:off x="104591" y="4390895"/>
            <a:ext cx="5162674" cy="1569660"/>
          </a:xfrm>
          <a:prstGeom prst="rect">
            <a:avLst/>
          </a:prstGeom>
          <a:noFill/>
        </p:spPr>
        <p:txBody>
          <a:bodyPr wrap="square" rtlCol="0">
            <a:spAutoFit/>
          </a:bodyPr>
          <a:lstStyle/>
          <a:p>
            <a:r>
              <a:rPr lang="en-US" sz="1200" b="1"/>
              <a:t>Step 2: create the flight file in iPort</a:t>
            </a:r>
          </a:p>
          <a:p>
            <a:pPr lvl="1"/>
            <a:r>
              <a:rPr lang="en-US" sz="1200"/>
              <a:t>The flight files in iPort are created by a daily job that runs on the iPort agent servers. The iPort agent reads all agreements for a specific day (E and G) and sets up flight records in iPort (so they can be used by the end-users)</a:t>
            </a:r>
            <a:endParaRPr lang="en-US" sz="1200" b="1"/>
          </a:p>
          <a:p>
            <a:r>
              <a:rPr lang="en-US" sz="1200" b="1"/>
              <a:t>	</a:t>
            </a:r>
          </a:p>
          <a:p>
            <a:pPr marL="342900" indent="-342900">
              <a:buFont typeface="+mj-lt"/>
              <a:buAutoNum type="arabicPeriod"/>
            </a:pPr>
            <a:endParaRPr lang="en-US" sz="1200" b="1"/>
          </a:p>
          <a:p>
            <a:pPr marL="342900" indent="-342900">
              <a:buFont typeface="+mj-lt"/>
              <a:buAutoNum type="arabicPeriod"/>
            </a:pPr>
            <a:endParaRPr lang="en-US" sz="1200" b="1"/>
          </a:p>
        </p:txBody>
      </p:sp>
      <p:pic>
        <p:nvPicPr>
          <p:cNvPr id="7" name="Picture 6">
            <a:extLst>
              <a:ext uri="{FF2B5EF4-FFF2-40B4-BE49-F238E27FC236}">
                <a16:creationId xmlns:a16="http://schemas.microsoft.com/office/drawing/2014/main" id="{E9310337-5F5D-4CAE-9F56-5B82ACD0C644}"/>
              </a:ext>
            </a:extLst>
          </p:cNvPr>
          <p:cNvPicPr>
            <a:picLocks noChangeAspect="1"/>
          </p:cNvPicPr>
          <p:nvPr/>
        </p:nvPicPr>
        <p:blipFill>
          <a:blip r:embed="rId5"/>
          <a:stretch>
            <a:fillRect/>
          </a:stretch>
        </p:blipFill>
        <p:spPr>
          <a:xfrm>
            <a:off x="5492198" y="132939"/>
            <a:ext cx="5482729" cy="6858000"/>
          </a:xfrm>
          <a:prstGeom prst="rect">
            <a:avLst/>
          </a:prstGeom>
        </p:spPr>
      </p:pic>
    </p:spTree>
    <p:extLst>
      <p:ext uri="{BB962C8B-B14F-4D97-AF65-F5344CB8AC3E}">
        <p14:creationId xmlns:p14="http://schemas.microsoft.com/office/powerpoint/2010/main" val="3255293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2" presetClass="entr" presetSubtype="1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2" presetClass="exit" presetSubtype="6" fill="hold" nodeType="withEffect">
                                  <p:stCondLst>
                                    <p:cond delay="0"/>
                                  </p:stCondLst>
                                  <p:childTnLst>
                                    <p:anim calcmode="lin" valueType="num">
                                      <p:cBhvr additive="base">
                                        <p:cTn id="24" dur="1000"/>
                                        <p:tgtEl>
                                          <p:spTgt spid="7"/>
                                        </p:tgtEl>
                                        <p:attrNameLst>
                                          <p:attrName>ppt_x</p:attrName>
                                        </p:attrNameLst>
                                      </p:cBhvr>
                                      <p:tavLst>
                                        <p:tav tm="0">
                                          <p:val>
                                            <p:strVal val="ppt_x"/>
                                          </p:val>
                                        </p:tav>
                                        <p:tav tm="100000">
                                          <p:val>
                                            <p:strVal val="1+ppt_w/2"/>
                                          </p:val>
                                        </p:tav>
                                      </p:tavLst>
                                    </p:anim>
                                    <p:anim calcmode="lin" valueType="num">
                                      <p:cBhvr additive="base">
                                        <p:cTn id="25" dur="1000"/>
                                        <p:tgtEl>
                                          <p:spTgt spid="7"/>
                                        </p:tgtEl>
                                        <p:attrNameLst>
                                          <p:attrName>ppt_y</p:attrName>
                                        </p:attrNameLst>
                                      </p:cBhvr>
                                      <p:tavLst>
                                        <p:tav tm="0">
                                          <p:val>
                                            <p:strVal val="ppt_y"/>
                                          </p:val>
                                        </p:tav>
                                        <p:tav tm="100000">
                                          <p:val>
                                            <p:strVal val="1+ppt_h/2"/>
                                          </p:val>
                                        </p:tav>
                                      </p:tavLst>
                                    </p:anim>
                                    <p:set>
                                      <p:cBhvr>
                                        <p:cTn id="26" dur="1" fill="hold">
                                          <p:stCondLst>
                                            <p:cond delay="999"/>
                                          </p:stCondLst>
                                        </p:cTn>
                                        <p:tgtEl>
                                          <p:spTgt spid="7"/>
                                        </p:tgtEl>
                                        <p:attrNameLst>
                                          <p:attrName>style.visibility</p:attrName>
                                        </p:attrNameLst>
                                      </p:cBhvr>
                                      <p:to>
                                        <p:strVal val="hidden"/>
                                      </p:to>
                                    </p:set>
                                  </p:childTnLst>
                                </p:cTn>
                              </p:par>
                            </p:childTnLst>
                          </p:cTn>
                        </p:par>
                        <p:par>
                          <p:cTn id="27" fill="hold">
                            <p:stCondLst>
                              <p:cond delay="1000"/>
                            </p:stCondLst>
                            <p:childTnLst>
                              <p:par>
                                <p:cTn id="28" presetID="2" presetClass="entr" presetSubtype="12" fill="hold" nodeType="after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0-#ppt_w/2"/>
                                          </p:val>
                                        </p:tav>
                                        <p:tav tm="100000">
                                          <p:val>
                                            <p:strVal val="#ppt_x"/>
                                          </p:val>
                                        </p:tav>
                                      </p:tavLst>
                                    </p:anim>
                                    <p:anim calcmode="lin" valueType="num">
                                      <p:cBhvr additive="base">
                                        <p:cTn id="31"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5">
                                            <p:txEl>
                                              <p:pRg st="0" end="0"/>
                                            </p:txEl>
                                          </p:spTgt>
                                        </p:tgtEl>
                                        <p:attrNameLst>
                                          <p:attrName>style.visibility</p:attrName>
                                        </p:attrNameLst>
                                      </p:cBhvr>
                                      <p:to>
                                        <p:strVal val="visible"/>
                                      </p:to>
                                    </p:set>
                                  </p:childTnLst>
                                </p:cTn>
                              </p:par>
                              <p:par>
                                <p:cTn id="36" presetID="2" presetClass="exit" presetSubtype="6" fill="hold" nodeType="withEffect">
                                  <p:stCondLst>
                                    <p:cond delay="0"/>
                                  </p:stCondLst>
                                  <p:childTnLst>
                                    <p:anim calcmode="lin" valueType="num">
                                      <p:cBhvr additive="base">
                                        <p:cTn id="37" dur="1000"/>
                                        <p:tgtEl>
                                          <p:spTgt spid="6"/>
                                        </p:tgtEl>
                                        <p:attrNameLst>
                                          <p:attrName>ppt_x</p:attrName>
                                        </p:attrNameLst>
                                      </p:cBhvr>
                                      <p:tavLst>
                                        <p:tav tm="0">
                                          <p:val>
                                            <p:strVal val="ppt_x"/>
                                          </p:val>
                                        </p:tav>
                                        <p:tav tm="100000">
                                          <p:val>
                                            <p:strVal val="1+ppt_w/2"/>
                                          </p:val>
                                        </p:tav>
                                      </p:tavLst>
                                    </p:anim>
                                    <p:anim calcmode="lin" valueType="num">
                                      <p:cBhvr additive="base">
                                        <p:cTn id="38" dur="1000"/>
                                        <p:tgtEl>
                                          <p:spTgt spid="6"/>
                                        </p:tgtEl>
                                        <p:attrNameLst>
                                          <p:attrName>ppt_y</p:attrName>
                                        </p:attrNameLst>
                                      </p:cBhvr>
                                      <p:tavLst>
                                        <p:tav tm="0">
                                          <p:val>
                                            <p:strVal val="ppt_y"/>
                                          </p:val>
                                        </p:tav>
                                        <p:tav tm="100000">
                                          <p:val>
                                            <p:strVal val="1+ppt_h/2"/>
                                          </p:val>
                                        </p:tav>
                                      </p:tavLst>
                                    </p:anim>
                                    <p:set>
                                      <p:cBhvr>
                                        <p:cTn id="39" dur="1" fill="hold">
                                          <p:stCondLst>
                                            <p:cond delay="999"/>
                                          </p:stCondLst>
                                        </p:cTn>
                                        <p:tgtEl>
                                          <p:spTgt spid="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5">
                                            <p:txEl>
                                              <p:pRg st="3" end="3"/>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5">
                                            <p:txEl>
                                              <p:pRg st="4" end="4"/>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5">
                                            <p:txEl>
                                              <p:pRg st="5" end="5"/>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5">
                                            <p:txEl>
                                              <p:pRg st="6" end="6"/>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3">
                                            <p:txEl>
                                              <p:pRg st="1" end="1"/>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1">
                                            <p:txEl>
                                              <p:pRg st="2" end="2"/>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47" grpId="0" animBg="1"/>
      <p:bldP spid="48" grpId="0" animBg="1"/>
      <p:bldP spid="49" grpId="0" animBg="1"/>
      <p:bldP spid="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1271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2/3 - </a:t>
            </a:r>
            <a:r>
              <a:rPr lang="nl-NL" altLang="nl-NL" sz="4000" err="1">
                <a:solidFill>
                  <a:srgbClr val="00B0F0"/>
                </a:solidFill>
              </a:rPr>
              <a:t>Meridian</a:t>
            </a:r>
            <a:r>
              <a:rPr lang="nl-NL" altLang="nl-NL" sz="4000">
                <a:solidFill>
                  <a:srgbClr val="00B0F0"/>
                </a:solidFill>
              </a:rPr>
              <a:t> - </a:t>
            </a:r>
            <a:r>
              <a:rPr lang="nl-NL" altLang="nl-NL" sz="4000" err="1">
                <a:solidFill>
                  <a:srgbClr val="00B0F0"/>
                </a:solidFill>
              </a:rPr>
              <a:t>XMLe</a:t>
            </a:r>
            <a:endParaRPr lang="nl-NL" altLang="nl-NL" sz="4000">
              <a:solidFill>
                <a:srgbClr val="00B0F0"/>
              </a:solidFill>
            </a:endParaRPr>
          </a:p>
        </p:txBody>
      </p:sp>
      <p:sp>
        <p:nvSpPr>
          <p:cNvPr id="111" name="TextBox 110">
            <a:extLst>
              <a:ext uri="{FF2B5EF4-FFF2-40B4-BE49-F238E27FC236}">
                <a16:creationId xmlns:a16="http://schemas.microsoft.com/office/drawing/2014/main" id="{200F7BC4-8611-456D-A39A-CFDEA4C5DAE7}"/>
              </a:ext>
            </a:extLst>
          </p:cNvPr>
          <p:cNvSpPr txBox="1"/>
          <p:nvPr/>
        </p:nvSpPr>
        <p:spPr>
          <a:xfrm>
            <a:off x="433595" y="1546785"/>
            <a:ext cx="6039873" cy="2677656"/>
          </a:xfrm>
          <a:prstGeom prst="rect">
            <a:avLst/>
          </a:prstGeom>
          <a:solidFill>
            <a:schemeClr val="bg2">
              <a:lumMod val="90000"/>
            </a:schemeClr>
          </a:solidFill>
        </p:spPr>
        <p:txBody>
          <a:bodyPr wrap="square" rtlCol="0">
            <a:spAutoFit/>
          </a:bodyPr>
          <a:lstStyle/>
          <a:p>
            <a:pPr marL="285750" indent="-285750">
              <a:buFont typeface="Arial" panose="020B0604020202020204" pitchFamily="34" charset="0"/>
              <a:buChar char="•"/>
            </a:pPr>
            <a:r>
              <a:rPr lang="en-US" sz="1200" err="1"/>
              <a:t>XMLe</a:t>
            </a:r>
            <a:r>
              <a:rPr lang="en-US" sz="1200"/>
              <a:t> (</a:t>
            </a:r>
            <a:r>
              <a:rPr lang="en-US" sz="1200" i="1"/>
              <a:t>XML enabler</a:t>
            </a:r>
            <a:r>
              <a:rPr lang="en-US" sz="1200"/>
              <a:t>) is used for interaction between iPort and TPF. It can be viewed as the ‘glue’ between iPort and Meridian.</a:t>
            </a:r>
          </a:p>
          <a:p>
            <a:pPr marL="285750" indent="-285750">
              <a:buFont typeface="Arial" panose="020B0604020202020204" pitchFamily="34" charset="0"/>
              <a:buChar char="•"/>
            </a:pPr>
            <a:r>
              <a:rPr lang="en-US" sz="1200" err="1"/>
              <a:t>XMLe</a:t>
            </a:r>
            <a:r>
              <a:rPr lang="en-US" sz="1200"/>
              <a:t> is a software package owned by Res2, and implemented on TPF. We purchased it from KLM (Cees developed it during his time in KLM) in the early days of the project.</a:t>
            </a:r>
          </a:p>
          <a:p>
            <a:pPr marL="285750" indent="-285750">
              <a:buFont typeface="Arial" panose="020B0604020202020204" pitchFamily="34" charset="0"/>
              <a:buChar char="•"/>
            </a:pPr>
            <a:r>
              <a:rPr lang="en-US" sz="1200"/>
              <a:t>It allows us to ‘abstract’ detailed functions inside TPF (such as boarding, check-in </a:t>
            </a:r>
            <a:r>
              <a:rPr lang="en-US" sz="1200" err="1"/>
              <a:t>seatmap</a:t>
            </a:r>
            <a:r>
              <a:rPr lang="en-US" sz="1200"/>
              <a:t> etc.</a:t>
            </a:r>
          </a:p>
          <a:p>
            <a:pPr marL="285750" indent="-285750">
              <a:buFont typeface="Arial" panose="020B0604020202020204" pitchFamily="34" charset="0"/>
              <a:buChar char="•"/>
            </a:pPr>
            <a:r>
              <a:rPr lang="en-US" sz="1200"/>
              <a:t>iPort calls business functions that relate 1 to 1 to a script (service) that resides on TPF</a:t>
            </a:r>
          </a:p>
          <a:p>
            <a:pPr marL="285750" indent="-285750">
              <a:buFont typeface="Arial" panose="020B0604020202020204" pitchFamily="34" charset="0"/>
              <a:buChar char="•"/>
            </a:pPr>
            <a:r>
              <a:rPr lang="en-US" sz="1200"/>
              <a:t>iPort issues a XML/SOAP </a:t>
            </a:r>
            <a:r>
              <a:rPr lang="en-US" sz="1200" i="1"/>
              <a:t>(Simple Object Access Protocol</a:t>
            </a:r>
            <a:r>
              <a:rPr lang="en-US" sz="1200"/>
              <a:t>) which is sent to TPF via IBM’s MQ (</a:t>
            </a:r>
            <a:r>
              <a:rPr lang="en-US" sz="1200" i="1"/>
              <a:t>Message Queuing</a:t>
            </a:r>
            <a:r>
              <a:rPr lang="en-US" sz="1200"/>
              <a:t>).</a:t>
            </a:r>
          </a:p>
          <a:p>
            <a:pPr marL="285750" indent="-285750">
              <a:buFont typeface="Arial" panose="020B0604020202020204" pitchFamily="34" charset="0"/>
              <a:buChar char="•"/>
            </a:pPr>
            <a:r>
              <a:rPr lang="en-US" sz="1200"/>
              <a:t>Message Queuing is a standard that is available on most major platforms, so provides a good method to connect systems in an efficient flexible way.</a:t>
            </a:r>
          </a:p>
          <a:p>
            <a:pPr marL="285750" indent="-285750">
              <a:buFont typeface="Arial" panose="020B0604020202020204" pitchFamily="34" charset="0"/>
              <a:buChar char="•"/>
            </a:pPr>
            <a:r>
              <a:rPr lang="en-US" sz="1200"/>
              <a:t>We will not discuss SOAP and MQ in detail in this session…</a:t>
            </a:r>
          </a:p>
          <a:p>
            <a:pPr marL="285750" indent="-285750">
              <a:buFont typeface="Arial" panose="020B0604020202020204" pitchFamily="34" charset="0"/>
              <a:buChar char="•"/>
            </a:pPr>
            <a:r>
              <a:rPr lang="en-US" sz="1200"/>
              <a:t>TPF contains a big library of </a:t>
            </a:r>
            <a:r>
              <a:rPr lang="en-US" sz="1200" err="1"/>
              <a:t>XMLe</a:t>
            </a:r>
            <a:r>
              <a:rPr lang="en-US" sz="1200"/>
              <a:t> services which can also be accessed via the script editor tool.</a:t>
            </a:r>
          </a:p>
        </p:txBody>
      </p:sp>
      <p:grpSp>
        <p:nvGrpSpPr>
          <p:cNvPr id="3" name="Group 2">
            <a:extLst>
              <a:ext uri="{FF2B5EF4-FFF2-40B4-BE49-F238E27FC236}">
                <a16:creationId xmlns:a16="http://schemas.microsoft.com/office/drawing/2014/main" id="{5C4A746D-5FB5-4E2C-947A-01AE180C66E3}"/>
              </a:ext>
            </a:extLst>
          </p:cNvPr>
          <p:cNvGrpSpPr/>
          <p:nvPr/>
        </p:nvGrpSpPr>
        <p:grpSpPr>
          <a:xfrm>
            <a:off x="6837529" y="986197"/>
            <a:ext cx="5354471" cy="2143785"/>
            <a:chOff x="4282754" y="1704734"/>
            <a:chExt cx="7167717" cy="4133975"/>
          </a:xfrm>
        </p:grpSpPr>
        <p:sp>
          <p:nvSpPr>
            <p:cNvPr id="112" name="Rectangle 111">
              <a:extLst>
                <a:ext uri="{FF2B5EF4-FFF2-40B4-BE49-F238E27FC236}">
                  <a16:creationId xmlns:a16="http://schemas.microsoft.com/office/drawing/2014/main" id="{0056869D-DDE4-4911-82EC-5800B97BE27D}"/>
                </a:ext>
              </a:extLst>
            </p:cNvPr>
            <p:cNvSpPr/>
            <p:nvPr/>
          </p:nvSpPr>
          <p:spPr>
            <a:xfrm>
              <a:off x="4282754" y="1704734"/>
              <a:ext cx="7167717" cy="413397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800"/>
            </a:p>
          </p:txBody>
        </p:sp>
        <p:sp>
          <p:nvSpPr>
            <p:cNvPr id="5" name="Rectangle 4">
              <a:extLst>
                <a:ext uri="{FF2B5EF4-FFF2-40B4-BE49-F238E27FC236}">
                  <a16:creationId xmlns:a16="http://schemas.microsoft.com/office/drawing/2014/main" id="{1F135459-14F2-4ED5-B414-1BB136B67131}"/>
                </a:ext>
              </a:extLst>
            </p:cNvPr>
            <p:cNvSpPr/>
            <p:nvPr/>
          </p:nvSpPr>
          <p:spPr>
            <a:xfrm>
              <a:off x="5784780" y="2617283"/>
              <a:ext cx="4448490"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600">
                  <a:solidFill>
                    <a:schemeClr val="tx1"/>
                  </a:solidFill>
                </a:rPr>
                <a:t>iPort servers</a:t>
              </a:r>
            </a:p>
          </p:txBody>
        </p:sp>
        <p:sp>
          <p:nvSpPr>
            <p:cNvPr id="20" name="Rectangle 19">
              <a:extLst>
                <a:ext uri="{FF2B5EF4-FFF2-40B4-BE49-F238E27FC236}">
                  <a16:creationId xmlns:a16="http://schemas.microsoft.com/office/drawing/2014/main" id="{A41AAB74-14A2-4082-A052-DDB1F9B8A6F1}"/>
                </a:ext>
              </a:extLst>
            </p:cNvPr>
            <p:cNvSpPr/>
            <p:nvPr/>
          </p:nvSpPr>
          <p:spPr bwMode="auto">
            <a:xfrm>
              <a:off x="4607020" y="5193154"/>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100">
                  <a:solidFill>
                    <a:schemeClr val="tx1"/>
                  </a:solidFill>
                </a:rPr>
                <a:t>TPF A</a:t>
              </a:r>
              <a:endParaRPr lang="en-GB" sz="100">
                <a:solidFill>
                  <a:schemeClr val="tx1"/>
                </a:solidFill>
              </a:endParaRPr>
            </a:p>
          </p:txBody>
        </p:sp>
        <p:sp>
          <p:nvSpPr>
            <p:cNvPr id="21" name="Rectangle 20">
              <a:extLst>
                <a:ext uri="{FF2B5EF4-FFF2-40B4-BE49-F238E27FC236}">
                  <a16:creationId xmlns:a16="http://schemas.microsoft.com/office/drawing/2014/main" id="{EE9F7A97-F8DD-4E05-A027-C359BAC461DA}"/>
                </a:ext>
              </a:extLst>
            </p:cNvPr>
            <p:cNvSpPr/>
            <p:nvPr/>
          </p:nvSpPr>
          <p:spPr bwMode="auto">
            <a:xfrm>
              <a:off x="5429010" y="5193154"/>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100">
                  <a:solidFill>
                    <a:schemeClr val="tx1"/>
                  </a:solidFill>
                </a:rPr>
                <a:t>TPF B</a:t>
              </a:r>
              <a:endParaRPr lang="en-GB" sz="100">
                <a:solidFill>
                  <a:schemeClr val="tx1"/>
                </a:solidFill>
              </a:endParaRPr>
            </a:p>
          </p:txBody>
        </p:sp>
        <p:sp>
          <p:nvSpPr>
            <p:cNvPr id="22" name="Rectangle 21">
              <a:extLst>
                <a:ext uri="{FF2B5EF4-FFF2-40B4-BE49-F238E27FC236}">
                  <a16:creationId xmlns:a16="http://schemas.microsoft.com/office/drawing/2014/main" id="{8F9F17B7-E0B2-456D-A3B9-4F7F36D6D287}"/>
                </a:ext>
              </a:extLst>
            </p:cNvPr>
            <p:cNvSpPr/>
            <p:nvPr/>
          </p:nvSpPr>
          <p:spPr bwMode="auto">
            <a:xfrm>
              <a:off x="6252249" y="5193154"/>
              <a:ext cx="425986"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100">
                  <a:solidFill>
                    <a:schemeClr val="tx1"/>
                  </a:solidFill>
                </a:rPr>
                <a:t>TPF C</a:t>
              </a:r>
              <a:endParaRPr lang="en-GB" sz="100">
                <a:solidFill>
                  <a:schemeClr val="tx1"/>
                </a:solidFill>
              </a:endParaRPr>
            </a:p>
          </p:txBody>
        </p:sp>
        <p:sp>
          <p:nvSpPr>
            <p:cNvPr id="23" name="Rectangle 22">
              <a:extLst>
                <a:ext uri="{FF2B5EF4-FFF2-40B4-BE49-F238E27FC236}">
                  <a16:creationId xmlns:a16="http://schemas.microsoft.com/office/drawing/2014/main" id="{881D2EF3-2B61-4582-8545-49702EEB77EB}"/>
                </a:ext>
              </a:extLst>
            </p:cNvPr>
            <p:cNvSpPr/>
            <p:nvPr/>
          </p:nvSpPr>
          <p:spPr bwMode="auto">
            <a:xfrm>
              <a:off x="7130454" y="5193154"/>
              <a:ext cx="424736"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100">
                  <a:solidFill>
                    <a:schemeClr val="tx1"/>
                  </a:solidFill>
                </a:rPr>
                <a:t>TPF D</a:t>
              </a:r>
              <a:endParaRPr lang="en-GB" sz="100">
                <a:solidFill>
                  <a:schemeClr val="tx1"/>
                </a:solidFill>
              </a:endParaRPr>
            </a:p>
          </p:txBody>
        </p:sp>
        <p:sp>
          <p:nvSpPr>
            <p:cNvPr id="24" name="Rectangle 23">
              <a:extLst>
                <a:ext uri="{FF2B5EF4-FFF2-40B4-BE49-F238E27FC236}">
                  <a16:creationId xmlns:a16="http://schemas.microsoft.com/office/drawing/2014/main" id="{41EA2E23-6BA2-4A13-B89D-9E19BE1C890C}"/>
                </a:ext>
              </a:extLst>
            </p:cNvPr>
            <p:cNvSpPr/>
            <p:nvPr/>
          </p:nvSpPr>
          <p:spPr bwMode="auto">
            <a:xfrm>
              <a:off x="8008659" y="5193154"/>
              <a:ext cx="425986"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100">
                  <a:solidFill>
                    <a:schemeClr val="tx1"/>
                  </a:solidFill>
                </a:rPr>
                <a:t>TPF E</a:t>
              </a:r>
              <a:endParaRPr lang="en-GB" sz="100">
                <a:solidFill>
                  <a:schemeClr val="tx1"/>
                </a:solidFill>
              </a:endParaRPr>
            </a:p>
          </p:txBody>
        </p:sp>
        <p:sp>
          <p:nvSpPr>
            <p:cNvPr id="25" name="Rectangle 24">
              <a:extLst>
                <a:ext uri="{FF2B5EF4-FFF2-40B4-BE49-F238E27FC236}">
                  <a16:creationId xmlns:a16="http://schemas.microsoft.com/office/drawing/2014/main" id="{F15AE12A-1BB3-408A-AFC9-17CADAEE8607}"/>
                </a:ext>
              </a:extLst>
            </p:cNvPr>
            <p:cNvSpPr/>
            <p:nvPr/>
          </p:nvSpPr>
          <p:spPr bwMode="auto">
            <a:xfrm>
              <a:off x="8971811" y="5193154"/>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100">
                  <a:solidFill>
                    <a:schemeClr val="tx1"/>
                  </a:solidFill>
                </a:rPr>
                <a:t>TPF F</a:t>
              </a:r>
              <a:endParaRPr lang="en-GB" sz="100">
                <a:solidFill>
                  <a:schemeClr val="tx1"/>
                </a:solidFill>
              </a:endParaRPr>
            </a:p>
          </p:txBody>
        </p:sp>
        <p:sp>
          <p:nvSpPr>
            <p:cNvPr id="26" name="Rectangle 25">
              <a:extLst>
                <a:ext uri="{FF2B5EF4-FFF2-40B4-BE49-F238E27FC236}">
                  <a16:creationId xmlns:a16="http://schemas.microsoft.com/office/drawing/2014/main" id="{1926ACA1-92C5-41A4-8340-896F164D2BA2}"/>
                </a:ext>
              </a:extLst>
            </p:cNvPr>
            <p:cNvSpPr/>
            <p:nvPr/>
          </p:nvSpPr>
          <p:spPr bwMode="auto">
            <a:xfrm>
              <a:off x="9906231" y="5193154"/>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100">
                  <a:solidFill>
                    <a:schemeClr val="tx1"/>
                  </a:solidFill>
                </a:rPr>
                <a:t>TPF G</a:t>
              </a:r>
              <a:endParaRPr lang="en-GB" sz="100">
                <a:solidFill>
                  <a:schemeClr val="tx1"/>
                </a:solidFill>
              </a:endParaRPr>
            </a:p>
          </p:txBody>
        </p:sp>
        <p:sp>
          <p:nvSpPr>
            <p:cNvPr id="27" name="Rectangle 26">
              <a:extLst>
                <a:ext uri="{FF2B5EF4-FFF2-40B4-BE49-F238E27FC236}">
                  <a16:creationId xmlns:a16="http://schemas.microsoft.com/office/drawing/2014/main" id="{FDF9B3AB-8831-4B15-A7C5-F26067A6B9FC}"/>
                </a:ext>
              </a:extLst>
            </p:cNvPr>
            <p:cNvSpPr/>
            <p:nvPr/>
          </p:nvSpPr>
          <p:spPr bwMode="auto">
            <a:xfrm>
              <a:off x="10811919" y="5193154"/>
              <a:ext cx="425986"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100">
                  <a:solidFill>
                    <a:schemeClr val="tx1"/>
                  </a:solidFill>
                </a:rPr>
                <a:t>TPF H</a:t>
              </a:r>
              <a:endParaRPr lang="en-GB" sz="100">
                <a:solidFill>
                  <a:schemeClr val="tx1"/>
                </a:solidFill>
              </a:endParaRPr>
            </a:p>
          </p:txBody>
        </p:sp>
        <p:sp>
          <p:nvSpPr>
            <p:cNvPr id="69" name="Rectangle 68">
              <a:extLst>
                <a:ext uri="{FF2B5EF4-FFF2-40B4-BE49-F238E27FC236}">
                  <a16:creationId xmlns:a16="http://schemas.microsoft.com/office/drawing/2014/main" id="{B52991E8-C965-49C7-875D-5907E91A187B}"/>
                </a:ext>
              </a:extLst>
            </p:cNvPr>
            <p:cNvSpPr/>
            <p:nvPr/>
          </p:nvSpPr>
          <p:spPr>
            <a:xfrm>
              <a:off x="7507505" y="2241755"/>
              <a:ext cx="718216" cy="25912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00">
                  <a:solidFill>
                    <a:schemeClr val="tx1"/>
                  </a:solidFill>
                </a:rPr>
                <a:t>Load balancer</a:t>
              </a:r>
              <a:endParaRPr lang="en-GB" sz="100">
                <a:solidFill>
                  <a:schemeClr val="tx1"/>
                </a:solidFill>
              </a:endParaRPr>
            </a:p>
          </p:txBody>
        </p:sp>
        <p:sp>
          <p:nvSpPr>
            <p:cNvPr id="2" name="Rectangle: Rounded Corners 1">
              <a:extLst>
                <a:ext uri="{FF2B5EF4-FFF2-40B4-BE49-F238E27FC236}">
                  <a16:creationId xmlns:a16="http://schemas.microsoft.com/office/drawing/2014/main" id="{3D8D6956-450D-479E-9D1A-FA793A20EB72}"/>
                </a:ext>
              </a:extLst>
            </p:cNvPr>
            <p:cNvSpPr/>
            <p:nvPr/>
          </p:nvSpPr>
          <p:spPr>
            <a:xfrm>
              <a:off x="7130820" y="4055159"/>
              <a:ext cx="575309" cy="35675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MQ</a:t>
              </a:r>
            </a:p>
          </p:txBody>
        </p:sp>
        <p:sp>
          <p:nvSpPr>
            <p:cNvPr id="70" name="Rectangle: Rounded Corners 69">
              <a:extLst>
                <a:ext uri="{FF2B5EF4-FFF2-40B4-BE49-F238E27FC236}">
                  <a16:creationId xmlns:a16="http://schemas.microsoft.com/office/drawing/2014/main" id="{F7325170-015C-4FA6-8241-95A9384B8B3F}"/>
                </a:ext>
              </a:extLst>
            </p:cNvPr>
            <p:cNvSpPr/>
            <p:nvPr/>
          </p:nvSpPr>
          <p:spPr>
            <a:xfrm>
              <a:off x="7831028" y="4055159"/>
              <a:ext cx="575309" cy="35675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MQ</a:t>
              </a:r>
            </a:p>
          </p:txBody>
        </p:sp>
        <p:cxnSp>
          <p:nvCxnSpPr>
            <p:cNvPr id="81" name="Straight Connector 80">
              <a:extLst>
                <a:ext uri="{FF2B5EF4-FFF2-40B4-BE49-F238E27FC236}">
                  <a16:creationId xmlns:a16="http://schemas.microsoft.com/office/drawing/2014/main" id="{BA02D3E6-C6CD-4D46-A336-2124D00F67D4}"/>
                </a:ext>
              </a:extLst>
            </p:cNvPr>
            <p:cNvCxnSpPr>
              <a:cxnSpLocks/>
            </p:cNvCxnSpPr>
            <p:nvPr/>
          </p:nvCxnSpPr>
          <p:spPr>
            <a:xfrm>
              <a:off x="6244495" y="3812458"/>
              <a:ext cx="34820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A3C23D7-62D2-4D9D-A574-68AA418049CE}"/>
                </a:ext>
              </a:extLst>
            </p:cNvPr>
            <p:cNvCxnSpPr>
              <a:endCxn id="2" idx="0"/>
            </p:cNvCxnSpPr>
            <p:nvPr/>
          </p:nvCxnSpPr>
          <p:spPr>
            <a:xfrm>
              <a:off x="7418474" y="3812458"/>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B6B5AC3-BC01-462B-8F07-3516E7EB0928}"/>
                </a:ext>
              </a:extLst>
            </p:cNvPr>
            <p:cNvCxnSpPr/>
            <p:nvPr/>
          </p:nvCxnSpPr>
          <p:spPr>
            <a:xfrm>
              <a:off x="8115059" y="3819787"/>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FA77CA-F923-486F-8890-2BDB48475606}"/>
                </a:ext>
              </a:extLst>
            </p:cNvPr>
            <p:cNvCxnSpPr>
              <a:cxnSpLocks/>
            </p:cNvCxnSpPr>
            <p:nvPr/>
          </p:nvCxnSpPr>
          <p:spPr>
            <a:xfrm flipV="1">
              <a:off x="6244495" y="3569758"/>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0CDCF57-CCA0-4434-BD06-7E9BCBA04C59}"/>
                </a:ext>
              </a:extLst>
            </p:cNvPr>
            <p:cNvCxnSpPr>
              <a:cxnSpLocks/>
            </p:cNvCxnSpPr>
            <p:nvPr/>
          </p:nvCxnSpPr>
          <p:spPr>
            <a:xfrm flipV="1">
              <a:off x="9035612" y="3566272"/>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B749BA7-DAEB-4609-AD29-8AB0D12EC451}"/>
                </a:ext>
              </a:extLst>
            </p:cNvPr>
            <p:cNvCxnSpPr>
              <a:cxnSpLocks/>
            </p:cNvCxnSpPr>
            <p:nvPr/>
          </p:nvCxnSpPr>
          <p:spPr>
            <a:xfrm flipV="1">
              <a:off x="7632383" y="3573423"/>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7F6D12F-0B83-4E3B-917B-CF28DF4C53D6}"/>
                </a:ext>
              </a:extLst>
            </p:cNvPr>
            <p:cNvCxnSpPr>
              <a:cxnSpLocks/>
            </p:cNvCxnSpPr>
            <p:nvPr/>
          </p:nvCxnSpPr>
          <p:spPr>
            <a:xfrm flipV="1">
              <a:off x="6926258" y="3570060"/>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423DF50-08DA-4E10-B885-B2B49CF2D2E9}"/>
                </a:ext>
              </a:extLst>
            </p:cNvPr>
            <p:cNvCxnSpPr>
              <a:cxnSpLocks/>
            </p:cNvCxnSpPr>
            <p:nvPr/>
          </p:nvCxnSpPr>
          <p:spPr>
            <a:xfrm flipV="1">
              <a:off x="8398216" y="3566272"/>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F98A9E8-36DD-4A12-9848-9BCA5E612ADD}"/>
                </a:ext>
              </a:extLst>
            </p:cNvPr>
            <p:cNvCxnSpPr>
              <a:cxnSpLocks/>
            </p:cNvCxnSpPr>
            <p:nvPr/>
          </p:nvCxnSpPr>
          <p:spPr>
            <a:xfrm flipV="1">
              <a:off x="9718440" y="3577534"/>
              <a:ext cx="8121" cy="2353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424A2BB-A3FB-4373-911B-48637A9892D3}"/>
                </a:ext>
              </a:extLst>
            </p:cNvPr>
            <p:cNvCxnSpPr>
              <a:cxnSpLocks/>
            </p:cNvCxnSpPr>
            <p:nvPr/>
          </p:nvCxnSpPr>
          <p:spPr>
            <a:xfrm>
              <a:off x="4820378" y="4923503"/>
              <a:ext cx="62049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CC1AF07-4D9F-41A0-A407-19199F5211EF}"/>
                </a:ext>
              </a:extLst>
            </p:cNvPr>
            <p:cNvCxnSpPr/>
            <p:nvPr/>
          </p:nvCxnSpPr>
          <p:spPr>
            <a:xfrm>
              <a:off x="4820378" y="4923503"/>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0BC331B-89B9-4361-83AF-BF8DEDF7F30C}"/>
                </a:ext>
              </a:extLst>
            </p:cNvPr>
            <p:cNvCxnSpPr/>
            <p:nvPr/>
          </p:nvCxnSpPr>
          <p:spPr>
            <a:xfrm>
              <a:off x="5640529" y="4923502"/>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8D72AAC-5B86-4FCA-8955-060D00F02161}"/>
                </a:ext>
              </a:extLst>
            </p:cNvPr>
            <p:cNvCxnSpPr/>
            <p:nvPr/>
          </p:nvCxnSpPr>
          <p:spPr>
            <a:xfrm>
              <a:off x="6445070" y="4929973"/>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9F302AC-DE05-4A00-BBFD-4FC7FD191132}"/>
                </a:ext>
              </a:extLst>
            </p:cNvPr>
            <p:cNvCxnSpPr/>
            <p:nvPr/>
          </p:nvCxnSpPr>
          <p:spPr>
            <a:xfrm>
              <a:off x="7340139" y="4936443"/>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8FD435C-CAF3-4256-AAD0-16E1342DF263}"/>
                </a:ext>
              </a:extLst>
            </p:cNvPr>
            <p:cNvCxnSpPr/>
            <p:nvPr/>
          </p:nvCxnSpPr>
          <p:spPr>
            <a:xfrm>
              <a:off x="8219595" y="4917034"/>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1DBCCD4-A3AD-49CB-AC57-A88901B2521F}"/>
                </a:ext>
              </a:extLst>
            </p:cNvPr>
            <p:cNvCxnSpPr/>
            <p:nvPr/>
          </p:nvCxnSpPr>
          <p:spPr>
            <a:xfrm>
              <a:off x="9180247" y="4935145"/>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63F1AA0-EFFD-4F5C-9723-3ADFFD2BCE8A}"/>
                </a:ext>
              </a:extLst>
            </p:cNvPr>
            <p:cNvCxnSpPr/>
            <p:nvPr/>
          </p:nvCxnSpPr>
          <p:spPr>
            <a:xfrm>
              <a:off x="10119624" y="4910564"/>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7FA7F0F-F9EF-45B9-8E77-E90238F0C666}"/>
                </a:ext>
              </a:extLst>
            </p:cNvPr>
            <p:cNvCxnSpPr/>
            <p:nvPr/>
          </p:nvCxnSpPr>
          <p:spPr>
            <a:xfrm>
              <a:off x="11022854" y="4923502"/>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E8D1387-A50C-48E5-92D1-C95381D2DA42}"/>
                </a:ext>
              </a:extLst>
            </p:cNvPr>
            <p:cNvCxnSpPr>
              <a:cxnSpLocks/>
            </p:cNvCxnSpPr>
            <p:nvPr/>
          </p:nvCxnSpPr>
          <p:spPr>
            <a:xfrm flipV="1">
              <a:off x="7418474" y="4386033"/>
              <a:ext cx="0" cy="5245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86CA4F9-A122-418F-A64E-A1BA56F382C6}"/>
                </a:ext>
              </a:extLst>
            </p:cNvPr>
            <p:cNvCxnSpPr>
              <a:cxnSpLocks/>
            </p:cNvCxnSpPr>
            <p:nvPr/>
          </p:nvCxnSpPr>
          <p:spPr>
            <a:xfrm flipH="1" flipV="1">
              <a:off x="8114015" y="4409107"/>
              <a:ext cx="1044" cy="5014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C789D576-7669-46BA-BE3C-030E8620991B}"/>
                </a:ext>
              </a:extLst>
            </p:cNvPr>
            <p:cNvSpPr/>
            <p:nvPr/>
          </p:nvSpPr>
          <p:spPr>
            <a:xfrm>
              <a:off x="4630484" y="5219744"/>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err="1"/>
                <a:t>XMLe</a:t>
              </a:r>
              <a:endParaRPr lang="en-US" sz="100"/>
            </a:p>
          </p:txBody>
        </p:sp>
        <p:sp>
          <p:nvSpPr>
            <p:cNvPr id="118" name="Rectangle 117">
              <a:extLst>
                <a:ext uri="{FF2B5EF4-FFF2-40B4-BE49-F238E27FC236}">
                  <a16:creationId xmlns:a16="http://schemas.microsoft.com/office/drawing/2014/main" id="{DF320830-79C1-4390-BE56-95BCDCA57102}"/>
                </a:ext>
              </a:extLst>
            </p:cNvPr>
            <p:cNvSpPr/>
            <p:nvPr/>
          </p:nvSpPr>
          <p:spPr>
            <a:xfrm>
              <a:off x="10834921" y="5217603"/>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err="1"/>
                <a:t>XMLe</a:t>
              </a:r>
              <a:endParaRPr lang="en-US" sz="100"/>
            </a:p>
          </p:txBody>
        </p:sp>
        <p:sp>
          <p:nvSpPr>
            <p:cNvPr id="119" name="Rectangle 118">
              <a:extLst>
                <a:ext uri="{FF2B5EF4-FFF2-40B4-BE49-F238E27FC236}">
                  <a16:creationId xmlns:a16="http://schemas.microsoft.com/office/drawing/2014/main" id="{56C69C77-C2D6-45E0-A401-298D3DB9FD53}"/>
                </a:ext>
              </a:extLst>
            </p:cNvPr>
            <p:cNvSpPr/>
            <p:nvPr/>
          </p:nvSpPr>
          <p:spPr>
            <a:xfrm>
              <a:off x="5439893" y="5219362"/>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err="1"/>
                <a:t>XMLe</a:t>
              </a:r>
              <a:endParaRPr lang="en-US" sz="100"/>
            </a:p>
          </p:txBody>
        </p:sp>
        <p:sp>
          <p:nvSpPr>
            <p:cNvPr id="120" name="Rectangle 119">
              <a:extLst>
                <a:ext uri="{FF2B5EF4-FFF2-40B4-BE49-F238E27FC236}">
                  <a16:creationId xmlns:a16="http://schemas.microsoft.com/office/drawing/2014/main" id="{D7399B2B-1545-47A4-89B5-CA7E6FD6DBEE}"/>
                </a:ext>
              </a:extLst>
            </p:cNvPr>
            <p:cNvSpPr/>
            <p:nvPr/>
          </p:nvSpPr>
          <p:spPr>
            <a:xfrm>
              <a:off x="6280444" y="5217559"/>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err="1"/>
                <a:t>XMLe</a:t>
              </a:r>
              <a:endParaRPr lang="en-US" sz="100"/>
            </a:p>
          </p:txBody>
        </p:sp>
        <p:sp>
          <p:nvSpPr>
            <p:cNvPr id="121" name="Rectangle 120">
              <a:extLst>
                <a:ext uri="{FF2B5EF4-FFF2-40B4-BE49-F238E27FC236}">
                  <a16:creationId xmlns:a16="http://schemas.microsoft.com/office/drawing/2014/main" id="{EE5BF60C-A0A1-4F02-8120-2C7B4545B2EA}"/>
                </a:ext>
              </a:extLst>
            </p:cNvPr>
            <p:cNvSpPr/>
            <p:nvPr/>
          </p:nvSpPr>
          <p:spPr>
            <a:xfrm>
              <a:off x="7146957" y="5223240"/>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err="1"/>
                <a:t>XMLe</a:t>
              </a:r>
              <a:endParaRPr lang="en-US" sz="100"/>
            </a:p>
          </p:txBody>
        </p:sp>
        <p:sp>
          <p:nvSpPr>
            <p:cNvPr id="122" name="Rectangle 121">
              <a:extLst>
                <a:ext uri="{FF2B5EF4-FFF2-40B4-BE49-F238E27FC236}">
                  <a16:creationId xmlns:a16="http://schemas.microsoft.com/office/drawing/2014/main" id="{F4EFB12A-3BE4-4F7C-9670-FF932454DD02}"/>
                </a:ext>
              </a:extLst>
            </p:cNvPr>
            <p:cNvSpPr/>
            <p:nvPr/>
          </p:nvSpPr>
          <p:spPr>
            <a:xfrm>
              <a:off x="8018959" y="5217559"/>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err="1"/>
                <a:t>XMLe</a:t>
              </a:r>
              <a:endParaRPr lang="en-US" sz="100"/>
            </a:p>
          </p:txBody>
        </p:sp>
        <p:sp>
          <p:nvSpPr>
            <p:cNvPr id="123" name="Rectangle 122">
              <a:extLst>
                <a:ext uri="{FF2B5EF4-FFF2-40B4-BE49-F238E27FC236}">
                  <a16:creationId xmlns:a16="http://schemas.microsoft.com/office/drawing/2014/main" id="{ED2F10FF-7FD1-4B18-846C-DC532BBF6259}"/>
                </a:ext>
              </a:extLst>
            </p:cNvPr>
            <p:cNvSpPr/>
            <p:nvPr/>
          </p:nvSpPr>
          <p:spPr>
            <a:xfrm>
              <a:off x="8979611" y="5219744"/>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err="1"/>
                <a:t>XMLe</a:t>
              </a:r>
              <a:endParaRPr lang="en-US" sz="100"/>
            </a:p>
          </p:txBody>
        </p:sp>
        <p:sp>
          <p:nvSpPr>
            <p:cNvPr id="124" name="Rectangle 123">
              <a:extLst>
                <a:ext uri="{FF2B5EF4-FFF2-40B4-BE49-F238E27FC236}">
                  <a16:creationId xmlns:a16="http://schemas.microsoft.com/office/drawing/2014/main" id="{A0B595C1-D0A5-4EC8-890D-701672C1C8E2}"/>
                </a:ext>
              </a:extLst>
            </p:cNvPr>
            <p:cNvSpPr/>
            <p:nvPr/>
          </p:nvSpPr>
          <p:spPr>
            <a:xfrm>
              <a:off x="9918587" y="5219744"/>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err="1"/>
                <a:t>XMLe</a:t>
              </a:r>
              <a:endParaRPr lang="en-US" sz="100"/>
            </a:p>
          </p:txBody>
        </p:sp>
        <p:sp>
          <p:nvSpPr>
            <p:cNvPr id="125" name="TextBox 124">
              <a:extLst>
                <a:ext uri="{FF2B5EF4-FFF2-40B4-BE49-F238E27FC236}">
                  <a16:creationId xmlns:a16="http://schemas.microsoft.com/office/drawing/2014/main" id="{1D92628E-7418-48B2-A520-DBD6933A2BD1}"/>
                </a:ext>
              </a:extLst>
            </p:cNvPr>
            <p:cNvSpPr txBox="1"/>
            <p:nvPr/>
          </p:nvSpPr>
          <p:spPr>
            <a:xfrm>
              <a:off x="4944606" y="3831262"/>
              <a:ext cx="1894935" cy="593503"/>
            </a:xfrm>
            <a:prstGeom prst="rect">
              <a:avLst/>
            </a:prstGeom>
            <a:solidFill>
              <a:schemeClr val="bg1"/>
            </a:solidFill>
          </p:spPr>
          <p:txBody>
            <a:bodyPr wrap="square" rtlCol="0">
              <a:spAutoFit/>
            </a:bodyPr>
            <a:lstStyle/>
            <a:p>
              <a:r>
                <a:rPr lang="en-US" sz="700"/>
                <a:t>This is the data exchange you see in the log files on the portal!</a:t>
              </a:r>
            </a:p>
          </p:txBody>
        </p:sp>
      </p:grpSp>
      <p:sp>
        <p:nvSpPr>
          <p:cNvPr id="47" name="TextBox 46">
            <a:extLst>
              <a:ext uri="{FF2B5EF4-FFF2-40B4-BE49-F238E27FC236}">
                <a16:creationId xmlns:a16="http://schemas.microsoft.com/office/drawing/2014/main" id="{97E88A74-63BC-4E0E-9A9D-5CB2AD17368D}"/>
              </a:ext>
            </a:extLst>
          </p:cNvPr>
          <p:cNvSpPr txBox="1"/>
          <p:nvPr/>
        </p:nvSpPr>
        <p:spPr>
          <a:xfrm>
            <a:off x="433595" y="4333894"/>
            <a:ext cx="6039873" cy="830997"/>
          </a:xfrm>
          <a:prstGeom prst="rect">
            <a:avLst/>
          </a:prstGeom>
          <a:solidFill>
            <a:schemeClr val="bg2">
              <a:lumMod val="90000"/>
            </a:schemeClr>
          </a:solidFill>
        </p:spPr>
        <p:txBody>
          <a:bodyPr wrap="square" rtlCol="0">
            <a:spAutoFit/>
          </a:bodyPr>
          <a:lstStyle/>
          <a:p>
            <a:r>
              <a:rPr lang="en-US" sz="1200" b="1"/>
              <a:t>‘Pseudo’ city codes</a:t>
            </a:r>
          </a:p>
          <a:p>
            <a:r>
              <a:rPr lang="en-US" sz="1200"/>
              <a:t>In order to distinguish between the various access channels (check-in desk, kiosk etc.), iPort</a:t>
            </a:r>
          </a:p>
          <a:p>
            <a:r>
              <a:rPr lang="en-US" sz="1200"/>
              <a:t>uses pseudo city codes that are associated with the main code (Keflavik has main code KEF, and uses KE5 for counter check-in, KE6 for web check-in and KE7 for kiosk/</a:t>
            </a:r>
            <a:r>
              <a:rPr lang="en-US" sz="1200" err="1"/>
              <a:t>bagdrop</a:t>
            </a:r>
            <a:r>
              <a:rPr lang="en-US" sz="1200"/>
              <a:t>.</a:t>
            </a:r>
          </a:p>
        </p:txBody>
      </p:sp>
      <p:sp>
        <p:nvSpPr>
          <p:cNvPr id="48" name="TextBox 47">
            <a:extLst>
              <a:ext uri="{FF2B5EF4-FFF2-40B4-BE49-F238E27FC236}">
                <a16:creationId xmlns:a16="http://schemas.microsoft.com/office/drawing/2014/main" id="{74592BB7-5734-48F7-BF5C-B51892FBCA1C}"/>
              </a:ext>
            </a:extLst>
          </p:cNvPr>
          <p:cNvSpPr txBox="1"/>
          <p:nvPr/>
        </p:nvSpPr>
        <p:spPr>
          <a:xfrm>
            <a:off x="433595" y="5277977"/>
            <a:ext cx="6039873" cy="830997"/>
          </a:xfrm>
          <a:prstGeom prst="rect">
            <a:avLst/>
          </a:prstGeom>
          <a:solidFill>
            <a:schemeClr val="bg2">
              <a:lumMod val="90000"/>
            </a:schemeClr>
          </a:solidFill>
        </p:spPr>
        <p:txBody>
          <a:bodyPr wrap="square" rtlCol="0">
            <a:spAutoFit/>
          </a:bodyPr>
          <a:lstStyle/>
          <a:p>
            <a:r>
              <a:rPr lang="en-US" sz="1200" b="1"/>
              <a:t>Airline code translation</a:t>
            </a:r>
          </a:p>
          <a:p>
            <a:r>
              <a:rPr lang="en-US" sz="1200"/>
              <a:t>Meridian only supports 2 letter airline codes, but there are translate routines that translate a 3 character airline code into 2 and vice versa. If iPort shows CND (</a:t>
            </a:r>
            <a:r>
              <a:rPr lang="en-US" sz="1200" err="1"/>
              <a:t>Corendon</a:t>
            </a:r>
            <a:r>
              <a:rPr lang="en-US" sz="1200"/>
              <a:t>, the flight in Meridian is actually stored with its 2 letter code.</a:t>
            </a:r>
          </a:p>
        </p:txBody>
      </p:sp>
      <p:sp>
        <p:nvSpPr>
          <p:cNvPr id="49" name="Rectangle: Beveled 48">
            <a:hlinkClick r:id="rId3" action="ppaction://hlinksldjump"/>
            <a:extLst>
              <a:ext uri="{FF2B5EF4-FFF2-40B4-BE49-F238E27FC236}">
                <a16:creationId xmlns:a16="http://schemas.microsoft.com/office/drawing/2014/main" id="{1BE52535-4B7D-4CCA-96C8-26DEF240C2AF}"/>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935421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8A464EA-F178-4D2F-9FF2-9D87D0040F32}"/>
              </a:ext>
            </a:extLst>
          </p:cNvPr>
          <p:cNvSpPr>
            <a:spLocks noChangeArrowheads="1"/>
          </p:cNvSpPr>
          <p:nvPr/>
        </p:nvSpPr>
        <p:spPr bwMode="auto">
          <a:xfrm>
            <a:off x="181156" y="2703708"/>
            <a:ext cx="11740550" cy="3462486"/>
          </a:xfrm>
          <a:prstGeom prst="rect">
            <a:avLst/>
          </a:prstGeom>
          <a:solidFill>
            <a:schemeClr val="bg1"/>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effectLst/>
                <a:latin typeface="Menlo"/>
              </a:rPr>
              <a:t>2019-04-18 00:00:00,633UTC DEBUG RES2.XMLE 3349 WK051-18APR-HKT BAGS XMLE-Response Queue:Main-PN05-Primary Script:FLTSEATMP3 CorrelationId:</a:t>
            </a:r>
            <a:r>
              <a:rPr kumimoji="0" lang="en-US" altLang="en-US" sz="900" b="0" i="0" u="none" strike="noStrike" cap="none" normalizeH="0" baseline="0">
                <a:ln>
                  <a:noFill/>
                </a:ln>
                <a:effectLst/>
                <a:highlight>
                  <a:srgbClr val="00FFFF"/>
                </a:highlight>
                <a:latin typeface="Menlo"/>
              </a:rPr>
              <a:t>414D5120584D4C45504E303520202020F27EA95C2524C7C9</a:t>
            </a:r>
            <a:r>
              <a:rPr kumimoji="0" lang="en-US" altLang="en-US" sz="900" b="0" i="0" u="none" strike="noStrike" cap="none" normalizeH="0" baseline="0">
                <a:ln>
                  <a:noFill/>
                </a:ln>
                <a:effectLst/>
                <a:latin typeface="Menlo"/>
              </a:rPr>
              <a:t> Roundtrip:</a:t>
            </a:r>
            <a:r>
              <a:rPr kumimoji="0" lang="en-US" altLang="en-US" sz="900" b="0" i="0" u="none" strike="noStrike" cap="none" normalizeH="0" baseline="0">
                <a:ln>
                  <a:noFill/>
                </a:ln>
                <a:effectLst/>
                <a:highlight>
                  <a:srgbClr val="FFFF00"/>
                </a:highlight>
                <a:latin typeface="Menlo"/>
              </a:rPr>
              <a:t>109ms</a:t>
            </a:r>
            <a:r>
              <a:rPr kumimoji="0" lang="en-US" altLang="en-US" sz="900" b="0" i="0" u="none" strike="noStrike" cap="none" normalizeH="0" baseline="0">
                <a:ln>
                  <a:noFill/>
                </a:ln>
                <a:effectLst/>
                <a:latin typeface="Menlo"/>
              </a:rPr>
              <a:t> Started:2019-04-18 00:00:00.523 Response:2019-04-18 00:00:00.633 PutDuration:0ms Result:&lt;</a:t>
            </a:r>
            <a:r>
              <a:rPr kumimoji="0" lang="en-US" altLang="en-US" sz="900" b="0" i="0" u="none" strike="noStrike" cap="none" normalizeH="0" baseline="0" err="1">
                <a:ln>
                  <a:noFill/>
                </a:ln>
                <a:effectLst/>
                <a:latin typeface="Menlo"/>
              </a:rPr>
              <a:t>SoapEnv:Envelope</a:t>
            </a:r>
            <a:r>
              <a:rPr kumimoji="0" lang="en-US" altLang="en-US" sz="900" b="0" i="0" u="none" strike="noStrike" cap="none" normalizeH="0" baseline="0">
                <a:ln>
                  <a:noFill/>
                </a:ln>
                <a:effectLst/>
                <a:latin typeface="Menlo"/>
              </a:rPr>
              <a:t> </a:t>
            </a:r>
            <a:r>
              <a:rPr kumimoji="0" lang="en-US" altLang="en-US" sz="900" b="0" i="0" u="none" strike="noStrike" cap="none" normalizeH="0" baseline="0" err="1">
                <a:ln>
                  <a:noFill/>
                </a:ln>
                <a:effectLst/>
                <a:latin typeface="Menlo"/>
              </a:rPr>
              <a:t>xmlns:SoapEnv</a:t>
            </a:r>
            <a:r>
              <a:rPr kumimoji="0" lang="en-US" altLang="en-US" sz="900" b="0" i="0" u="none" strike="noStrike" cap="none" normalizeH="0" baseline="0">
                <a:ln>
                  <a:noFill/>
                </a:ln>
                <a:effectLst/>
                <a:latin typeface="Menlo"/>
              </a:rPr>
              <a:t>="http://schemas.xmlsoap.org/soap/envelope/" </a:t>
            </a:r>
            <a:r>
              <a:rPr kumimoji="0" lang="en-US" altLang="en-US" sz="900" b="0" i="0" u="none" strike="noStrike" cap="none" normalizeH="0" baseline="0" err="1">
                <a:ln>
                  <a:noFill/>
                </a:ln>
                <a:effectLst/>
                <a:latin typeface="Menlo"/>
              </a:rPr>
              <a:t>xmlns:XMLEScript</a:t>
            </a:r>
            <a:r>
              <a:rPr kumimoji="0" lang="en-US" altLang="en-US" sz="900" b="0" i="0" u="none" strike="noStrike" cap="none" normalizeH="0" baseline="0">
                <a:ln>
                  <a:noFill/>
                </a:ln>
                <a:effectLst/>
                <a:latin typeface="Menlo"/>
              </a:rPr>
              <a:t>="http://www.Res2.nl/tpfscript/soap/headers/" </a:t>
            </a:r>
            <a:r>
              <a:rPr kumimoji="0" lang="en-US" altLang="en-US" sz="900" b="0" i="0" u="none" strike="noStrike" cap="none" normalizeH="0" baseline="0" err="1">
                <a:ln>
                  <a:noFill/>
                </a:ln>
                <a:effectLst/>
                <a:latin typeface="Menlo"/>
              </a:rPr>
              <a:t>SoapEnv:encodingStyle</a:t>
            </a:r>
            <a:r>
              <a:rPr kumimoji="0" lang="en-US" altLang="en-US" sz="900" b="0" i="0" u="none" strike="noStrike" cap="none" normalizeH="0" baseline="0">
                <a:ln>
                  <a:noFill/>
                </a:ln>
                <a:effectLst/>
                <a:latin typeface="Menlo"/>
              </a:rPr>
              <a:t>="http://schemas.xmlsoap.org/soap/encoding/"&gt;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effectLst/>
                <a:latin typeface="Menlo"/>
              </a:rPr>
              <a:t> &lt;</a:t>
            </a:r>
            <a:r>
              <a:rPr kumimoji="0" lang="en-US" altLang="en-US" sz="900" b="0" i="0" u="none" strike="noStrike" cap="none" normalizeH="0" baseline="0" err="1">
                <a:ln>
                  <a:noFill/>
                </a:ln>
                <a:effectLst/>
                <a:latin typeface="Menlo"/>
              </a:rPr>
              <a:t>SoapEnv:Header</a:t>
            </a:r>
            <a:r>
              <a:rPr kumimoji="0" lang="en-US" altLang="en-US" sz="900" b="0" i="0" u="none" strike="noStrike" cap="none" normalizeH="0" baseline="0">
                <a:ln>
                  <a:noFill/>
                </a:ln>
                <a:effectLst/>
                <a:latin typeface="Menlo"/>
              </a:rPr>
              <a:t>/&gt; &lt;</a:t>
            </a:r>
            <a:r>
              <a:rPr kumimoji="0" lang="en-US" altLang="en-US" sz="900" b="0" i="0" u="none" strike="noStrike" cap="none" normalizeH="0" baseline="0" err="1">
                <a:ln>
                  <a:noFill/>
                </a:ln>
                <a:effectLst/>
                <a:latin typeface="Menlo"/>
              </a:rPr>
              <a:t>SoapEnv:Body</a:t>
            </a:r>
            <a:r>
              <a:rPr kumimoji="0" lang="en-US" altLang="en-US" sz="900" b="0" i="0" u="none" strike="noStrike" cap="none" normalizeH="0" baseline="0">
                <a:ln>
                  <a:noFill/>
                </a:ln>
                <a:effectLst/>
                <a:latin typeface="Menlo"/>
              </a:rPr>
              <a:t>&gt; &lt;XMLEScript:</a:t>
            </a:r>
            <a:r>
              <a:rPr kumimoji="0" lang="en-US" altLang="en-US" sz="900" b="0" i="0" u="none" strike="noStrike" cap="none" normalizeH="0" baseline="0">
                <a:ln>
                  <a:noFill/>
                </a:ln>
                <a:effectLst/>
                <a:highlight>
                  <a:srgbClr val="FFFF00"/>
                </a:highlight>
                <a:latin typeface="Menlo"/>
              </a:rPr>
              <a:t>FLTSEATMP3Response </a:t>
            </a:r>
            <a:r>
              <a:rPr kumimoji="0" lang="en-US" altLang="en-US" sz="900" b="0" i="0" u="none" strike="noStrike" cap="none" normalizeH="0" baseline="0">
                <a:ln>
                  <a:noFill/>
                </a:ln>
                <a:effectLst/>
                <a:latin typeface="Menlo"/>
              </a:rPr>
              <a:t>Duration</a:t>
            </a:r>
            <a:r>
              <a:rPr kumimoji="0" lang="en-US" altLang="en-US" sz="900" b="0" i="0" u="none" strike="noStrike" cap="none" normalizeH="0" baseline="0">
                <a:ln>
                  <a:noFill/>
                </a:ln>
                <a:effectLst/>
                <a:highlight>
                  <a:srgbClr val="FFFF00"/>
                </a:highlight>
                <a:latin typeface="Menlo"/>
              </a:rPr>
              <a:t>="98" </a:t>
            </a:r>
            <a:r>
              <a:rPr kumimoji="0" lang="en-US" altLang="en-US" sz="900" b="0" i="0" u="none" strike="noStrike" cap="none" normalizeH="0" baseline="0" err="1">
                <a:ln>
                  <a:noFill/>
                </a:ln>
                <a:effectLst/>
                <a:latin typeface="Menlo"/>
              </a:rPr>
              <a:t>Lniata</a:t>
            </a:r>
            <a:r>
              <a:rPr kumimoji="0" lang="en-US" altLang="en-US" sz="900" b="0" i="0" u="none" strike="noStrike" cap="none" normalizeH="0" baseline="0">
                <a:ln>
                  <a:noFill/>
                </a:ln>
                <a:effectLst/>
                <a:latin typeface="Menlo"/>
              </a:rPr>
              <a:t>="6AA689" </a:t>
            </a:r>
            <a:r>
              <a:rPr kumimoji="0" lang="en-US" altLang="en-US" sz="900" b="0" i="0" u="none" strike="noStrike" cap="none" normalizeH="0" baseline="0" err="1">
                <a:ln>
                  <a:noFill/>
                </a:ln>
                <a:effectLst/>
                <a:latin typeface="Menlo"/>
              </a:rPr>
              <a:t>Cpuid</a:t>
            </a:r>
            <a:r>
              <a:rPr kumimoji="0" lang="en-US" altLang="en-US" sz="900" b="0" i="0" u="none" strike="noStrike" cap="none" normalizeH="0" baseline="0">
                <a:ln>
                  <a:noFill/>
                </a:ln>
                <a:effectLst/>
                <a:highlight>
                  <a:srgbClr val="FFFF00"/>
                </a:highlight>
                <a:latin typeface="Menlo"/>
              </a:rPr>
              <a:t>="E"</a:t>
            </a:r>
            <a:r>
              <a:rPr kumimoji="0" lang="en-US" altLang="en-US" sz="900" b="0" i="0" u="none" strike="noStrike" cap="none" normalizeH="0" baseline="0">
                <a:ln>
                  <a:noFill/>
                </a:ln>
                <a:effectLst/>
                <a:latin typeface="Menlo"/>
              </a:rPr>
              <a:t>&gt; &lt;comp&gt;&lt;cos&gt;Y&lt;/cos&gt;&lt;code&gt;B&lt;/code&gt;&lt;s&gt;01A:$:</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&lt;/s&gt;&lt;s&gt;01B:$:</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&lt;/s&gt;&lt;s&gt;01D:$: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&lt;/s&gt;&lt;s&gt;01E:$:</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&lt;/s&gt;&lt;s&gt;01F:$:</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&lt;/s&gt;&lt;s&gt;01G:$: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&lt;/s&gt;&lt;s&gt;01J:R:a:L&lt;/s&gt;&lt;s&gt;01K:$:</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&lt;/s&gt;&lt;s&gt;02A:$:</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&lt;/s&gt;&lt;s&gt;02B:$:</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&lt;/s&gt;&lt;s&gt;02D:$: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&lt;/s&gt;&lt;s&gt;02E:$:</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&lt;/s&gt;&lt;s&gt;02F:Z:c:L&lt;/s&gt;&lt;s&gt;02G:$: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&lt;/s&gt;&lt;s&gt;02J:$:</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&lt;/s&gt;&lt;s&gt;02K:$:</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&lt;/s&gt;&lt;s&gt;03A:$:</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&lt;/s&gt;&lt;s&gt;03B:$:</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&lt;/s&gt;&lt;s&gt;03D:$: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&lt;/s&gt;&lt;s&gt;03E:$:</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&lt;/s&gt;&lt;s&gt;03F:Z:c:L&lt;/s&gt;&lt;s&gt;03G:$: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&lt;/s&gt;&lt;s&gt;03J:$:</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&lt;/s&gt;&lt;s&gt;03K:$:</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&lt;/s&gt;&lt;s&gt;04A:$:</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&lt;/s&gt;&lt;s&gt;04B:$:</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&lt;/s&gt;&lt;s&gt;04D:$: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&lt;/s&gt;&lt;s&gt;04E:$:</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&lt;/s&gt;&lt;s&gt;04F:$:</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&lt;/s&gt;&lt;s&gt;04G:$: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&lt;/s&gt;&lt;s&gt;04J:$:</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&lt;/s&gt;&lt;s&gt;04K:$:</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&lt;/s&gt;&lt;s&gt;05A:$:</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&lt;/s&gt;&lt;s&gt;05B:$:</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&lt;/s&gt;&lt;s&gt;05D:$: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&lt;/s&gt;&lt;s&gt;05E:$:</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&lt;/s&gt;&lt;s&gt;05F:$:</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&lt;/s&gt;&lt;s&gt;05G:$: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&lt;/s&gt;&lt;s&gt;05J:$:</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&lt;/s&gt;&lt;s&gt;05K:$:</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&lt;/s&gt;&lt;s&gt;06A:$:</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&lt;/s&gt;&lt;s&gt;06B:$:</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&lt;/s&gt;&lt;s&gt;06D:$: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&lt;/s&gt;&lt;s&gt;06E:$:</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&lt;/s&gt;&lt;s&gt;06F:$:</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&lt;/s&gt;&lt;s&gt;06G:$: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&lt;/s&gt;&lt;s&gt;06J:$:</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&lt;/s&gt;&lt;s&gt;06K:$:</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&lt;/s&gt;&lt;s&gt;07A:$:</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&lt;/s&gt;&lt;s&gt;07B:$:</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&lt;/s&gt;&lt;s&gt;07D:$: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&lt;/s&gt;&lt;s&gt;07E:Z:c:L&lt;/s&gt;&lt;s&gt;07F:Z:c:L&lt;/s&gt;&lt;s&gt;07G:$: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&lt;/s&gt;&lt;s&gt;07J:$:</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&lt;/s&gt;&lt;s&gt;07K:$:</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&lt;/s&gt;&lt;s&gt;08A:$:</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&lt;/s&gt;&lt;s&gt;08B:$:</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&lt;/s&gt;&lt;s&gt;08D:$: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&lt;/s&gt;&lt;s&gt;08E:$:</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&lt;/s&gt;&lt;s&gt;08F:$:</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&lt;/s&gt;&lt;s&gt;08G:$: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&lt;/s&gt;&lt;s&gt;08J:$:</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&lt;/s&gt;&lt;s&gt;08K:$:</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&lt;/s&gt;&lt;s&gt;09A:$:</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&lt;/s&gt;&lt;s&gt;09B:$:</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&lt;/s&gt;&lt;s&gt;09D:$: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&lt;/s&gt;&lt;s&gt;09E:$:</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&lt;/s&gt;&lt;s&gt;09F:$:</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&lt;/s&gt;&lt;s&gt;09G:$: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&lt;/s&gt;&lt;s&gt;09J:$:</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&lt;/s&gt;&lt;s&gt;09K:$:</a:t>
            </a:r>
            <a:r>
              <a:rPr kumimoji="0" lang="en-US" altLang="en-US" sz="900" b="0" i="0" u="none" strike="noStrike" cap="none" normalizeH="0" baseline="0" err="1">
                <a:ln>
                  <a:noFill/>
                </a:ln>
                <a:effectLst/>
                <a:latin typeface="Menlo"/>
              </a:rPr>
              <a:t>w:L</a:t>
            </a:r>
            <a:r>
              <a:rPr kumimoji="0" lang="en-US" altLang="en-US" sz="900" b="0" i="0" u="none" strike="noStrike" cap="none" normalizeH="0" baseline="0">
                <a:ln>
                  <a:noFill/>
                </a:ln>
                <a:effectLst/>
                <a:latin typeface="Menlo"/>
              </a:rPr>
              <a:t>&lt;/s&gt;&lt;s&gt;10D:$:</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&lt;/s&gt;&lt;s&gt;10E:$:</a:t>
            </a:r>
            <a:r>
              <a:rPr kumimoji="0" lang="en-US" altLang="en-US" sz="900" b="0" i="0" u="none" strike="noStrike" cap="none" normalizeH="0" baseline="0" err="1">
                <a:ln>
                  <a:noFill/>
                </a:ln>
                <a:effectLst/>
                <a:latin typeface="Menlo"/>
              </a:rPr>
              <a:t>c:L</a:t>
            </a:r>
            <a:r>
              <a:rPr kumimoji="0" lang="en-US" altLang="en-US" sz="900" b="0" i="0" u="none" strike="noStrike" cap="none" normalizeH="0" baseline="0">
                <a:ln>
                  <a:noFill/>
                </a:ln>
                <a:effectLst/>
                <a:latin typeface="Menlo"/>
              </a:rPr>
              <a:t>&lt;/s&gt;&lt;s&gt;10F:Z:c:L&lt;/s&gt;&lt;s&gt;10G:$:</a:t>
            </a:r>
            <a:r>
              <a:rPr kumimoji="0" lang="en-US" altLang="en-US" sz="900" b="0" i="0" u="none" strike="noStrike" cap="none" normalizeH="0" baseline="0" err="1">
                <a:ln>
                  <a:noFill/>
                </a:ln>
                <a:effectLst/>
                <a:latin typeface="Menlo"/>
              </a:rPr>
              <a:t>a:L</a:t>
            </a:r>
            <a:r>
              <a:rPr kumimoji="0" lang="en-US" altLang="en-US" sz="900" b="0" i="0" u="none" strike="noStrike" cap="none" normalizeH="0" baseline="0">
                <a:ln>
                  <a:noFill/>
                </a:ln>
                <a:effectLst/>
                <a:latin typeface="Menlo"/>
              </a:rPr>
              <a:t>&lt;/s&gt;&lt;/comp&gt;&lt;comp&gt;&lt;cos&gt;Y&lt;/cos&gt;&lt;code&gt;C&lt;/code&gt;&lt;s&gt;18A:$:w&lt;/s&gt;&lt;s&gt;18B:$:a&lt;/s&gt;&lt;s&gt;18D:$:a&lt;/s&gt;&lt;s&gt;18E:$:c&lt;/s&gt;&lt;s&gt;18F:$:c&lt;/s&gt;&lt;s&gt;18G:$:a&lt;/s&gt;&lt;s&gt;18J:$:a&lt;/s&gt;&lt;s&gt;18K:$:w&lt;/s&gt;&lt;s&gt;19A:$:w&lt;/s&gt;&lt;s&gt;19B:$:a&lt;/s&gt;&lt;s&gt;19D:$:a&lt;/s&gt;&lt;s&gt;19E:$:c&lt;/s&gt;&lt;s&gt;19F:$:c&lt;/s&gt;&lt;s&gt;19G:$:a&lt;/s&gt;&lt;s&gt;19J:$:a&lt;/s&gt;&lt;s&gt;19K:$:w&lt;/s&gt;&lt;s&gt;20A:$:w&lt;/s&gt;&lt;s&gt;20B:$:a&lt;/s&gt;&lt;s&gt;20D:$:a&lt;/s&gt;&lt;s&gt;20E:$:c&lt;/s&gt;&lt;s&gt;20F:$:c&lt;/s&gt;&lt;s&gt;20G:$:a&lt;/s&gt;&lt;s&gt;20J:$:a&lt;/s&gt;&lt;s&gt;20K:$:w&lt;/s&gt;&lt;s&gt;21A:$:w&lt;/s&gt;&lt;s&gt;21B:$:a&lt;/s&gt;&lt;s&gt;21D:$:a&lt;/s&gt;&lt;s&gt;21E:$:c&lt;/s&gt;&lt;s&gt;21F:$:c&lt;/s&gt;&lt;s&gt;21G:$:a&lt;/s&gt;&lt;s&gt;21J:$:a&lt;/s&gt;&lt;s&gt;21K:$:w&lt;/s&gt;&lt;s&gt;22A:$:w&lt;/s&gt;&lt;s&gt;22B:$:a&lt;/s&gt;&lt;s&gt;22D:$:a&lt;/s&gt;&lt;s&gt;22E:$:c&lt;/s&gt;&lt;s&gt;22F:$:c&lt;/s&gt;&lt;s&gt;22G:$:a&lt;/s&gt;&lt;s&gt;22J:$:a&lt;/s&gt;&lt;s&gt;22K:$:w&lt;/s&gt;&lt;s&gt;23A:$:w&lt;/s&gt;&lt;s&gt;23B:$:a&lt;/s&gt;&lt;s&gt;23D:$:a&lt;/s&gt;&lt;s&gt;23E:$:c&lt;/s&gt;&lt;s&gt;23F:$:c&lt;/s&gt;&lt;s&gt;23G:$:a&lt;/s&gt;&lt;s&gt;23J:$:a&lt;/s&gt;&lt;s&gt;23K:$:w&lt;/s&gt;&lt;s&gt;24A:$:w&lt;/s&gt;&lt;s&gt;24B:$:a&lt;/s&gt;&lt;s&gt;24D:$:a&lt;/s&gt;&lt;s&gt;24E:$:c&lt;/s&gt;&lt;s&gt;24F:$:c&lt;/s&gt;&lt;s&gt;24G:$:a&lt;/s&gt;&lt;s&gt;24J:$:a&lt;/s&gt;&lt;s&gt;24K:$:w&lt;/s&gt;&lt;s&gt;25A:$:w&lt;/s&gt;&lt;s&gt;25B:$:a&lt;/s&gt;&lt;s&gt;25D:$:a&lt;/s&gt;&lt;s&gt;25E:$:c&lt;/s&gt;&lt;s&gt;25F:$:c&lt;/s&gt;&lt;s&gt;25G:$:a&lt;/s&gt;&lt;s&gt;25J:$:a&lt;/s&gt;&lt;s&gt;25K:$:w&lt;/s&gt;&lt;s&gt;26A:$:w&lt;/s&gt;&lt;s&gt;26B:$:a&lt;/s&gt;&lt;s&gt;26D:$:a&lt;/s&gt;&lt;s&gt;26E:$:c&lt;/s&gt;&lt;s&gt;26F:$:c&lt;/s&gt;&lt;s&gt;26G:$:a&lt;/s&gt;&lt;s&gt;26J:$:a&lt;/s&gt;&lt;s&gt;26K:$:w&lt;/s&gt;&lt;s&gt;27A:$:w&lt;/s&gt;&lt;s&gt;27B:$:a&lt;/s&gt;&lt;s&gt;27D:$:a&lt;/s&gt;&lt;s&gt;27E:$:c&lt;/s&gt;&lt;s&gt;27F:$:c&lt;/s&gt;&lt;s&gt;27G:$:a&lt;/s&gt;&lt;s&gt;27J:$:a&lt;/s&gt;&lt;s&gt;27K:$:w&lt;/s&gt;&lt;/comp&gt;&lt;comp&gt;&lt;cos&gt;Y&lt;/cos&gt;&lt;code&gt;D&lt;/code&gt;&lt;s&gt;28D:$:a&lt;/s&gt;&lt;s&gt;28E:$:c&lt;/s&gt;&lt;s&gt;28F:$:c&lt;/s&gt;&lt;s&gt;28G:$:a&lt;/s&gt;&lt;s&gt;29A:$:w&lt;/s&gt;&lt;s&gt;29B:$:a&lt;/s&gt;&lt;s&gt;29D:$:a&lt;/s&gt;&lt;s&gt;29E:$:c&lt;/s&gt;&lt;s&gt;29F:$:c&lt;/s&gt;&lt;s&gt;29G:$:a&lt;/s&gt;&lt;s&gt;29J:$:a&lt;/s&gt;&lt;s&gt;29K:$:w&lt;/s&gt;&lt;s&gt;30A:$:w&lt;/s&gt;&lt;s&gt;30B:$:a&lt;/s&gt;&lt;s&gt;30D:$:a&lt;/s&gt;&lt;s&gt;30E:$:c&lt;/s&gt;&lt;s&gt;30F:$:c&lt;/s&gt;&lt;s&gt;30G:$:a&lt;/s&gt;&lt;s&gt;30J:$:a&lt;/s&gt;&lt;s&gt;30K:$:w&lt;/s&gt;&lt;s&gt;31A:$:w&lt;/s&gt;&lt;s&gt;31B:$:a&lt;/s&gt;&lt;s&gt;31D:$:a&lt;/s&gt;&lt;s&gt;31E:$:c&lt;/s&gt;&lt;s&gt;31F:$:c&lt;/s&gt;&lt;s&gt;31G:$:a&lt;/s&gt;&lt;s&gt;31J:$:a&lt;/s&gt;&lt;s&gt;31K:$:w&lt;/s&gt;&lt;s&gt;32A:$:w&lt;/s&gt;&lt;s&gt;32B:$:a&lt;/s&gt;&lt;s&gt;32D:$:a&lt;/s&gt;&lt;s&gt;32E:$:c&lt;/s&gt;&lt;s&gt;32F:$:c&lt;/s&gt;&lt;s&gt;32G:$:a&lt;/s&gt;&lt;s&gt;32J:$:a&lt;/s&gt;&lt;s&gt;32K:$:w&lt;/s&gt;&lt;s&gt;33A:$:w&lt;/s&gt;&lt;s&gt;33B:$:a&lt;/s&gt;&lt;s&gt;33D:$:a&lt;/s&gt;&lt;s&gt;33E:$:c&lt;/s&gt;&lt;s&gt;33F:$:c&lt;/s&gt;&lt;s&gt;33G:$:a&lt;/s&gt;&lt;s&gt;33J:$:a&lt;/s&gt;&lt;s&gt;33K:$:w&lt;/s&gt;&lt;s&gt;34A:$:w&lt;/s&gt;&lt;s&gt;34B:$:a&lt;/s&gt;&lt;s&gt;34D:$:a&lt;/s&gt;&lt;s&gt;34E:$:c&lt;/s&gt;&lt;s&gt;34F:$:c&lt;/s&gt;&lt;s&gt;34G:$:a&lt;/s&gt;&lt;s&gt;34J:$:a&lt;/s&gt;&lt;s&gt;34K:$:w&lt;/s&gt;&lt;s&gt;35A:$:w&lt;/s&gt;&lt;s&gt;35B:$:a&lt;/s&gt;&lt;s&gt;35D:$:a&lt;/s&gt;&lt;s&gt;35E:$:c&lt;/s&gt;&lt;s&gt;35F:$:c&lt;/s&gt;&lt;s&gt;35G:$:a&lt;/s&gt;&lt;s&gt;35J:$:a&lt;/s&gt;&lt;s&gt;35K:$:w&lt;/s&gt;&lt;s&gt;36A:$:w&lt;/s&gt;&lt;s&gt;36B:$:a&lt;/s&gt;&lt;s&gt;36D:$:a&lt;/s&gt;&lt;s&gt;36E:$:c&lt;/s&gt;&lt;s&gt;36F:$:c&lt;/s&gt;&lt;s&gt;36G:$:a&lt;/s&gt;&lt;s&gt;36J:$:a&lt;/s&gt;&lt;s&gt;36K:$:w&lt;/s&gt;&lt;s&gt;37A:$:w&lt;/s&gt;&lt;s&gt;37B:$:a&lt;/s&gt;&lt;s&gt;37D:$:a&lt;/s&gt;&lt;s&gt;37E:$:c&lt;/s&gt;&lt;s&gt;37F:$:c&lt;/s&gt;&lt;s&gt;37G:$:a&lt;/s&gt;&lt;s&gt;37J:$:a&lt;/s&gt;&lt;s&gt;37K:$:w&lt;/s&gt;&lt;s&gt;38A:$:w&lt;/s&gt;&lt;s&gt;38B:$:a&lt;/s&gt;&lt;s&gt;38D:$:a&lt;/s&gt;&lt;s&gt;38E:$:c&lt;/s&gt;&lt;s&gt;38F:$:c&lt;/s&gt;&lt;s&gt;38G:$:a&lt;/s&gt;&lt;s&gt;38J:$:a&lt;/s&gt;&lt;s&gt;38K:$:w&lt;/s&gt;&lt;s&gt;39A:$:w&lt;/s&gt;&lt;s&gt;39B:$:a&lt;/s&gt;&lt;s&gt;39D:$:a&lt;/s&gt;&lt;s&gt;39E:$:c&lt;/s&gt;&lt;s&gt;39F:$:c&lt;/s&gt;&lt;s&gt;39G:$:a&lt;/s&gt;&lt;s&gt;39J:$:a&lt;/s&gt;&lt;s&gt;39K:$:w&lt;/s&gt;&lt;s&gt;40A:$:w&lt;/s&gt;&lt;s&gt;40B:$:a&lt;/s&gt;&lt;s&gt;40D:$:a&lt;/s&gt;&lt;s&gt;40E:$:c&lt;/s&gt;&lt;s&gt;40F:$:c&lt;/s&gt;&lt;s&gt;40G:$:a&lt;/s&gt;&lt;s&gt;40J:$:a&lt;/s&gt;&lt;s&gt;40K:$:w&lt;/s&gt;&lt;s&gt;41A:$:w&lt;/s&gt;&lt;s&gt;41B:$:a&lt;/s&gt;&lt;s&gt;41D:$:a&lt;/s&gt;&lt;s&gt;41E:$:c&lt;/s&gt;&lt;s&gt;41G:$:a&lt;/s&gt;&lt;s&gt;41J:$:a&lt;/s&gt;&lt;s&gt;41K:$:w&lt;/s&gt;&lt;s&gt;42A:$:w&lt;/s&gt;&lt;s&gt;42B:$:a&lt;/s&gt;&lt;s&gt;42D:$:a&lt;/s&gt;&lt;s&gt;42E:$:c&lt;/s&gt;&lt;s&gt;42G:$:a&lt;/s&gt;&lt;s&gt;42J:$:a&lt;/s&gt;&lt;s&gt;42K:$:w&lt;/s&gt;&lt;s&gt;43A:$:w&lt;/s&gt;&lt;s&gt;43B:$:a&lt;/s&gt;&lt;s&gt;43D:$:a&lt;/s&gt;&lt;s&gt;43E:$:c&lt;/s&gt;&lt;s&gt;43G:$:a&lt;/s&gt;&lt;s&gt;43J:$:a&lt;/s&gt;&lt;s&gt;43K:$:w&lt;/s&gt;&lt;s&gt;44A:$:w&lt;/s&gt;&lt;s&gt;44B:$:a&lt;/s&gt;&lt;s&gt;44D:$:a&lt;/s&gt;&lt;s&gt;44E:$:c&lt;/s&gt;&lt;s&gt;44G:$:a&lt;/s&gt;&lt;s&gt;44J:$:a&lt;/s&gt;&lt;s&gt;44K:$:w&lt;/s&gt;&lt;s&gt;45D:$:a&lt;/s&gt;&lt;s&gt;45E:$:c&lt;/s&gt;&lt;s&gt;45G:$:a&lt;/s&gt;&lt;/comp&gt;&lt;</a:t>
            </a:r>
            <a:r>
              <a:rPr kumimoji="0" lang="en-US" altLang="en-US" sz="900" b="0" i="0" u="none" strike="noStrike" cap="none" normalizeH="0" baseline="0" err="1">
                <a:ln>
                  <a:noFill/>
                </a:ln>
                <a:effectLst/>
                <a:latin typeface="Menlo"/>
              </a:rPr>
              <a:t>wingrows</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&gt;18&lt;/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&gt;19&lt;/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&gt;20&lt;/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&gt;21&lt;/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&gt;22&lt;/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&gt;23&lt;/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&gt;24&lt;/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&gt;25&lt;/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&gt;26&lt;/</a:t>
            </a:r>
            <a:r>
              <a:rPr kumimoji="0" lang="en-US" altLang="en-US" sz="900" b="0" i="0" u="none" strike="noStrike" cap="none" normalizeH="0" baseline="0" err="1">
                <a:ln>
                  <a:noFill/>
                </a:ln>
                <a:effectLst/>
                <a:latin typeface="Menlo"/>
              </a:rPr>
              <a:t>seatrow</a:t>
            </a:r>
            <a:r>
              <a:rPr kumimoji="0" lang="en-US" altLang="en-US" sz="900" b="0" i="0" u="none" strike="noStrike" cap="none" normalizeH="0" baseline="0">
                <a:ln>
                  <a:noFill/>
                </a:ln>
                <a:effectLst/>
                <a:latin typeface="Menlo"/>
              </a:rPr>
              <a:t>&gt;&lt;/</a:t>
            </a:r>
            <a:r>
              <a:rPr kumimoji="0" lang="en-US" altLang="en-US" sz="900" b="0" i="0" u="none" strike="noStrike" cap="none" normalizeH="0" baseline="0" err="1">
                <a:ln>
                  <a:noFill/>
                </a:ln>
                <a:effectLst/>
                <a:latin typeface="Menlo"/>
              </a:rPr>
              <a:t>wingrows</a:t>
            </a:r>
            <a:r>
              <a:rPr kumimoji="0" lang="en-US" altLang="en-US" sz="900" b="0" i="0" u="none" strike="noStrike" cap="none" normalizeH="0" baseline="0">
                <a:ln>
                  <a:noFill/>
                </a:ln>
                <a:effectLst/>
                <a:latin typeface="Menl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effectLst/>
                <a:highlight>
                  <a:srgbClr val="FFFF00"/>
                </a:highlight>
                <a:latin typeface="Menlo"/>
              </a:rPr>
              <a:t> &lt;/XMLEScript:FLTSEATMP3Response&gt; </a:t>
            </a:r>
            <a:r>
              <a:rPr kumimoji="0" lang="en-US" altLang="en-US" sz="900" b="0" i="0" u="none" strike="noStrike" cap="none" normalizeH="0" baseline="0">
                <a:ln>
                  <a:noFill/>
                </a:ln>
                <a:effectLst/>
                <a:latin typeface="Menlo"/>
              </a:rPr>
              <a:t>&lt;/</a:t>
            </a:r>
            <a:r>
              <a:rPr kumimoji="0" lang="en-US" altLang="en-US" sz="900" b="0" i="0" u="none" strike="noStrike" cap="none" normalizeH="0" baseline="0" err="1">
                <a:ln>
                  <a:noFill/>
                </a:ln>
                <a:effectLst/>
                <a:latin typeface="Menlo"/>
              </a:rPr>
              <a:t>SoapEnv:Body</a:t>
            </a:r>
            <a:r>
              <a:rPr kumimoji="0" lang="en-US" altLang="en-US" sz="900" b="0" i="0" u="none" strike="noStrike" cap="none" normalizeH="0" baseline="0">
                <a:ln>
                  <a:noFill/>
                </a:ln>
                <a:effectLst/>
                <a:latin typeface="Menlo"/>
              </a:rPr>
              <a:t>&gt; &lt;/</a:t>
            </a:r>
            <a:r>
              <a:rPr kumimoji="0" lang="en-US" altLang="en-US" sz="900" b="0" i="0" u="none" strike="noStrike" cap="none" normalizeH="0" baseline="0" err="1">
                <a:ln>
                  <a:noFill/>
                </a:ln>
                <a:effectLst/>
                <a:latin typeface="Menlo"/>
              </a:rPr>
              <a:t>SoapEnv:Envelope</a:t>
            </a:r>
            <a:r>
              <a:rPr kumimoji="0" lang="en-US" altLang="en-US" sz="900" b="0" i="0" u="none" strike="noStrike" cap="none" normalizeH="0" baseline="0">
                <a:ln>
                  <a:noFill/>
                </a:ln>
                <a:effectLst/>
                <a:latin typeface="Menlo"/>
              </a:rPr>
              <a:t>&gt;</a:t>
            </a:r>
            <a:r>
              <a:rPr kumimoji="0" lang="en-US" altLang="en-US" sz="800" b="0" i="0" u="none" strike="noStrike" cap="none" normalizeH="0" baseline="0">
                <a:ln>
                  <a:noFill/>
                </a:ln>
                <a:effectLst/>
              </a:rPr>
              <a:t> </a:t>
            </a:r>
            <a:endParaRPr kumimoji="0" lang="en-US" altLang="en-US" sz="1800" b="0" i="0" u="none" strike="noStrike" cap="none" normalizeH="0" baseline="0">
              <a:ln>
                <a:noFill/>
              </a:ln>
              <a:effectLst/>
              <a:latin typeface="Arial" panose="020B0604020202020204" pitchFamily="34" charset="0"/>
            </a:endParaRPr>
          </a:p>
        </p:txBody>
      </p:sp>
      <p:sp>
        <p:nvSpPr>
          <p:cNvPr id="5" name="TextBox 5">
            <a:extLst>
              <a:ext uri="{FF2B5EF4-FFF2-40B4-BE49-F238E27FC236}">
                <a16:creationId xmlns:a16="http://schemas.microsoft.com/office/drawing/2014/main" id="{A1DA9AD3-75E8-4C44-8DAE-04FA77D7BF11}"/>
              </a:ext>
            </a:extLst>
          </p:cNvPr>
          <p:cNvSpPr txBox="1">
            <a:spLocks noChangeArrowheads="1"/>
          </p:cNvSpPr>
          <p:nvPr/>
        </p:nvSpPr>
        <p:spPr bwMode="auto">
          <a:xfrm>
            <a:off x="1056440" y="67290"/>
            <a:ext cx="81806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2/3 - </a:t>
            </a:r>
            <a:r>
              <a:rPr lang="nl-NL" altLang="nl-NL" sz="4000" err="1">
                <a:solidFill>
                  <a:srgbClr val="00B0F0"/>
                </a:solidFill>
              </a:rPr>
              <a:t>Meridian</a:t>
            </a:r>
            <a:r>
              <a:rPr lang="nl-NL" altLang="nl-NL" sz="4000">
                <a:solidFill>
                  <a:srgbClr val="00B0F0"/>
                </a:solidFill>
              </a:rPr>
              <a:t> –</a:t>
            </a:r>
            <a:r>
              <a:rPr lang="nl-NL" altLang="nl-NL" sz="4000" err="1">
                <a:solidFill>
                  <a:srgbClr val="00B0F0"/>
                </a:solidFill>
              </a:rPr>
              <a:t>XMLe</a:t>
            </a:r>
            <a:r>
              <a:rPr lang="nl-NL" altLang="nl-NL" sz="4000">
                <a:solidFill>
                  <a:srgbClr val="00B0F0"/>
                </a:solidFill>
              </a:rPr>
              <a:t> </a:t>
            </a:r>
            <a:r>
              <a:rPr lang="nl-NL" altLang="nl-NL" sz="4000" err="1">
                <a:solidFill>
                  <a:srgbClr val="00B0F0"/>
                </a:solidFill>
              </a:rPr>
              <a:t>example</a:t>
            </a:r>
            <a:endParaRPr lang="nl-NL" altLang="nl-NL" sz="4000">
              <a:solidFill>
                <a:srgbClr val="00B0F0"/>
              </a:solidFill>
            </a:endParaRPr>
          </a:p>
        </p:txBody>
      </p:sp>
      <p:sp>
        <p:nvSpPr>
          <p:cNvPr id="6" name="TextBox 5">
            <a:extLst>
              <a:ext uri="{FF2B5EF4-FFF2-40B4-BE49-F238E27FC236}">
                <a16:creationId xmlns:a16="http://schemas.microsoft.com/office/drawing/2014/main" id="{75CB99F0-1BAB-445D-8A00-BFBA045B0D77}"/>
              </a:ext>
            </a:extLst>
          </p:cNvPr>
          <p:cNvSpPr txBox="1"/>
          <p:nvPr/>
        </p:nvSpPr>
        <p:spPr>
          <a:xfrm>
            <a:off x="112143" y="940214"/>
            <a:ext cx="944297" cy="369332"/>
          </a:xfrm>
          <a:prstGeom prst="rect">
            <a:avLst/>
          </a:prstGeom>
          <a:noFill/>
        </p:spPr>
        <p:txBody>
          <a:bodyPr wrap="none" rtlCol="0">
            <a:spAutoFit/>
          </a:bodyPr>
          <a:lstStyle/>
          <a:p>
            <a:r>
              <a:rPr lang="en-US"/>
              <a:t>Request</a:t>
            </a:r>
          </a:p>
        </p:txBody>
      </p:sp>
      <p:sp>
        <p:nvSpPr>
          <p:cNvPr id="7" name="TextBox 6">
            <a:extLst>
              <a:ext uri="{FF2B5EF4-FFF2-40B4-BE49-F238E27FC236}">
                <a16:creationId xmlns:a16="http://schemas.microsoft.com/office/drawing/2014/main" id="{6885631D-6062-468F-BCCA-1DD671546CB9}"/>
              </a:ext>
            </a:extLst>
          </p:cNvPr>
          <p:cNvSpPr txBox="1"/>
          <p:nvPr/>
        </p:nvSpPr>
        <p:spPr>
          <a:xfrm>
            <a:off x="107534" y="2392941"/>
            <a:ext cx="2171557" cy="369332"/>
          </a:xfrm>
          <a:prstGeom prst="rect">
            <a:avLst/>
          </a:prstGeom>
          <a:noFill/>
        </p:spPr>
        <p:txBody>
          <a:bodyPr wrap="none" rtlCol="0">
            <a:spAutoFit/>
          </a:bodyPr>
          <a:lstStyle/>
          <a:p>
            <a:r>
              <a:rPr lang="en-US"/>
              <a:t>Associated response</a:t>
            </a:r>
          </a:p>
        </p:txBody>
      </p:sp>
      <p:sp>
        <p:nvSpPr>
          <p:cNvPr id="8" name="Rectangle 3">
            <a:extLst>
              <a:ext uri="{FF2B5EF4-FFF2-40B4-BE49-F238E27FC236}">
                <a16:creationId xmlns:a16="http://schemas.microsoft.com/office/drawing/2014/main" id="{982E83F4-DC00-43E8-8458-CA4856F647A5}"/>
              </a:ext>
            </a:extLst>
          </p:cNvPr>
          <p:cNvSpPr>
            <a:spLocks noChangeArrowheads="1"/>
          </p:cNvSpPr>
          <p:nvPr/>
        </p:nvSpPr>
        <p:spPr bwMode="auto">
          <a:xfrm>
            <a:off x="107534" y="1269556"/>
            <a:ext cx="11814172" cy="92333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Menlo"/>
              </a:rPr>
              <a:t>2019-04-18 00:00:00,523UTC DEBUG RES2.XMLE 3349 WK051-18APR-HKT BAGS XMLE-Request Queue:Main-</a:t>
            </a:r>
            <a:r>
              <a:rPr kumimoji="0" lang="en-US" altLang="en-US" sz="900" b="0" i="0" u="none" strike="noStrike" cap="none" normalizeH="0" baseline="0">
                <a:ln>
                  <a:noFill/>
                </a:ln>
                <a:solidFill>
                  <a:srgbClr val="000000"/>
                </a:solidFill>
                <a:effectLst/>
                <a:highlight>
                  <a:srgbClr val="FFFF00"/>
                </a:highlight>
                <a:latin typeface="Menlo"/>
              </a:rPr>
              <a:t>PN05</a:t>
            </a:r>
            <a:r>
              <a:rPr kumimoji="0" lang="en-US" altLang="en-US" sz="900" b="0" i="0" u="none" strike="noStrike" cap="none" normalizeH="0" baseline="0">
                <a:ln>
                  <a:noFill/>
                </a:ln>
                <a:solidFill>
                  <a:srgbClr val="000000"/>
                </a:solidFill>
                <a:effectLst/>
                <a:latin typeface="Menlo"/>
              </a:rPr>
              <a:t>-Primary Script:FLTSEATMP3 CorrelationId:</a:t>
            </a:r>
            <a:r>
              <a:rPr kumimoji="0" lang="en-US" altLang="en-US" sz="900" b="0" i="0" u="none" strike="noStrike" cap="none" normalizeH="0" baseline="0">
                <a:ln>
                  <a:noFill/>
                </a:ln>
                <a:solidFill>
                  <a:srgbClr val="000000"/>
                </a:solidFill>
                <a:effectLst/>
                <a:highlight>
                  <a:srgbClr val="00FFFF"/>
                </a:highlight>
                <a:latin typeface="Menlo"/>
              </a:rPr>
              <a:t>414D5120584D4C45504E303520202020F27EA95C2524C7C9</a:t>
            </a:r>
            <a:r>
              <a:rPr kumimoji="0" lang="en-US" altLang="en-US" sz="900" b="0" i="0" u="none" strike="noStrike" cap="none" normalizeH="0" baseline="0">
                <a:ln>
                  <a:noFill/>
                </a:ln>
                <a:solidFill>
                  <a:srgbClr val="000000"/>
                </a:solidFill>
                <a:effectLst/>
                <a:latin typeface="Menlo"/>
              </a:rPr>
              <a:t> &lt;</a:t>
            </a:r>
            <a:r>
              <a:rPr kumimoji="0" lang="en-US" altLang="en-US" sz="900" b="0" i="0" u="none" strike="noStrike" cap="none" normalizeH="0" baseline="0" err="1">
                <a:ln>
                  <a:noFill/>
                </a:ln>
                <a:solidFill>
                  <a:srgbClr val="000000"/>
                </a:solidFill>
                <a:effectLst/>
                <a:latin typeface="Menlo"/>
              </a:rPr>
              <a:t>SoapEnv:Envelope</a:t>
            </a:r>
            <a:r>
              <a:rPr kumimoji="0" lang="en-US" altLang="en-US" sz="900" b="0" i="0" u="none" strike="noStrike" cap="none" normalizeH="0" baseline="0">
                <a:ln>
                  <a:noFill/>
                </a:ln>
                <a:solidFill>
                  <a:srgbClr val="000000"/>
                </a:solidFill>
                <a:effectLst/>
                <a:latin typeface="Menlo"/>
              </a:rPr>
              <a:t> </a:t>
            </a:r>
            <a:r>
              <a:rPr kumimoji="0" lang="en-US" altLang="en-US" sz="900" b="0" i="0" u="none" strike="noStrike" cap="none" normalizeH="0" baseline="0" err="1">
                <a:ln>
                  <a:noFill/>
                </a:ln>
                <a:solidFill>
                  <a:srgbClr val="000000"/>
                </a:solidFill>
                <a:effectLst/>
                <a:latin typeface="Menlo"/>
              </a:rPr>
              <a:t>xmlns:SoapEnv</a:t>
            </a:r>
            <a:r>
              <a:rPr kumimoji="0" lang="en-US" altLang="en-US" sz="900" b="0" i="0" u="none" strike="noStrike" cap="none" normalizeH="0" baseline="0">
                <a:ln>
                  <a:noFill/>
                </a:ln>
                <a:solidFill>
                  <a:srgbClr val="000000"/>
                </a:solidFill>
                <a:effectLst/>
                <a:latin typeface="Menlo"/>
              </a:rPr>
              <a:t>="http://schemas.xmlsoap.org/soap/envelope/" </a:t>
            </a:r>
            <a:r>
              <a:rPr kumimoji="0" lang="en-US" altLang="en-US" sz="900" b="0" i="0" u="none" strike="noStrike" cap="none" normalizeH="0" baseline="0" err="1">
                <a:ln>
                  <a:noFill/>
                </a:ln>
                <a:solidFill>
                  <a:srgbClr val="000000"/>
                </a:solidFill>
                <a:effectLst/>
                <a:latin typeface="Menlo"/>
              </a:rPr>
              <a:t>xmlns:XMLEScript</a:t>
            </a:r>
            <a:r>
              <a:rPr kumimoji="0" lang="en-US" altLang="en-US" sz="900" b="0" i="0" u="none" strike="noStrike" cap="none" normalizeH="0" baseline="0">
                <a:ln>
                  <a:noFill/>
                </a:ln>
                <a:solidFill>
                  <a:srgbClr val="000000"/>
                </a:solidFill>
                <a:effectLst/>
                <a:latin typeface="Menlo"/>
              </a:rPr>
              <a:t>="http://www.Res2.nl/tpfscript/soap/headers/" </a:t>
            </a:r>
            <a:r>
              <a:rPr kumimoji="0" lang="en-US" altLang="en-US" sz="900" b="0" i="0" u="none" strike="noStrike" cap="none" normalizeH="0" baseline="0" err="1">
                <a:ln>
                  <a:noFill/>
                </a:ln>
                <a:solidFill>
                  <a:srgbClr val="000000"/>
                </a:solidFill>
                <a:effectLst/>
                <a:latin typeface="Menlo"/>
              </a:rPr>
              <a:t>SoapEnv:encodingStyle</a:t>
            </a:r>
            <a:r>
              <a:rPr kumimoji="0" lang="en-US" altLang="en-US" sz="900" b="0" i="0" u="none" strike="noStrike" cap="none" normalizeH="0" baseline="0">
                <a:ln>
                  <a:noFill/>
                </a:ln>
                <a:solidFill>
                  <a:srgbClr val="000000"/>
                </a:solidFill>
                <a:effectLst/>
                <a:latin typeface="Menlo"/>
              </a:rPr>
              <a:t>="http://schemas.xmlsoap.org/soap/encoding/"&gt;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Menlo"/>
              </a:rPr>
              <a:t> &lt;</a:t>
            </a:r>
            <a:r>
              <a:rPr kumimoji="0" lang="en-US" altLang="en-US" sz="900" b="0" i="0" u="none" strike="noStrike" cap="none" normalizeH="0" baseline="0" err="1">
                <a:ln>
                  <a:noFill/>
                </a:ln>
                <a:solidFill>
                  <a:srgbClr val="000000"/>
                </a:solidFill>
                <a:effectLst/>
                <a:latin typeface="Menlo"/>
              </a:rPr>
              <a:t>SoapEnv:Header</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SoapEnv:Body</a:t>
            </a:r>
            <a:r>
              <a:rPr kumimoji="0" lang="en-US" altLang="en-US" sz="900" b="0" i="0" u="none" strike="noStrike" cap="none" normalizeH="0" baseline="0">
                <a:ln>
                  <a:noFill/>
                </a:ln>
                <a:solidFill>
                  <a:srgbClr val="000000"/>
                </a:solidFill>
                <a:effectLst/>
                <a:latin typeface="Menlo"/>
              </a:rPr>
              <a:t>&gt; &lt;XMLEScript:</a:t>
            </a:r>
            <a:r>
              <a:rPr kumimoji="0" lang="en-US" altLang="en-US" sz="900" b="0" i="0" u="none" strike="noStrike" cap="none" normalizeH="0" baseline="0">
                <a:ln>
                  <a:noFill/>
                </a:ln>
                <a:solidFill>
                  <a:srgbClr val="000000"/>
                </a:solidFill>
                <a:effectLst/>
                <a:highlight>
                  <a:srgbClr val="FFFF00"/>
                </a:highlight>
                <a:latin typeface="Menlo"/>
              </a:rPr>
              <a:t>FLTSEATMP3 </a:t>
            </a:r>
            <a:r>
              <a:rPr kumimoji="0" lang="en-US" altLang="en-US" sz="900" b="0" i="0" u="none" strike="noStrike" cap="none" normalizeH="0" baseline="0">
                <a:ln>
                  <a:noFill/>
                </a:ln>
                <a:solidFill>
                  <a:srgbClr val="000000"/>
                </a:solidFill>
                <a:effectLst/>
                <a:latin typeface="Menlo"/>
              </a:rPr>
              <a:t>Group="FLT" Version="0" Partition="XHXH" City="</a:t>
            </a:r>
            <a:r>
              <a:rPr kumimoji="0" lang="en-US" altLang="en-US" sz="900" b="0" i="0" u="none" strike="noStrike" cap="none" normalizeH="0" baseline="0">
                <a:ln>
                  <a:noFill/>
                </a:ln>
                <a:solidFill>
                  <a:srgbClr val="000000"/>
                </a:solidFill>
                <a:effectLst/>
                <a:highlight>
                  <a:srgbClr val="FFFF00"/>
                </a:highlight>
                <a:latin typeface="Menlo"/>
              </a:rPr>
              <a:t>HK5</a:t>
            </a:r>
            <a:r>
              <a:rPr kumimoji="0" lang="en-US" altLang="en-US" sz="900" b="0" i="0" u="none" strike="noStrike" cap="none" normalizeH="0" baseline="0">
                <a:ln>
                  <a:noFill/>
                </a:ln>
                <a:solidFill>
                  <a:srgbClr val="000000"/>
                </a:solidFill>
                <a:effectLst/>
                <a:latin typeface="Menlo"/>
              </a:rPr>
              <a:t>" </a:t>
            </a:r>
            <a:r>
              <a:rPr kumimoji="0" lang="en-US" altLang="en-US" sz="900" b="0" i="0" u="none" strike="noStrike" cap="none" normalizeH="0" baseline="0" err="1">
                <a:ln>
                  <a:noFill/>
                </a:ln>
                <a:solidFill>
                  <a:srgbClr val="000000"/>
                </a:solidFill>
                <a:effectLst/>
                <a:latin typeface="Menlo"/>
              </a:rPr>
              <a:t>City_org</a:t>
            </a:r>
            <a:r>
              <a:rPr kumimoji="0" lang="en-US" altLang="en-US" sz="900" b="0" i="0" u="none" strike="noStrike" cap="none" normalizeH="0" baseline="0">
                <a:ln>
                  <a:noFill/>
                </a:ln>
                <a:solidFill>
                  <a:srgbClr val="000000"/>
                </a:solidFill>
                <a:effectLst/>
                <a:latin typeface="Menlo"/>
              </a:rPr>
              <a:t>="HK5" </a:t>
            </a:r>
            <a:r>
              <a:rPr kumimoji="0" lang="en-US" altLang="en-US" sz="900" b="0" i="0" u="none" strike="noStrike" cap="none" normalizeH="0" baseline="0" err="1">
                <a:ln>
                  <a:noFill/>
                </a:ln>
                <a:solidFill>
                  <a:srgbClr val="000000"/>
                </a:solidFill>
                <a:effectLst/>
                <a:latin typeface="Menlo"/>
              </a:rPr>
              <a:t>signincode_org</a:t>
            </a:r>
            <a:r>
              <a:rPr kumimoji="0" lang="en-US" altLang="en-US" sz="900" b="0" i="0" u="none" strike="noStrike" cap="none" normalizeH="0" baseline="0">
                <a:ln>
                  <a:noFill/>
                </a:ln>
                <a:solidFill>
                  <a:srgbClr val="000000"/>
                </a:solidFill>
                <a:effectLst/>
                <a:latin typeface="Menlo"/>
              </a:rPr>
              <a:t>="64703B"&gt; &lt;</a:t>
            </a:r>
            <a:r>
              <a:rPr kumimoji="0" lang="en-US" altLang="en-US" sz="900" b="0" i="0" u="none" strike="noStrike" cap="none" normalizeH="0" baseline="0" err="1">
                <a:ln>
                  <a:noFill/>
                </a:ln>
                <a:solidFill>
                  <a:srgbClr val="000000"/>
                </a:solidFill>
                <a:effectLst/>
                <a:latin typeface="Menlo"/>
              </a:rPr>
              <a:t>signincode</a:t>
            </a:r>
            <a:r>
              <a:rPr kumimoji="0" lang="en-US" altLang="en-US" sz="900" b="0" i="0" u="none" strike="noStrike" cap="none" normalizeH="0" baseline="0">
                <a:ln>
                  <a:noFill/>
                </a:ln>
                <a:solidFill>
                  <a:srgbClr val="000000"/>
                </a:solidFill>
                <a:effectLst/>
                <a:latin typeface="Menlo"/>
              </a:rPr>
              <a:t>&gt;64703B&lt;/</a:t>
            </a:r>
            <a:r>
              <a:rPr kumimoji="0" lang="en-US" altLang="en-US" sz="900" b="0" i="0" u="none" strike="noStrike" cap="none" normalizeH="0" baseline="0" err="1">
                <a:ln>
                  <a:noFill/>
                </a:ln>
                <a:solidFill>
                  <a:srgbClr val="000000"/>
                </a:solidFill>
                <a:effectLst/>
                <a:latin typeface="Menlo"/>
              </a:rPr>
              <a:t>signincode</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flightdata</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carcode</a:t>
            </a:r>
            <a:r>
              <a:rPr kumimoji="0" lang="en-US" altLang="en-US" sz="900" b="0" i="0" u="none" strike="noStrike" cap="none" normalizeH="0" baseline="0">
                <a:ln>
                  <a:noFill/>
                </a:ln>
                <a:solidFill>
                  <a:srgbClr val="000000"/>
                </a:solidFill>
                <a:effectLst/>
                <a:latin typeface="Menlo"/>
              </a:rPr>
              <a:t>&gt;</a:t>
            </a:r>
            <a:r>
              <a:rPr kumimoji="0" lang="en-US" altLang="en-US" sz="900" b="0" i="0" u="none" strike="noStrike" cap="none" normalizeH="0" baseline="0">
                <a:ln>
                  <a:noFill/>
                </a:ln>
                <a:solidFill>
                  <a:srgbClr val="000000"/>
                </a:solidFill>
                <a:effectLst/>
                <a:highlight>
                  <a:srgbClr val="00FF00"/>
                </a:highlight>
                <a:latin typeface="Menlo"/>
              </a:rPr>
              <a:t>WK</a:t>
            </a:r>
            <a:r>
              <a:rPr kumimoji="0" lang="en-US" altLang="en-US" sz="900" b="0" i="0" u="none" strike="noStrike" cap="none" normalizeH="0" baseline="0">
                <a:ln>
                  <a:noFill/>
                </a:ln>
                <a:solidFill>
                  <a:srgbClr val="000000"/>
                </a:solidFill>
                <a:effectLst/>
                <a:latin typeface="Menlo"/>
              </a:rPr>
              <a:t>&lt;/</a:t>
            </a:r>
            <a:r>
              <a:rPr kumimoji="0" lang="en-US" altLang="en-US" sz="900" b="0" i="0" u="none" strike="noStrike" cap="none" normalizeH="0" baseline="0" err="1">
                <a:ln>
                  <a:noFill/>
                </a:ln>
                <a:solidFill>
                  <a:srgbClr val="000000"/>
                </a:solidFill>
                <a:effectLst/>
                <a:latin typeface="Menlo"/>
              </a:rPr>
              <a:t>carcode</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fltnr</a:t>
            </a:r>
            <a:r>
              <a:rPr kumimoji="0" lang="en-US" altLang="en-US" sz="900" b="0" i="0" u="none" strike="noStrike" cap="none" normalizeH="0" baseline="0">
                <a:ln>
                  <a:noFill/>
                </a:ln>
                <a:solidFill>
                  <a:srgbClr val="000000"/>
                </a:solidFill>
                <a:effectLst/>
                <a:latin typeface="Menlo"/>
              </a:rPr>
              <a:t>&gt;</a:t>
            </a:r>
            <a:r>
              <a:rPr kumimoji="0" lang="en-US" altLang="en-US" sz="900" b="0" i="0" u="none" strike="noStrike" cap="none" normalizeH="0" baseline="0">
                <a:ln>
                  <a:noFill/>
                </a:ln>
                <a:solidFill>
                  <a:srgbClr val="000000"/>
                </a:solidFill>
                <a:effectLst/>
                <a:highlight>
                  <a:srgbClr val="00FF00"/>
                </a:highlight>
                <a:latin typeface="Menlo"/>
              </a:rPr>
              <a:t>51</a:t>
            </a:r>
            <a:r>
              <a:rPr kumimoji="0" lang="en-US" altLang="en-US" sz="900" b="0" i="0" u="none" strike="noStrike" cap="none" normalizeH="0" baseline="0">
                <a:ln>
                  <a:noFill/>
                </a:ln>
                <a:solidFill>
                  <a:srgbClr val="000000"/>
                </a:solidFill>
                <a:effectLst/>
                <a:latin typeface="Menlo"/>
              </a:rPr>
              <a:t>&lt;/</a:t>
            </a:r>
            <a:r>
              <a:rPr kumimoji="0" lang="en-US" altLang="en-US" sz="900" b="0" i="0" u="none" strike="noStrike" cap="none" normalizeH="0" baseline="0" err="1">
                <a:ln>
                  <a:noFill/>
                </a:ln>
                <a:solidFill>
                  <a:srgbClr val="000000"/>
                </a:solidFill>
                <a:effectLst/>
                <a:latin typeface="Menlo"/>
              </a:rPr>
              <a:t>fltnr</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fltdate</a:t>
            </a:r>
            <a:r>
              <a:rPr kumimoji="0" lang="en-US" altLang="en-US" sz="900" b="0" i="0" u="none" strike="noStrike" cap="none" normalizeH="0" baseline="0">
                <a:ln>
                  <a:noFill/>
                </a:ln>
                <a:solidFill>
                  <a:srgbClr val="000000"/>
                </a:solidFill>
                <a:effectLst/>
                <a:latin typeface="Menlo"/>
              </a:rPr>
              <a:t>&gt;</a:t>
            </a:r>
            <a:r>
              <a:rPr kumimoji="0" lang="en-US" altLang="en-US" sz="900" b="0" i="0" u="none" strike="noStrike" cap="none" normalizeH="0" baseline="0">
                <a:ln>
                  <a:noFill/>
                </a:ln>
                <a:solidFill>
                  <a:srgbClr val="000000"/>
                </a:solidFill>
                <a:effectLst/>
                <a:highlight>
                  <a:srgbClr val="00FF00"/>
                </a:highlight>
                <a:latin typeface="Menlo"/>
              </a:rPr>
              <a:t>18APR</a:t>
            </a:r>
            <a:r>
              <a:rPr kumimoji="0" lang="en-US" altLang="en-US" sz="900" b="0" i="0" u="none" strike="noStrike" cap="none" normalizeH="0" baseline="0">
                <a:ln>
                  <a:noFill/>
                </a:ln>
                <a:solidFill>
                  <a:srgbClr val="000000"/>
                </a:solidFill>
                <a:effectLst/>
                <a:latin typeface="Menlo"/>
              </a:rPr>
              <a:t>&lt;/</a:t>
            </a:r>
            <a:r>
              <a:rPr kumimoji="0" lang="en-US" altLang="en-US" sz="900" b="0" i="0" u="none" strike="noStrike" cap="none" normalizeH="0" baseline="0" err="1">
                <a:ln>
                  <a:noFill/>
                </a:ln>
                <a:solidFill>
                  <a:srgbClr val="000000"/>
                </a:solidFill>
                <a:effectLst/>
                <a:latin typeface="Menlo"/>
              </a:rPr>
              <a:t>fltdate</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boardpoint</a:t>
            </a:r>
            <a:r>
              <a:rPr kumimoji="0" lang="en-US" altLang="en-US" sz="900" b="0" i="0" u="none" strike="noStrike" cap="none" normalizeH="0" baseline="0">
                <a:ln>
                  <a:noFill/>
                </a:ln>
                <a:solidFill>
                  <a:srgbClr val="000000"/>
                </a:solidFill>
                <a:effectLst/>
                <a:latin typeface="Menlo"/>
              </a:rPr>
              <a:t>&gt;</a:t>
            </a:r>
            <a:r>
              <a:rPr kumimoji="0" lang="en-US" altLang="en-US" sz="900" b="0" i="0" u="none" strike="noStrike" cap="none" normalizeH="0" baseline="0">
                <a:ln>
                  <a:noFill/>
                </a:ln>
                <a:solidFill>
                  <a:srgbClr val="000000"/>
                </a:solidFill>
                <a:effectLst/>
                <a:highlight>
                  <a:srgbClr val="00FF00"/>
                </a:highlight>
                <a:latin typeface="Menlo"/>
              </a:rPr>
              <a:t>HKT</a:t>
            </a:r>
            <a:r>
              <a:rPr kumimoji="0" lang="en-US" altLang="en-US" sz="900" b="0" i="0" u="none" strike="noStrike" cap="none" normalizeH="0" baseline="0">
                <a:ln>
                  <a:noFill/>
                </a:ln>
                <a:solidFill>
                  <a:srgbClr val="000000"/>
                </a:solidFill>
                <a:effectLst/>
                <a:latin typeface="Menlo"/>
              </a:rPr>
              <a:t>&lt;/</a:t>
            </a:r>
            <a:r>
              <a:rPr kumimoji="0" lang="en-US" altLang="en-US" sz="900" b="0" i="0" u="none" strike="noStrike" cap="none" normalizeH="0" baseline="0" err="1">
                <a:ln>
                  <a:noFill/>
                </a:ln>
                <a:solidFill>
                  <a:srgbClr val="000000"/>
                </a:solidFill>
                <a:effectLst/>
                <a:latin typeface="Menlo"/>
              </a:rPr>
              <a:t>boardpoint</a:t>
            </a:r>
            <a:r>
              <a:rPr kumimoji="0" lang="en-US" altLang="en-US" sz="900" b="0" i="0" u="none" strike="noStrike" cap="none" normalizeH="0" baseline="0">
                <a:ln>
                  <a:noFill/>
                </a:ln>
                <a:solidFill>
                  <a:srgbClr val="000000"/>
                </a:solidFill>
                <a:effectLst/>
                <a:latin typeface="Menlo"/>
              </a:rPr>
              <a:t>&gt; &lt;destination&gt;ZRH&lt;/destination&gt; &lt;</a:t>
            </a:r>
            <a:r>
              <a:rPr kumimoji="0" lang="en-US" altLang="en-US" sz="900" b="0" i="0" u="none" strike="noStrike" cap="none" normalizeH="0" baseline="0" err="1">
                <a:ln>
                  <a:noFill/>
                </a:ln>
                <a:solidFill>
                  <a:srgbClr val="000000"/>
                </a:solidFill>
                <a:effectLst/>
                <a:latin typeface="Menlo"/>
              </a:rPr>
              <a:t>depdate</a:t>
            </a:r>
            <a:r>
              <a:rPr kumimoji="0" lang="en-US" altLang="en-US" sz="900" b="0" i="0" u="none" strike="noStrike" cap="none" normalizeH="0" baseline="0">
                <a:ln>
                  <a:noFill/>
                </a:ln>
                <a:solidFill>
                  <a:srgbClr val="000000"/>
                </a:solidFill>
                <a:effectLst/>
                <a:latin typeface="Menlo"/>
              </a:rPr>
              <a:t>&gt;18APR&lt;/</a:t>
            </a:r>
            <a:r>
              <a:rPr kumimoji="0" lang="en-US" altLang="en-US" sz="900" b="0" i="0" u="none" strike="noStrike" cap="none" normalizeH="0" baseline="0" err="1">
                <a:ln>
                  <a:noFill/>
                </a:ln>
                <a:solidFill>
                  <a:srgbClr val="000000"/>
                </a:solidFill>
                <a:effectLst/>
                <a:latin typeface="Menlo"/>
              </a:rPr>
              <a:t>depdate</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flightdata</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firstoffpoint</a:t>
            </a:r>
            <a:r>
              <a:rPr kumimoji="0" lang="en-US" altLang="en-US" sz="900" b="0" i="0" u="none" strike="noStrike" cap="none" normalizeH="0" baseline="0">
                <a:ln>
                  <a:noFill/>
                </a:ln>
                <a:solidFill>
                  <a:srgbClr val="000000"/>
                </a:solidFill>
                <a:effectLst/>
                <a:latin typeface="Menlo"/>
              </a:rPr>
              <a:t>&gt;ZRH&lt;/</a:t>
            </a:r>
            <a:r>
              <a:rPr kumimoji="0" lang="en-US" altLang="en-US" sz="900" b="0" i="0" u="none" strike="noStrike" cap="none" normalizeH="0" baseline="0" err="1">
                <a:ln>
                  <a:noFill/>
                </a:ln>
                <a:solidFill>
                  <a:srgbClr val="000000"/>
                </a:solidFill>
                <a:effectLst/>
                <a:latin typeface="Menlo"/>
              </a:rPr>
              <a:t>firstoffpoint</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flightselection</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pnrinfo</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pnr</a:t>
            </a:r>
            <a:r>
              <a:rPr kumimoji="0" lang="en-US" altLang="en-US" sz="900" b="0" i="0" u="none" strike="noStrike" cap="none" normalizeH="0" baseline="0">
                <a:ln>
                  <a:noFill/>
                </a:ln>
                <a:solidFill>
                  <a:srgbClr val="000000"/>
                </a:solidFill>
                <a:effectLst/>
                <a:latin typeface="Menlo"/>
              </a:rPr>
              <a:t>&gt;2JSVYN&lt;/</a:t>
            </a:r>
            <a:r>
              <a:rPr kumimoji="0" lang="en-US" altLang="en-US" sz="900" b="0" i="0" u="none" strike="noStrike" cap="none" normalizeH="0" baseline="0" err="1">
                <a:ln>
                  <a:noFill/>
                </a:ln>
                <a:solidFill>
                  <a:srgbClr val="000000"/>
                </a:solidFill>
                <a:effectLst/>
                <a:latin typeface="Menlo"/>
              </a:rPr>
              <a:t>pnr</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nbrofpaxinpnr</a:t>
            </a:r>
            <a:r>
              <a:rPr kumimoji="0" lang="en-US" altLang="en-US" sz="900" b="0" i="0" u="none" strike="noStrike" cap="none" normalizeH="0" baseline="0">
                <a:ln>
                  <a:noFill/>
                </a:ln>
                <a:solidFill>
                  <a:srgbClr val="000000"/>
                </a:solidFill>
                <a:effectLst/>
                <a:latin typeface="Menlo"/>
              </a:rPr>
              <a:t> </a:t>
            </a:r>
            <a:r>
              <a:rPr kumimoji="0" lang="en-US" altLang="en-US" sz="900" b="0" i="0" u="none" strike="noStrike" cap="none" normalizeH="0" baseline="0" err="1">
                <a:ln>
                  <a:noFill/>
                </a:ln>
                <a:solidFill>
                  <a:srgbClr val="000000"/>
                </a:solidFill>
                <a:effectLst/>
                <a:latin typeface="Menlo"/>
              </a:rPr>
              <a:t>xsi:nil</a:t>
            </a:r>
            <a:r>
              <a:rPr kumimoji="0" lang="en-US" altLang="en-US" sz="900" b="0" i="0" u="none" strike="noStrike" cap="none" normalizeH="0" baseline="0">
                <a:ln>
                  <a:noFill/>
                </a:ln>
                <a:solidFill>
                  <a:srgbClr val="000000"/>
                </a:solidFill>
                <a:effectLst/>
                <a:latin typeface="Menlo"/>
              </a:rPr>
              <a:t>="true" /&gt; &lt;</a:t>
            </a:r>
            <a:r>
              <a:rPr kumimoji="0" lang="en-US" altLang="en-US" sz="900" b="0" i="0" u="none" strike="noStrike" cap="none" normalizeH="0" baseline="0" err="1">
                <a:ln>
                  <a:noFill/>
                </a:ln>
                <a:solidFill>
                  <a:srgbClr val="000000"/>
                </a:solidFill>
                <a:effectLst/>
                <a:latin typeface="Menlo"/>
              </a:rPr>
              <a:t>bookingclass</a:t>
            </a:r>
            <a:r>
              <a:rPr kumimoji="0" lang="en-US" altLang="en-US" sz="900" b="0" i="0" u="none" strike="noStrike" cap="none" normalizeH="0" baseline="0">
                <a:ln>
                  <a:noFill/>
                </a:ln>
                <a:solidFill>
                  <a:srgbClr val="000000"/>
                </a:solidFill>
                <a:effectLst/>
                <a:latin typeface="Menlo"/>
              </a:rPr>
              <a:t>&gt;Y&lt;/</a:t>
            </a:r>
            <a:r>
              <a:rPr kumimoji="0" lang="en-US" altLang="en-US" sz="900" b="0" i="0" u="none" strike="noStrike" cap="none" normalizeH="0" baseline="0" err="1">
                <a:ln>
                  <a:noFill/>
                </a:ln>
                <a:solidFill>
                  <a:srgbClr val="000000"/>
                </a:solidFill>
                <a:effectLst/>
                <a:latin typeface="Menlo"/>
              </a:rPr>
              <a:t>bookingclass</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pnrinfo</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flightdata</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carcode</a:t>
            </a:r>
            <a:r>
              <a:rPr kumimoji="0" lang="en-US" altLang="en-US" sz="900" b="0" i="0" u="none" strike="noStrike" cap="none" normalizeH="0" baseline="0">
                <a:ln>
                  <a:noFill/>
                </a:ln>
                <a:solidFill>
                  <a:srgbClr val="000000"/>
                </a:solidFill>
                <a:effectLst/>
                <a:latin typeface="Menlo"/>
              </a:rPr>
              <a:t>&gt;WK&lt;/</a:t>
            </a:r>
            <a:r>
              <a:rPr kumimoji="0" lang="en-US" altLang="en-US" sz="900" b="0" i="0" u="none" strike="noStrike" cap="none" normalizeH="0" baseline="0" err="1">
                <a:ln>
                  <a:noFill/>
                </a:ln>
                <a:solidFill>
                  <a:srgbClr val="000000"/>
                </a:solidFill>
                <a:effectLst/>
                <a:latin typeface="Menlo"/>
              </a:rPr>
              <a:t>carcode</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fltnr</a:t>
            </a:r>
            <a:r>
              <a:rPr kumimoji="0" lang="en-US" altLang="en-US" sz="900" b="0" i="0" u="none" strike="noStrike" cap="none" normalizeH="0" baseline="0">
                <a:ln>
                  <a:noFill/>
                </a:ln>
                <a:solidFill>
                  <a:srgbClr val="000000"/>
                </a:solidFill>
                <a:effectLst/>
                <a:latin typeface="Menlo"/>
              </a:rPr>
              <a:t>&gt;51&lt;/</a:t>
            </a:r>
            <a:r>
              <a:rPr kumimoji="0" lang="en-US" altLang="en-US" sz="900" b="0" i="0" u="none" strike="noStrike" cap="none" normalizeH="0" baseline="0" err="1">
                <a:ln>
                  <a:noFill/>
                </a:ln>
                <a:solidFill>
                  <a:srgbClr val="000000"/>
                </a:solidFill>
                <a:effectLst/>
                <a:latin typeface="Menlo"/>
              </a:rPr>
              <a:t>fltnr</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boardpoint</a:t>
            </a:r>
            <a:r>
              <a:rPr kumimoji="0" lang="en-US" altLang="en-US" sz="900" b="0" i="0" u="none" strike="noStrike" cap="none" normalizeH="0" baseline="0">
                <a:ln>
                  <a:noFill/>
                </a:ln>
                <a:solidFill>
                  <a:srgbClr val="000000"/>
                </a:solidFill>
                <a:effectLst/>
                <a:latin typeface="Menlo"/>
              </a:rPr>
              <a:t>&gt;HKT&lt;/</a:t>
            </a:r>
            <a:r>
              <a:rPr kumimoji="0" lang="en-US" altLang="en-US" sz="900" b="0" i="0" u="none" strike="noStrike" cap="none" normalizeH="0" baseline="0" err="1">
                <a:ln>
                  <a:noFill/>
                </a:ln>
                <a:solidFill>
                  <a:srgbClr val="000000"/>
                </a:solidFill>
                <a:effectLst/>
                <a:latin typeface="Menlo"/>
              </a:rPr>
              <a:t>boardpoint</a:t>
            </a:r>
            <a:r>
              <a:rPr kumimoji="0" lang="en-US" altLang="en-US" sz="900" b="0" i="0" u="none" strike="noStrike" cap="none" normalizeH="0" baseline="0">
                <a:ln>
                  <a:noFill/>
                </a:ln>
                <a:solidFill>
                  <a:srgbClr val="000000"/>
                </a:solidFill>
                <a:effectLst/>
                <a:latin typeface="Menlo"/>
              </a:rPr>
              <a:t>&gt; &lt;destination&gt;ZRH&lt;/destination&gt; &lt;</a:t>
            </a:r>
            <a:r>
              <a:rPr kumimoji="0" lang="en-US" altLang="en-US" sz="900" b="0" i="0" u="none" strike="noStrike" cap="none" normalizeH="0" baseline="0" err="1">
                <a:ln>
                  <a:noFill/>
                </a:ln>
                <a:solidFill>
                  <a:srgbClr val="000000"/>
                </a:solidFill>
                <a:effectLst/>
                <a:latin typeface="Menlo"/>
              </a:rPr>
              <a:t>depdate</a:t>
            </a:r>
            <a:r>
              <a:rPr kumimoji="0" lang="en-US" altLang="en-US" sz="900" b="0" i="0" u="none" strike="noStrike" cap="none" normalizeH="0" baseline="0">
                <a:ln>
                  <a:noFill/>
                </a:ln>
                <a:solidFill>
                  <a:srgbClr val="000000"/>
                </a:solidFill>
                <a:effectLst/>
                <a:latin typeface="Menlo"/>
              </a:rPr>
              <a:t>&gt;18APR&lt;/</a:t>
            </a:r>
            <a:r>
              <a:rPr kumimoji="0" lang="en-US" altLang="en-US" sz="900" b="0" i="0" u="none" strike="noStrike" cap="none" normalizeH="0" baseline="0" err="1">
                <a:ln>
                  <a:noFill/>
                </a:ln>
                <a:solidFill>
                  <a:srgbClr val="000000"/>
                </a:solidFill>
                <a:effectLst/>
                <a:latin typeface="Menlo"/>
              </a:rPr>
              <a:t>depdate</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fltseqnr</a:t>
            </a:r>
            <a:r>
              <a:rPr kumimoji="0" lang="en-US" altLang="en-US" sz="900" b="0" i="0" u="none" strike="noStrike" cap="none" normalizeH="0" baseline="0">
                <a:ln>
                  <a:noFill/>
                </a:ln>
                <a:solidFill>
                  <a:srgbClr val="000000"/>
                </a:solidFill>
                <a:effectLst/>
                <a:latin typeface="Menlo"/>
              </a:rPr>
              <a:t>&gt;1&lt;/</a:t>
            </a:r>
            <a:r>
              <a:rPr kumimoji="0" lang="en-US" altLang="en-US" sz="900" b="0" i="0" u="none" strike="noStrike" cap="none" normalizeH="0" baseline="0" err="1">
                <a:ln>
                  <a:noFill/>
                </a:ln>
                <a:solidFill>
                  <a:srgbClr val="000000"/>
                </a:solidFill>
                <a:effectLst/>
                <a:latin typeface="Menlo"/>
              </a:rPr>
              <a:t>fltseqnr</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flightdata</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islocal</a:t>
            </a:r>
            <a:r>
              <a:rPr kumimoji="0" lang="en-US" altLang="en-US" sz="900" b="0" i="0" u="none" strike="noStrike" cap="none" normalizeH="0" baseline="0">
                <a:ln>
                  <a:noFill/>
                </a:ln>
                <a:solidFill>
                  <a:srgbClr val="000000"/>
                </a:solidFill>
                <a:effectLst/>
                <a:latin typeface="Menlo"/>
              </a:rPr>
              <a:t>&gt;Y&lt;/</a:t>
            </a:r>
            <a:r>
              <a:rPr kumimoji="0" lang="en-US" altLang="en-US" sz="900" b="0" i="0" u="none" strike="noStrike" cap="none" normalizeH="0" baseline="0" err="1">
                <a:ln>
                  <a:noFill/>
                </a:ln>
                <a:solidFill>
                  <a:srgbClr val="000000"/>
                </a:solidFill>
                <a:effectLst/>
                <a:latin typeface="Menlo"/>
              </a:rPr>
              <a:t>islocal</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flightselection</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showinf</a:t>
            </a:r>
            <a:r>
              <a:rPr kumimoji="0" lang="en-US" altLang="en-US" sz="900" b="0" i="0" u="none" strike="noStrike" cap="none" normalizeH="0" baseline="0">
                <a:ln>
                  <a:noFill/>
                </a:ln>
                <a:solidFill>
                  <a:srgbClr val="000000"/>
                </a:solidFill>
                <a:effectLst/>
                <a:latin typeface="Menlo"/>
              </a:rPr>
              <a:t>&gt;N&lt;/</a:t>
            </a:r>
            <a:r>
              <a:rPr kumimoji="0" lang="en-US" altLang="en-US" sz="900" b="0" i="0" u="none" strike="noStrike" cap="none" normalizeH="0" baseline="0" err="1">
                <a:ln>
                  <a:noFill/>
                </a:ln>
                <a:solidFill>
                  <a:srgbClr val="000000"/>
                </a:solidFill>
                <a:effectLst/>
                <a:latin typeface="Menlo"/>
              </a:rPr>
              <a:t>showinf</a:t>
            </a:r>
            <a:r>
              <a:rPr kumimoji="0" lang="en-US" altLang="en-US" sz="900" b="0" i="0" u="none" strike="noStrike" cap="none" normalizeH="0" baseline="0">
                <a:ln>
                  <a:noFill/>
                </a:ln>
                <a:solidFill>
                  <a:srgbClr val="000000"/>
                </a:solidFill>
                <a:effectLst/>
                <a:latin typeface="Menlo"/>
              </a:rPr>
              <a:t>&gt; &lt;/XMLEScript:</a:t>
            </a:r>
            <a:r>
              <a:rPr kumimoji="0" lang="en-US" altLang="en-US" sz="900" b="0" i="0" u="none" strike="noStrike" cap="none" normalizeH="0" baseline="0">
                <a:ln>
                  <a:noFill/>
                </a:ln>
                <a:solidFill>
                  <a:srgbClr val="000000"/>
                </a:solidFill>
                <a:effectLst/>
                <a:highlight>
                  <a:srgbClr val="FFFF00"/>
                </a:highlight>
                <a:latin typeface="Menlo"/>
              </a:rPr>
              <a:t>FLTSEATMP3</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SoapEnv:Body</a:t>
            </a:r>
            <a:r>
              <a:rPr kumimoji="0" lang="en-US" altLang="en-US" sz="900" b="0" i="0" u="none" strike="noStrike" cap="none" normalizeH="0" baseline="0">
                <a:ln>
                  <a:noFill/>
                </a:ln>
                <a:solidFill>
                  <a:srgbClr val="000000"/>
                </a:solidFill>
                <a:effectLst/>
                <a:latin typeface="Menlo"/>
              </a:rPr>
              <a:t>&gt; &lt;/</a:t>
            </a:r>
            <a:r>
              <a:rPr kumimoji="0" lang="en-US" altLang="en-US" sz="900" b="0" i="0" u="none" strike="noStrike" cap="none" normalizeH="0" baseline="0" err="1">
                <a:ln>
                  <a:noFill/>
                </a:ln>
                <a:solidFill>
                  <a:srgbClr val="000000"/>
                </a:solidFill>
                <a:effectLst/>
                <a:latin typeface="Menlo"/>
              </a:rPr>
              <a:t>SoapEnv:Envelope</a:t>
            </a:r>
            <a:r>
              <a:rPr kumimoji="0" lang="en-US" altLang="en-US" sz="900" b="0" i="0" u="none" strike="noStrike" cap="none" normalizeH="0" baseline="0">
                <a:ln>
                  <a:noFill/>
                </a:ln>
                <a:solidFill>
                  <a:srgbClr val="000000"/>
                </a:solidFill>
                <a:effectLst/>
                <a:latin typeface="Menlo"/>
              </a:rPr>
              <a:t>&gt;</a:t>
            </a:r>
            <a:r>
              <a:rPr kumimoji="0" lang="en-US" altLang="en-US" sz="700" b="0" i="0" u="none" strike="noStrike" cap="none" normalizeH="0" baseline="0">
                <a:ln>
                  <a:noFill/>
                </a:ln>
                <a:solidFill>
                  <a:schemeClr val="tx1"/>
                </a:solidFill>
                <a:effectLst/>
                <a:latin typeface="Menlo"/>
              </a:rPr>
              <a:t> </a:t>
            </a:r>
            <a:endParaRPr kumimoji="0" lang="en-US" altLang="en-US" sz="1600" b="0" i="0" u="none" strike="noStrike" cap="none" normalizeH="0" baseline="0">
              <a:ln>
                <a:noFill/>
              </a:ln>
              <a:solidFill>
                <a:schemeClr val="tx1"/>
              </a:solidFill>
              <a:effectLst/>
              <a:latin typeface="Menlo"/>
            </a:endParaRPr>
          </a:p>
        </p:txBody>
      </p:sp>
      <p:sp>
        <p:nvSpPr>
          <p:cNvPr id="2" name="Speech Bubble: Oval 1">
            <a:extLst>
              <a:ext uri="{FF2B5EF4-FFF2-40B4-BE49-F238E27FC236}">
                <a16:creationId xmlns:a16="http://schemas.microsoft.com/office/drawing/2014/main" id="{6B8CB693-4BFE-409D-BDE0-4988F025A090}"/>
              </a:ext>
            </a:extLst>
          </p:cNvPr>
          <p:cNvSpPr/>
          <p:nvPr/>
        </p:nvSpPr>
        <p:spPr>
          <a:xfrm>
            <a:off x="5147679" y="881402"/>
            <a:ext cx="765544" cy="369332"/>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MQ server</a:t>
            </a:r>
          </a:p>
        </p:txBody>
      </p:sp>
      <p:sp>
        <p:nvSpPr>
          <p:cNvPr id="9" name="Speech Bubble: Oval 8">
            <a:extLst>
              <a:ext uri="{FF2B5EF4-FFF2-40B4-BE49-F238E27FC236}">
                <a16:creationId xmlns:a16="http://schemas.microsoft.com/office/drawing/2014/main" id="{DE317BF8-5203-4258-975C-349DB2321589}"/>
              </a:ext>
            </a:extLst>
          </p:cNvPr>
          <p:cNvSpPr/>
          <p:nvPr/>
        </p:nvSpPr>
        <p:spPr>
          <a:xfrm>
            <a:off x="5374174" y="1173347"/>
            <a:ext cx="1026625" cy="388154"/>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Pseudo</a:t>
            </a:r>
          </a:p>
          <a:p>
            <a:pPr algn="ctr"/>
            <a:r>
              <a:rPr lang="en-US" sz="1050">
                <a:solidFill>
                  <a:schemeClr val="tx1"/>
                </a:solidFill>
              </a:rPr>
              <a:t>City code</a:t>
            </a:r>
          </a:p>
        </p:txBody>
      </p:sp>
      <p:sp>
        <p:nvSpPr>
          <p:cNvPr id="10" name="Rectangle: Beveled 9">
            <a:hlinkClick r:id="rId2" action="ppaction://hlinksldjump"/>
            <a:extLst>
              <a:ext uri="{FF2B5EF4-FFF2-40B4-BE49-F238E27FC236}">
                <a16:creationId xmlns:a16="http://schemas.microsoft.com/office/drawing/2014/main" id="{C09D1C41-9E28-4006-8BE1-26DD74860883}"/>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323931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2"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FA312C-8928-422F-BE83-DEA7E97BB599}"/>
              </a:ext>
            </a:extLst>
          </p:cNvPr>
          <p:cNvSpPr/>
          <p:nvPr/>
        </p:nvSpPr>
        <p:spPr>
          <a:xfrm>
            <a:off x="562155" y="83123"/>
            <a:ext cx="7628435" cy="707886"/>
          </a:xfrm>
          <a:prstGeom prst="rect">
            <a:avLst/>
          </a:prstGeom>
        </p:spPr>
        <p:txBody>
          <a:bodyPr wrap="none">
            <a:spAutoFit/>
          </a:bodyPr>
          <a:lstStyle/>
          <a:p>
            <a:pPr>
              <a:spcBef>
                <a:spcPct val="0"/>
              </a:spcBef>
            </a:pPr>
            <a:r>
              <a:rPr lang="nl-NL" altLang="nl-NL" sz="4000">
                <a:solidFill>
                  <a:srgbClr val="00B0F0"/>
                </a:solidFill>
              </a:rPr>
              <a:t>Tier 2/3 - Post </a:t>
            </a:r>
            <a:r>
              <a:rPr lang="nl-NL" altLang="nl-NL" sz="4000" err="1">
                <a:solidFill>
                  <a:srgbClr val="00B0F0"/>
                </a:solidFill>
              </a:rPr>
              <a:t>departure</a:t>
            </a:r>
            <a:r>
              <a:rPr lang="nl-NL" altLang="nl-NL" sz="4000">
                <a:solidFill>
                  <a:srgbClr val="00B0F0"/>
                </a:solidFill>
              </a:rPr>
              <a:t> processing</a:t>
            </a:r>
          </a:p>
        </p:txBody>
      </p:sp>
      <p:sp>
        <p:nvSpPr>
          <p:cNvPr id="3" name="TextBox 2">
            <a:extLst>
              <a:ext uri="{FF2B5EF4-FFF2-40B4-BE49-F238E27FC236}">
                <a16:creationId xmlns:a16="http://schemas.microsoft.com/office/drawing/2014/main" id="{51560637-602B-4A4E-B066-DD28DC626CFB}"/>
              </a:ext>
            </a:extLst>
          </p:cNvPr>
          <p:cNvSpPr txBox="1"/>
          <p:nvPr/>
        </p:nvSpPr>
        <p:spPr>
          <a:xfrm>
            <a:off x="95250" y="1062446"/>
            <a:ext cx="5162674" cy="3108543"/>
          </a:xfrm>
          <a:prstGeom prst="rect">
            <a:avLst/>
          </a:prstGeom>
          <a:noFill/>
        </p:spPr>
        <p:txBody>
          <a:bodyPr wrap="square" rtlCol="0">
            <a:spAutoFit/>
          </a:bodyPr>
          <a:lstStyle/>
          <a:p>
            <a:r>
              <a:rPr lang="en-US" sz="1400"/>
              <a:t>What happens when a flight is set to ‘PD’?</a:t>
            </a:r>
          </a:p>
          <a:p>
            <a:endParaRPr lang="en-US" sz="1400"/>
          </a:p>
          <a:p>
            <a:pPr marL="342900" indent="-342900">
              <a:buFont typeface="+mj-lt"/>
              <a:buAutoNum type="arabicPeriod"/>
            </a:pPr>
            <a:r>
              <a:rPr lang="en-US" sz="1400"/>
              <a:t>Users selects PD status</a:t>
            </a:r>
          </a:p>
          <a:p>
            <a:pPr marL="342900" indent="-342900">
              <a:buFont typeface="+mj-lt"/>
              <a:buAutoNum type="arabicPeriod"/>
            </a:pPr>
            <a:r>
              <a:rPr lang="en-US" sz="1400"/>
              <a:t>iPort calls Meridian (</a:t>
            </a:r>
            <a:r>
              <a:rPr lang="en-US" sz="1400" err="1"/>
              <a:t>XMLe</a:t>
            </a:r>
            <a:r>
              <a:rPr lang="en-US" sz="1400"/>
              <a:t>) to close the flight</a:t>
            </a:r>
          </a:p>
          <a:p>
            <a:pPr marL="342900" indent="-342900">
              <a:buFont typeface="+mj-lt"/>
              <a:buAutoNum type="arabicPeriod"/>
            </a:pPr>
            <a:r>
              <a:rPr lang="en-US" sz="1400"/>
              <a:t>iPort application sets the PD flag in the database (flight file)</a:t>
            </a:r>
          </a:p>
          <a:p>
            <a:pPr marL="342900" indent="-342900">
              <a:buFont typeface="+mj-lt"/>
              <a:buAutoNum type="arabicPeriod"/>
            </a:pPr>
            <a:r>
              <a:rPr lang="en-US" sz="1400"/>
              <a:t>The agent process is activated to initiate the sending of PD messages. </a:t>
            </a:r>
          </a:p>
          <a:p>
            <a:pPr marL="342900" indent="-342900">
              <a:buFont typeface="+mj-lt"/>
              <a:buAutoNum type="arabicPeriod"/>
            </a:pPr>
            <a:r>
              <a:rPr lang="en-US" sz="1400"/>
              <a:t>The iPort agent application reads the routing table, and decides which messages need to be sent to which address.</a:t>
            </a:r>
          </a:p>
          <a:p>
            <a:pPr marL="342900" indent="-342900">
              <a:buFont typeface="+mj-lt"/>
              <a:buAutoNum type="arabicPeriod"/>
            </a:pPr>
            <a:r>
              <a:rPr lang="en-US" sz="1400"/>
              <a:t>The iPort agent application creates the messages. The content can be a mix of Meridian data and iPort data.</a:t>
            </a:r>
          </a:p>
          <a:p>
            <a:pPr marL="342900" indent="-342900">
              <a:buFont typeface="+mj-lt"/>
              <a:buAutoNum type="arabicPeriod"/>
            </a:pPr>
            <a:r>
              <a:rPr lang="en-US" sz="1400"/>
              <a:t>iPort agent sends the TTY data via Meridian, and sends the emails via the Travelport mail server. </a:t>
            </a:r>
          </a:p>
          <a:p>
            <a:pPr marL="342900" indent="-342900">
              <a:buFont typeface="+mj-lt"/>
              <a:buAutoNum type="arabicPeriod"/>
            </a:pPr>
            <a:r>
              <a:rPr lang="en-US" sz="1400"/>
              <a:t>Meridian/email server send out the data to 3</a:t>
            </a:r>
            <a:r>
              <a:rPr lang="en-US" sz="1400" baseline="30000"/>
              <a:t>rd</a:t>
            </a:r>
            <a:r>
              <a:rPr lang="en-US" sz="1400"/>
              <a:t> parties</a:t>
            </a:r>
          </a:p>
        </p:txBody>
      </p:sp>
      <p:sp>
        <p:nvSpPr>
          <p:cNvPr id="4" name="Cloud 3">
            <a:extLst>
              <a:ext uri="{FF2B5EF4-FFF2-40B4-BE49-F238E27FC236}">
                <a16:creationId xmlns:a16="http://schemas.microsoft.com/office/drawing/2014/main" id="{D89C8CF3-57BD-4EBD-A7C0-1955CF8B4A01}"/>
              </a:ext>
            </a:extLst>
          </p:cNvPr>
          <p:cNvSpPr/>
          <p:nvPr/>
        </p:nvSpPr>
        <p:spPr>
          <a:xfrm rot="10800000">
            <a:off x="6631842" y="2456584"/>
            <a:ext cx="2159727" cy="667951"/>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050">
              <a:solidFill>
                <a:schemeClr val="tx1"/>
              </a:solidFill>
            </a:endParaRPr>
          </a:p>
        </p:txBody>
      </p:sp>
      <p:sp>
        <p:nvSpPr>
          <p:cNvPr id="5" name="Rectangle 4">
            <a:extLst>
              <a:ext uri="{FF2B5EF4-FFF2-40B4-BE49-F238E27FC236}">
                <a16:creationId xmlns:a16="http://schemas.microsoft.com/office/drawing/2014/main" id="{1A0014BE-9296-421C-BEC3-A5C692C989E0}"/>
              </a:ext>
            </a:extLst>
          </p:cNvPr>
          <p:cNvSpPr/>
          <p:nvPr/>
        </p:nvSpPr>
        <p:spPr>
          <a:xfrm rot="10800000">
            <a:off x="5494137" y="3074388"/>
            <a:ext cx="6478788" cy="1924336"/>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sz="1200">
              <a:solidFill>
                <a:schemeClr val="tx1"/>
              </a:solidFill>
            </a:endParaRPr>
          </a:p>
        </p:txBody>
      </p:sp>
      <p:sp>
        <p:nvSpPr>
          <p:cNvPr id="9" name="Rectangle 8">
            <a:extLst>
              <a:ext uri="{FF2B5EF4-FFF2-40B4-BE49-F238E27FC236}">
                <a16:creationId xmlns:a16="http://schemas.microsoft.com/office/drawing/2014/main" id="{0CC62451-BA19-4D4D-93B8-B26AECBD0966}"/>
              </a:ext>
            </a:extLst>
          </p:cNvPr>
          <p:cNvSpPr/>
          <p:nvPr/>
        </p:nvSpPr>
        <p:spPr>
          <a:xfrm>
            <a:off x="7280839" y="4661713"/>
            <a:ext cx="3739586" cy="28936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err="1"/>
              <a:t>Meridian</a:t>
            </a:r>
            <a:endParaRPr lang="nl-NL" sz="1050"/>
          </a:p>
        </p:txBody>
      </p:sp>
      <p:sp>
        <p:nvSpPr>
          <p:cNvPr id="11" name="Can 70">
            <a:extLst>
              <a:ext uri="{FF2B5EF4-FFF2-40B4-BE49-F238E27FC236}">
                <a16:creationId xmlns:a16="http://schemas.microsoft.com/office/drawing/2014/main" id="{19EB691C-29AE-4B3C-9689-0C49A3AAD91C}"/>
              </a:ext>
            </a:extLst>
          </p:cNvPr>
          <p:cNvSpPr/>
          <p:nvPr/>
        </p:nvSpPr>
        <p:spPr>
          <a:xfrm>
            <a:off x="8852776" y="3547161"/>
            <a:ext cx="718678" cy="942962"/>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50"/>
              <a:t>iPort</a:t>
            </a:r>
          </a:p>
          <a:p>
            <a:pPr algn="ctr" eaLnBrk="1" hangingPunct="1">
              <a:defRPr/>
            </a:pPr>
            <a:r>
              <a:rPr lang="nl-NL" sz="1050"/>
              <a:t>database</a:t>
            </a:r>
          </a:p>
        </p:txBody>
      </p:sp>
      <p:sp>
        <p:nvSpPr>
          <p:cNvPr id="14" name="TextBox 128">
            <a:extLst>
              <a:ext uri="{FF2B5EF4-FFF2-40B4-BE49-F238E27FC236}">
                <a16:creationId xmlns:a16="http://schemas.microsoft.com/office/drawing/2014/main" id="{CDD0C1BC-4485-4789-AE87-A6AC733DE5F4}"/>
              </a:ext>
            </a:extLst>
          </p:cNvPr>
          <p:cNvSpPr txBox="1">
            <a:spLocks noChangeArrowheads="1"/>
          </p:cNvSpPr>
          <p:nvPr/>
        </p:nvSpPr>
        <p:spPr bwMode="auto">
          <a:xfrm>
            <a:off x="7767385" y="3080008"/>
            <a:ext cx="146667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900"/>
              <a:t>216.113.133.250</a:t>
            </a:r>
            <a:endParaRPr lang="nl-NL" altLang="nl-NL" sz="900"/>
          </a:p>
        </p:txBody>
      </p:sp>
      <p:sp>
        <p:nvSpPr>
          <p:cNvPr id="16" name="TextBox 15">
            <a:extLst>
              <a:ext uri="{FF2B5EF4-FFF2-40B4-BE49-F238E27FC236}">
                <a16:creationId xmlns:a16="http://schemas.microsoft.com/office/drawing/2014/main" id="{2CAA35F7-4B7C-47AF-8685-A60E5F11A741}"/>
              </a:ext>
            </a:extLst>
          </p:cNvPr>
          <p:cNvSpPr txBox="1"/>
          <p:nvPr/>
        </p:nvSpPr>
        <p:spPr>
          <a:xfrm>
            <a:off x="5433805" y="3074388"/>
            <a:ext cx="1649682" cy="307777"/>
          </a:xfrm>
          <a:prstGeom prst="rect">
            <a:avLst/>
          </a:prstGeom>
          <a:noFill/>
        </p:spPr>
        <p:txBody>
          <a:bodyPr wrap="none" rtlCol="0">
            <a:spAutoFit/>
          </a:bodyPr>
          <a:lstStyle/>
          <a:p>
            <a:r>
              <a:rPr lang="en-US" sz="1400" b="1"/>
              <a:t>Atlanta Data Center</a:t>
            </a:r>
          </a:p>
        </p:txBody>
      </p:sp>
      <p:sp>
        <p:nvSpPr>
          <p:cNvPr id="57" name="Rectangle 56">
            <a:extLst>
              <a:ext uri="{FF2B5EF4-FFF2-40B4-BE49-F238E27FC236}">
                <a16:creationId xmlns:a16="http://schemas.microsoft.com/office/drawing/2014/main" id="{C4D220AA-D971-4285-9559-611DC4BD82A5}"/>
              </a:ext>
            </a:extLst>
          </p:cNvPr>
          <p:cNvSpPr/>
          <p:nvPr/>
        </p:nvSpPr>
        <p:spPr>
          <a:xfrm>
            <a:off x="7194899" y="1184629"/>
            <a:ext cx="1144971" cy="583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iPort user</a:t>
            </a:r>
          </a:p>
        </p:txBody>
      </p:sp>
      <p:sp>
        <p:nvSpPr>
          <p:cNvPr id="58" name="Arrow: Down 57">
            <a:extLst>
              <a:ext uri="{FF2B5EF4-FFF2-40B4-BE49-F238E27FC236}">
                <a16:creationId xmlns:a16="http://schemas.microsoft.com/office/drawing/2014/main" id="{7A9A9B36-9221-41CA-9810-6B6A2E4396DE}"/>
              </a:ext>
            </a:extLst>
          </p:cNvPr>
          <p:cNvSpPr/>
          <p:nvPr/>
        </p:nvSpPr>
        <p:spPr>
          <a:xfrm>
            <a:off x="7639656" y="1816936"/>
            <a:ext cx="255456" cy="1419481"/>
          </a:xfrm>
          <a:prstGeom prst="down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1785C74-0DA4-43E5-ADFF-FC2D9E00DC7F}"/>
              </a:ext>
            </a:extLst>
          </p:cNvPr>
          <p:cNvSpPr/>
          <p:nvPr/>
        </p:nvSpPr>
        <p:spPr>
          <a:xfrm>
            <a:off x="6901601" y="3351387"/>
            <a:ext cx="1438269" cy="26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iPort transaction servers</a:t>
            </a:r>
          </a:p>
        </p:txBody>
      </p:sp>
      <p:sp>
        <p:nvSpPr>
          <p:cNvPr id="70" name="Rectangle 69">
            <a:extLst>
              <a:ext uri="{FF2B5EF4-FFF2-40B4-BE49-F238E27FC236}">
                <a16:creationId xmlns:a16="http://schemas.microsoft.com/office/drawing/2014/main" id="{B213363E-B471-446A-8B25-28C5727E4A03}"/>
              </a:ext>
            </a:extLst>
          </p:cNvPr>
          <p:cNvSpPr/>
          <p:nvPr/>
        </p:nvSpPr>
        <p:spPr>
          <a:xfrm>
            <a:off x="6883418" y="3682640"/>
            <a:ext cx="304800" cy="33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5B7C87E-4565-499C-9F19-5446AA0CB450}"/>
              </a:ext>
            </a:extLst>
          </p:cNvPr>
          <p:cNvSpPr/>
          <p:nvPr/>
        </p:nvSpPr>
        <p:spPr>
          <a:xfrm>
            <a:off x="7275104" y="3678581"/>
            <a:ext cx="304800" cy="33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D53D17-1959-496F-8886-24B9AC247B0D}"/>
              </a:ext>
            </a:extLst>
          </p:cNvPr>
          <p:cNvSpPr/>
          <p:nvPr/>
        </p:nvSpPr>
        <p:spPr>
          <a:xfrm>
            <a:off x="7651186" y="3678581"/>
            <a:ext cx="304800" cy="3370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2B34D3-E382-4EC7-9871-7B6429E53681}"/>
              </a:ext>
            </a:extLst>
          </p:cNvPr>
          <p:cNvSpPr/>
          <p:nvPr/>
        </p:nvSpPr>
        <p:spPr>
          <a:xfrm>
            <a:off x="8035070" y="3681656"/>
            <a:ext cx="304800" cy="329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Bent-Up 73">
            <a:extLst>
              <a:ext uri="{FF2B5EF4-FFF2-40B4-BE49-F238E27FC236}">
                <a16:creationId xmlns:a16="http://schemas.microsoft.com/office/drawing/2014/main" id="{F8FBBD00-1CAF-42F7-8A3E-F7A8FC69463D}"/>
              </a:ext>
            </a:extLst>
          </p:cNvPr>
          <p:cNvSpPr/>
          <p:nvPr/>
        </p:nvSpPr>
        <p:spPr>
          <a:xfrm rot="5400000">
            <a:off x="8154676" y="3725365"/>
            <a:ext cx="426795" cy="1020469"/>
          </a:xfrm>
          <a:prstGeom prst="ben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872550F-EFC3-4D1E-B0CC-0984B8996455}"/>
              </a:ext>
            </a:extLst>
          </p:cNvPr>
          <p:cNvSpPr/>
          <p:nvPr/>
        </p:nvSpPr>
        <p:spPr>
          <a:xfrm>
            <a:off x="9747335" y="3353158"/>
            <a:ext cx="977816" cy="26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iPort Agent servers</a:t>
            </a:r>
          </a:p>
        </p:txBody>
      </p:sp>
      <p:sp>
        <p:nvSpPr>
          <p:cNvPr id="76" name="Rectangle 75">
            <a:extLst>
              <a:ext uri="{FF2B5EF4-FFF2-40B4-BE49-F238E27FC236}">
                <a16:creationId xmlns:a16="http://schemas.microsoft.com/office/drawing/2014/main" id="{484307A3-70AC-47BD-B6C2-938E017F5C8F}"/>
              </a:ext>
            </a:extLst>
          </p:cNvPr>
          <p:cNvSpPr/>
          <p:nvPr/>
        </p:nvSpPr>
        <p:spPr>
          <a:xfrm>
            <a:off x="9931443" y="3681794"/>
            <a:ext cx="304800" cy="33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F91DF02-DB40-4227-A338-C4423DAE5E83}"/>
              </a:ext>
            </a:extLst>
          </p:cNvPr>
          <p:cNvSpPr/>
          <p:nvPr/>
        </p:nvSpPr>
        <p:spPr>
          <a:xfrm>
            <a:off x="10331419" y="3678581"/>
            <a:ext cx="304800" cy="33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884259E9-1C84-4BC7-A7FD-67A53B9739EC}"/>
              </a:ext>
            </a:extLst>
          </p:cNvPr>
          <p:cNvSpPr txBox="1"/>
          <p:nvPr/>
        </p:nvSpPr>
        <p:spPr>
          <a:xfrm>
            <a:off x="10286261" y="4058260"/>
            <a:ext cx="548548" cy="261610"/>
          </a:xfrm>
          <a:prstGeom prst="rect">
            <a:avLst/>
          </a:prstGeom>
          <a:noFill/>
        </p:spPr>
        <p:txBody>
          <a:bodyPr wrap="none" rtlCol="0">
            <a:spAutoFit/>
          </a:bodyPr>
          <a:lstStyle/>
          <a:p>
            <a:r>
              <a:rPr lang="en-US" sz="1050"/>
              <a:t>E-Mail</a:t>
            </a:r>
          </a:p>
        </p:txBody>
      </p:sp>
      <p:pic>
        <p:nvPicPr>
          <p:cNvPr id="80" name="Graphic 79" descr="Thumbs up sign">
            <a:extLst>
              <a:ext uri="{FF2B5EF4-FFF2-40B4-BE49-F238E27FC236}">
                <a16:creationId xmlns:a16="http://schemas.microsoft.com/office/drawing/2014/main" id="{4A3F6C4C-8394-4DBC-AC9C-718C65B11C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0486" y="3867793"/>
            <a:ext cx="410365" cy="410365"/>
          </a:xfrm>
          <a:prstGeom prst="rect">
            <a:avLst/>
          </a:prstGeom>
        </p:spPr>
      </p:pic>
      <p:sp>
        <p:nvSpPr>
          <p:cNvPr id="83" name="Arrow: Up-Down 82">
            <a:extLst>
              <a:ext uri="{FF2B5EF4-FFF2-40B4-BE49-F238E27FC236}">
                <a16:creationId xmlns:a16="http://schemas.microsoft.com/office/drawing/2014/main" id="{105BF11C-97D3-45DE-A704-8229144793F1}"/>
              </a:ext>
            </a:extLst>
          </p:cNvPr>
          <p:cNvSpPr/>
          <p:nvPr/>
        </p:nvSpPr>
        <p:spPr>
          <a:xfrm rot="16200000">
            <a:off x="9685993" y="3584529"/>
            <a:ext cx="139793" cy="351108"/>
          </a:xfrm>
          <a:prstGeom prst="up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4" name="Rectangle 83">
            <a:extLst>
              <a:ext uri="{FF2B5EF4-FFF2-40B4-BE49-F238E27FC236}">
                <a16:creationId xmlns:a16="http://schemas.microsoft.com/office/drawing/2014/main" id="{3C5D6622-1E20-4450-9780-6DC694C3D55D}"/>
              </a:ext>
            </a:extLst>
          </p:cNvPr>
          <p:cNvSpPr/>
          <p:nvPr/>
        </p:nvSpPr>
        <p:spPr>
          <a:xfrm>
            <a:off x="9940325" y="3760083"/>
            <a:ext cx="295918" cy="2505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Up 84">
            <a:extLst>
              <a:ext uri="{FF2B5EF4-FFF2-40B4-BE49-F238E27FC236}">
                <a16:creationId xmlns:a16="http://schemas.microsoft.com/office/drawing/2014/main" id="{35AEEB93-04CC-4D3F-BEE7-DE70A2167969}"/>
              </a:ext>
            </a:extLst>
          </p:cNvPr>
          <p:cNvSpPr/>
          <p:nvPr/>
        </p:nvSpPr>
        <p:spPr>
          <a:xfrm>
            <a:off x="9931443" y="4058260"/>
            <a:ext cx="152917" cy="555804"/>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row: Up 85">
            <a:extLst>
              <a:ext uri="{FF2B5EF4-FFF2-40B4-BE49-F238E27FC236}">
                <a16:creationId xmlns:a16="http://schemas.microsoft.com/office/drawing/2014/main" id="{FABE3C49-1E68-4670-91C0-F53A3443621A}"/>
              </a:ext>
            </a:extLst>
          </p:cNvPr>
          <p:cNvSpPr/>
          <p:nvPr/>
        </p:nvSpPr>
        <p:spPr>
          <a:xfrm rot="5400000">
            <a:off x="9685394" y="3795581"/>
            <a:ext cx="125265" cy="304799"/>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Down 86">
            <a:extLst>
              <a:ext uri="{FF2B5EF4-FFF2-40B4-BE49-F238E27FC236}">
                <a16:creationId xmlns:a16="http://schemas.microsoft.com/office/drawing/2014/main" id="{CDA4526E-0C70-4476-A1D4-0974EDF8DE39}"/>
              </a:ext>
            </a:extLst>
          </p:cNvPr>
          <p:cNvSpPr/>
          <p:nvPr/>
        </p:nvSpPr>
        <p:spPr>
          <a:xfrm>
            <a:off x="10055194" y="4058260"/>
            <a:ext cx="152917" cy="5558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Bent-Up 87">
            <a:extLst>
              <a:ext uri="{FF2B5EF4-FFF2-40B4-BE49-F238E27FC236}">
                <a16:creationId xmlns:a16="http://schemas.microsoft.com/office/drawing/2014/main" id="{5EC0FFF7-92F2-4FFC-B0AC-9B3DD74D35C4}"/>
              </a:ext>
            </a:extLst>
          </p:cNvPr>
          <p:cNvSpPr/>
          <p:nvPr/>
        </p:nvSpPr>
        <p:spPr>
          <a:xfrm rot="5400000">
            <a:off x="10343581" y="3927872"/>
            <a:ext cx="365274" cy="636215"/>
          </a:xfrm>
          <a:prstGeom prst="ben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B8B0ACC-F6A3-4F86-8CE2-CC679344CE30}"/>
              </a:ext>
            </a:extLst>
          </p:cNvPr>
          <p:cNvSpPr/>
          <p:nvPr/>
        </p:nvSpPr>
        <p:spPr>
          <a:xfrm>
            <a:off x="10844326" y="4095242"/>
            <a:ext cx="70484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Mail server</a:t>
            </a:r>
          </a:p>
        </p:txBody>
      </p:sp>
      <p:sp>
        <p:nvSpPr>
          <p:cNvPr id="91" name="TextBox 90">
            <a:extLst>
              <a:ext uri="{FF2B5EF4-FFF2-40B4-BE49-F238E27FC236}">
                <a16:creationId xmlns:a16="http://schemas.microsoft.com/office/drawing/2014/main" id="{D804C7B0-0760-4B76-B02E-8FFEFB244B7F}"/>
              </a:ext>
            </a:extLst>
          </p:cNvPr>
          <p:cNvSpPr txBox="1"/>
          <p:nvPr/>
        </p:nvSpPr>
        <p:spPr>
          <a:xfrm>
            <a:off x="9755889" y="4265144"/>
            <a:ext cx="381836" cy="253916"/>
          </a:xfrm>
          <a:prstGeom prst="rect">
            <a:avLst/>
          </a:prstGeom>
          <a:noFill/>
        </p:spPr>
        <p:txBody>
          <a:bodyPr wrap="none" rtlCol="0">
            <a:spAutoFit/>
          </a:bodyPr>
          <a:lstStyle/>
          <a:p>
            <a:r>
              <a:rPr lang="en-US" sz="1050"/>
              <a:t>TTY</a:t>
            </a:r>
          </a:p>
        </p:txBody>
      </p:sp>
      <p:sp>
        <p:nvSpPr>
          <p:cNvPr id="92" name="Oval 91">
            <a:extLst>
              <a:ext uri="{FF2B5EF4-FFF2-40B4-BE49-F238E27FC236}">
                <a16:creationId xmlns:a16="http://schemas.microsoft.com/office/drawing/2014/main" id="{36AEF2EC-C51C-4370-860E-9B7035523CA3}"/>
              </a:ext>
            </a:extLst>
          </p:cNvPr>
          <p:cNvSpPr/>
          <p:nvPr/>
        </p:nvSpPr>
        <p:spPr>
          <a:xfrm>
            <a:off x="8554605" y="5195863"/>
            <a:ext cx="2923020" cy="88158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r>
              <a:rPr lang="en-US" baseline="30000">
                <a:solidFill>
                  <a:schemeClr val="tx1"/>
                </a:solidFill>
              </a:rPr>
              <a:t>rd</a:t>
            </a:r>
            <a:r>
              <a:rPr lang="en-US">
                <a:solidFill>
                  <a:schemeClr val="tx1"/>
                </a:solidFill>
              </a:rPr>
              <a:t> party networks</a:t>
            </a:r>
          </a:p>
        </p:txBody>
      </p:sp>
      <p:sp>
        <p:nvSpPr>
          <p:cNvPr id="93" name="Arrow: Down 92">
            <a:extLst>
              <a:ext uri="{FF2B5EF4-FFF2-40B4-BE49-F238E27FC236}">
                <a16:creationId xmlns:a16="http://schemas.microsoft.com/office/drawing/2014/main" id="{77C100A2-7A92-4DAC-8D99-A904074866F9}"/>
              </a:ext>
            </a:extLst>
          </p:cNvPr>
          <p:cNvSpPr/>
          <p:nvPr/>
        </p:nvSpPr>
        <p:spPr>
          <a:xfrm>
            <a:off x="9234059" y="5005322"/>
            <a:ext cx="361568" cy="4119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row: Down 93">
            <a:extLst>
              <a:ext uri="{FF2B5EF4-FFF2-40B4-BE49-F238E27FC236}">
                <a16:creationId xmlns:a16="http://schemas.microsoft.com/office/drawing/2014/main" id="{91571ECB-A111-4246-9E24-8F83C59F2886}"/>
              </a:ext>
            </a:extLst>
          </p:cNvPr>
          <p:cNvSpPr/>
          <p:nvPr/>
        </p:nvSpPr>
        <p:spPr>
          <a:xfrm>
            <a:off x="11080757" y="4562332"/>
            <a:ext cx="361568" cy="1054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Beveled 33">
            <a:hlinkClick r:id="rId4" action="ppaction://hlinksldjump"/>
            <a:extLst>
              <a:ext uri="{FF2B5EF4-FFF2-40B4-BE49-F238E27FC236}">
                <a16:creationId xmlns:a16="http://schemas.microsoft.com/office/drawing/2014/main" id="{803302C3-523F-4D49-8BC5-5B892A2DF586}"/>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
        <p:nvSpPr>
          <p:cNvPr id="35" name="Arrow: Up-Down 34">
            <a:extLst>
              <a:ext uri="{FF2B5EF4-FFF2-40B4-BE49-F238E27FC236}">
                <a16:creationId xmlns:a16="http://schemas.microsoft.com/office/drawing/2014/main" id="{D485A3F2-0634-4266-9110-4270864F70F4}"/>
              </a:ext>
            </a:extLst>
          </p:cNvPr>
          <p:cNvSpPr/>
          <p:nvPr/>
        </p:nvSpPr>
        <p:spPr>
          <a:xfrm>
            <a:off x="7651186" y="4010611"/>
            <a:ext cx="171353" cy="651102"/>
          </a:xfrm>
          <a:prstGeom prst="up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687132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22" presetClass="entr" presetSubtype="1"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animEffect transition="in" filter="wipe(up)">
                                      <p:cBhvr>
                                        <p:cTn id="9" dur="500"/>
                                        <p:tgtEl>
                                          <p:spTgt spid="5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8"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left)">
                                      <p:cBhvr>
                                        <p:cTn id="23" dur="500"/>
                                        <p:tgtEl>
                                          <p:spTgt spid="7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wipe(left)">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par>
                                <p:cTn id="38" presetID="1" presetClass="exit" presetSubtype="0" fill="hold" grpId="1" nodeType="withEffect">
                                  <p:stCondLst>
                                    <p:cond delay="0"/>
                                  </p:stCondLst>
                                  <p:childTnLst>
                                    <p:set>
                                      <p:cBhvr>
                                        <p:cTn id="39" dur="1" fill="hold">
                                          <p:stCondLst>
                                            <p:cond delay="0"/>
                                          </p:stCondLst>
                                        </p:cTn>
                                        <p:tgtEl>
                                          <p:spTgt spid="83"/>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childTnLst>
                                </p:cTn>
                              </p:par>
                              <p:par>
                                <p:cTn id="52" presetID="1" presetClass="exit" presetSubtype="0" fill="hold" grpId="1" nodeType="withEffect">
                                  <p:stCondLst>
                                    <p:cond delay="0"/>
                                  </p:stCondLst>
                                  <p:childTnLst>
                                    <p:set>
                                      <p:cBhvr>
                                        <p:cTn id="53" dur="1" fill="hold">
                                          <p:stCondLst>
                                            <p:cond delay="0"/>
                                          </p:stCondLst>
                                        </p:cTn>
                                        <p:tgtEl>
                                          <p:spTgt spid="85"/>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86"/>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8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9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9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4" grpId="0" animBg="1"/>
      <p:bldP spid="78" grpId="0"/>
      <p:bldP spid="83" grpId="0" animBg="1"/>
      <p:bldP spid="83" grpId="1" animBg="1"/>
      <p:bldP spid="84" grpId="0" animBg="1"/>
      <p:bldP spid="85" grpId="0" animBg="1"/>
      <p:bldP spid="85" grpId="1" animBg="1"/>
      <p:bldP spid="86" grpId="0" animBg="1"/>
      <p:bldP spid="86" grpId="1" animBg="1"/>
      <p:bldP spid="87" grpId="0" animBg="1"/>
      <p:bldP spid="88" grpId="0" animBg="1"/>
      <p:bldP spid="91" grpId="0"/>
      <p:bldP spid="92" grpId="0" animBg="1"/>
      <p:bldP spid="93" grpId="0" animBg="1"/>
      <p:bldP spid="94" grpId="0" animBg="1"/>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0056869D-DDE4-4911-82EC-5800B97BE27D}"/>
              </a:ext>
            </a:extLst>
          </p:cNvPr>
          <p:cNvSpPr/>
          <p:nvPr/>
        </p:nvSpPr>
        <p:spPr>
          <a:xfrm>
            <a:off x="4338786" y="1752799"/>
            <a:ext cx="7167717" cy="413397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75999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2/3 - Test systems - </a:t>
            </a:r>
            <a:r>
              <a:rPr lang="nl-NL" altLang="nl-NL" sz="4000" err="1">
                <a:solidFill>
                  <a:srgbClr val="00B0F0"/>
                </a:solidFill>
              </a:rPr>
              <a:t>Preprod</a:t>
            </a:r>
            <a:endParaRPr lang="nl-NL" altLang="nl-NL" sz="4000">
              <a:solidFill>
                <a:srgbClr val="00B0F0"/>
              </a:solidFill>
            </a:endParaRPr>
          </a:p>
        </p:txBody>
      </p:sp>
      <p:sp>
        <p:nvSpPr>
          <p:cNvPr id="5" name="Rectangle 4">
            <a:extLst>
              <a:ext uri="{FF2B5EF4-FFF2-40B4-BE49-F238E27FC236}">
                <a16:creationId xmlns:a16="http://schemas.microsoft.com/office/drawing/2014/main" id="{1F135459-14F2-4ED5-B414-1BB136B67131}"/>
              </a:ext>
            </a:extLst>
          </p:cNvPr>
          <p:cNvSpPr/>
          <p:nvPr/>
        </p:nvSpPr>
        <p:spPr>
          <a:xfrm>
            <a:off x="5794111" y="2617283"/>
            <a:ext cx="844094"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100">
                <a:solidFill>
                  <a:schemeClr val="tx1"/>
                </a:solidFill>
              </a:rPr>
              <a:t>iPort transaction server 1</a:t>
            </a:r>
          </a:p>
        </p:txBody>
      </p:sp>
      <p:sp>
        <p:nvSpPr>
          <p:cNvPr id="20" name="Rectangle 19">
            <a:extLst>
              <a:ext uri="{FF2B5EF4-FFF2-40B4-BE49-F238E27FC236}">
                <a16:creationId xmlns:a16="http://schemas.microsoft.com/office/drawing/2014/main" id="{A41AAB74-14A2-4082-A052-DDB1F9B8A6F1}"/>
              </a:ext>
            </a:extLst>
          </p:cNvPr>
          <p:cNvSpPr/>
          <p:nvPr/>
        </p:nvSpPr>
        <p:spPr bwMode="auto">
          <a:xfrm>
            <a:off x="6444392" y="5193319"/>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600">
                <a:solidFill>
                  <a:schemeClr val="tx1"/>
                </a:solidFill>
              </a:rPr>
              <a:t>TPF A</a:t>
            </a:r>
          </a:p>
          <a:p>
            <a:pPr algn="ctr" eaLnBrk="1" hangingPunct="1">
              <a:defRPr/>
            </a:pPr>
            <a:r>
              <a:rPr lang="en-US" sz="600">
                <a:solidFill>
                  <a:schemeClr val="tx1"/>
                </a:solidFill>
              </a:rPr>
              <a:t>LTCUST</a:t>
            </a:r>
            <a:endParaRPr lang="en-GB" sz="600">
              <a:solidFill>
                <a:schemeClr val="tx1"/>
              </a:solidFill>
            </a:endParaRPr>
          </a:p>
        </p:txBody>
      </p:sp>
      <p:sp>
        <p:nvSpPr>
          <p:cNvPr id="21" name="Rectangle 20">
            <a:extLst>
              <a:ext uri="{FF2B5EF4-FFF2-40B4-BE49-F238E27FC236}">
                <a16:creationId xmlns:a16="http://schemas.microsoft.com/office/drawing/2014/main" id="{EE9F7A97-F8DD-4E05-A027-C359BAC461DA}"/>
              </a:ext>
            </a:extLst>
          </p:cNvPr>
          <p:cNvSpPr/>
          <p:nvPr/>
        </p:nvSpPr>
        <p:spPr bwMode="auto">
          <a:xfrm>
            <a:off x="8550420" y="5193400"/>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600">
                <a:solidFill>
                  <a:schemeClr val="tx1"/>
                </a:solidFill>
              </a:rPr>
              <a:t>TPF B</a:t>
            </a:r>
          </a:p>
          <a:p>
            <a:pPr algn="ctr" eaLnBrk="1" hangingPunct="1">
              <a:defRPr/>
            </a:pPr>
            <a:r>
              <a:rPr lang="en-US" sz="600">
                <a:solidFill>
                  <a:schemeClr val="tx1"/>
                </a:solidFill>
              </a:rPr>
              <a:t>LTCUST</a:t>
            </a:r>
            <a:endParaRPr lang="en-GB" sz="600">
              <a:solidFill>
                <a:schemeClr val="tx1"/>
              </a:solidFill>
            </a:endParaRPr>
          </a:p>
        </p:txBody>
      </p:sp>
      <p:sp>
        <p:nvSpPr>
          <p:cNvPr id="69" name="Rectangle 68">
            <a:extLst>
              <a:ext uri="{FF2B5EF4-FFF2-40B4-BE49-F238E27FC236}">
                <a16:creationId xmlns:a16="http://schemas.microsoft.com/office/drawing/2014/main" id="{B52991E8-C965-49C7-875D-5907E91A187B}"/>
              </a:ext>
            </a:extLst>
          </p:cNvPr>
          <p:cNvSpPr/>
          <p:nvPr/>
        </p:nvSpPr>
        <p:spPr>
          <a:xfrm>
            <a:off x="6362442" y="2110913"/>
            <a:ext cx="718216" cy="25912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900">
                <a:solidFill>
                  <a:schemeClr val="tx1"/>
                </a:solidFill>
              </a:rPr>
              <a:t>Load balancer</a:t>
            </a:r>
            <a:endParaRPr lang="en-GB" sz="900">
              <a:solidFill>
                <a:schemeClr val="tx1"/>
              </a:solidFill>
            </a:endParaRPr>
          </a:p>
        </p:txBody>
      </p:sp>
      <p:sp>
        <p:nvSpPr>
          <p:cNvPr id="2" name="Rectangle: Rounded Corners 1">
            <a:extLst>
              <a:ext uri="{FF2B5EF4-FFF2-40B4-BE49-F238E27FC236}">
                <a16:creationId xmlns:a16="http://schemas.microsoft.com/office/drawing/2014/main" id="{3D8D6956-450D-479E-9D1A-FA793A20EB72}"/>
              </a:ext>
            </a:extLst>
          </p:cNvPr>
          <p:cNvSpPr/>
          <p:nvPr/>
        </p:nvSpPr>
        <p:spPr>
          <a:xfrm>
            <a:off x="7130820" y="4055159"/>
            <a:ext cx="575309" cy="35675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MQ hub 1</a:t>
            </a:r>
          </a:p>
        </p:txBody>
      </p:sp>
      <p:sp>
        <p:nvSpPr>
          <p:cNvPr id="70" name="Rectangle: Rounded Corners 69">
            <a:extLst>
              <a:ext uri="{FF2B5EF4-FFF2-40B4-BE49-F238E27FC236}">
                <a16:creationId xmlns:a16="http://schemas.microsoft.com/office/drawing/2014/main" id="{F7325170-015C-4FA6-8241-95A9384B8B3F}"/>
              </a:ext>
            </a:extLst>
          </p:cNvPr>
          <p:cNvSpPr/>
          <p:nvPr/>
        </p:nvSpPr>
        <p:spPr>
          <a:xfrm>
            <a:off x="7831028" y="4055159"/>
            <a:ext cx="575309" cy="35675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MQ hub 2</a:t>
            </a:r>
          </a:p>
        </p:txBody>
      </p:sp>
      <p:cxnSp>
        <p:nvCxnSpPr>
          <p:cNvPr id="81" name="Straight Connector 80">
            <a:extLst>
              <a:ext uri="{FF2B5EF4-FFF2-40B4-BE49-F238E27FC236}">
                <a16:creationId xmlns:a16="http://schemas.microsoft.com/office/drawing/2014/main" id="{BA02D3E6-C6CD-4D46-A336-2124D00F67D4}"/>
              </a:ext>
            </a:extLst>
          </p:cNvPr>
          <p:cNvCxnSpPr>
            <a:cxnSpLocks/>
          </p:cNvCxnSpPr>
          <p:nvPr/>
        </p:nvCxnSpPr>
        <p:spPr>
          <a:xfrm>
            <a:off x="6216158" y="3797532"/>
            <a:ext cx="3510403" cy="149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A3C23D7-62D2-4D9D-A574-68AA418049CE}"/>
              </a:ext>
            </a:extLst>
          </p:cNvPr>
          <p:cNvCxnSpPr>
            <a:endCxn id="2" idx="0"/>
          </p:cNvCxnSpPr>
          <p:nvPr/>
        </p:nvCxnSpPr>
        <p:spPr>
          <a:xfrm>
            <a:off x="7418474" y="3812458"/>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B6B5AC3-BC01-462B-8F07-3516E7EB0928}"/>
              </a:ext>
            </a:extLst>
          </p:cNvPr>
          <p:cNvCxnSpPr/>
          <p:nvPr/>
        </p:nvCxnSpPr>
        <p:spPr>
          <a:xfrm>
            <a:off x="8115059" y="3819787"/>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FA77CA-F923-486F-8890-2BDB48475606}"/>
              </a:ext>
            </a:extLst>
          </p:cNvPr>
          <p:cNvCxnSpPr>
            <a:cxnSpLocks/>
            <a:endCxn id="5" idx="2"/>
          </p:cNvCxnSpPr>
          <p:nvPr/>
        </p:nvCxnSpPr>
        <p:spPr>
          <a:xfrm flipV="1">
            <a:off x="6216158" y="3577087"/>
            <a:ext cx="0" cy="219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0CDCF57-CCA0-4434-BD06-7E9BCBA04C59}"/>
              </a:ext>
            </a:extLst>
          </p:cNvPr>
          <p:cNvCxnSpPr>
            <a:cxnSpLocks/>
          </p:cNvCxnSpPr>
          <p:nvPr/>
        </p:nvCxnSpPr>
        <p:spPr>
          <a:xfrm flipV="1">
            <a:off x="8492505" y="3612235"/>
            <a:ext cx="0" cy="1885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7F6D12F-0B83-4E3B-917B-CF28DF4C53D6}"/>
              </a:ext>
            </a:extLst>
          </p:cNvPr>
          <p:cNvCxnSpPr>
            <a:cxnSpLocks/>
            <a:endCxn id="46" idx="2"/>
          </p:cNvCxnSpPr>
          <p:nvPr/>
        </p:nvCxnSpPr>
        <p:spPr>
          <a:xfrm flipV="1">
            <a:off x="7303581" y="3588353"/>
            <a:ext cx="0" cy="2204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F98A9E8-36DD-4A12-9848-9BCA5E612ADD}"/>
              </a:ext>
            </a:extLst>
          </p:cNvPr>
          <p:cNvCxnSpPr>
            <a:cxnSpLocks/>
          </p:cNvCxnSpPr>
          <p:nvPr/>
        </p:nvCxnSpPr>
        <p:spPr>
          <a:xfrm flipV="1">
            <a:off x="9718440" y="3631240"/>
            <a:ext cx="0" cy="1816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424A2BB-A3FB-4373-911B-48637A9892D3}"/>
              </a:ext>
            </a:extLst>
          </p:cNvPr>
          <p:cNvCxnSpPr>
            <a:cxnSpLocks/>
          </p:cNvCxnSpPr>
          <p:nvPr/>
        </p:nvCxnSpPr>
        <p:spPr>
          <a:xfrm flipV="1">
            <a:off x="6657384" y="4923559"/>
            <a:ext cx="2102638" cy="10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CC1AF07-4D9F-41A0-A407-19199F5211EF}"/>
              </a:ext>
            </a:extLst>
          </p:cNvPr>
          <p:cNvCxnSpPr/>
          <p:nvPr/>
        </p:nvCxnSpPr>
        <p:spPr>
          <a:xfrm>
            <a:off x="6657750" y="4923668"/>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0BC331B-89B9-4361-83AF-BF8DEDF7F30C}"/>
              </a:ext>
            </a:extLst>
          </p:cNvPr>
          <p:cNvCxnSpPr/>
          <p:nvPr/>
        </p:nvCxnSpPr>
        <p:spPr>
          <a:xfrm>
            <a:off x="8760022" y="4911272"/>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E8D1387-A50C-48E5-92D1-C95381D2DA42}"/>
              </a:ext>
            </a:extLst>
          </p:cNvPr>
          <p:cNvCxnSpPr>
            <a:cxnSpLocks/>
          </p:cNvCxnSpPr>
          <p:nvPr/>
        </p:nvCxnSpPr>
        <p:spPr>
          <a:xfrm flipV="1">
            <a:off x="7418474" y="4386033"/>
            <a:ext cx="0" cy="5245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86CA4F9-A122-418F-A64E-A1BA56F382C6}"/>
              </a:ext>
            </a:extLst>
          </p:cNvPr>
          <p:cNvCxnSpPr>
            <a:cxnSpLocks/>
          </p:cNvCxnSpPr>
          <p:nvPr/>
        </p:nvCxnSpPr>
        <p:spPr>
          <a:xfrm flipH="1" flipV="1">
            <a:off x="8114015" y="4409107"/>
            <a:ext cx="1044" cy="5014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00F7BC4-8611-456D-A39A-CFDEA4C5DAE7}"/>
              </a:ext>
            </a:extLst>
          </p:cNvPr>
          <p:cNvSpPr txBox="1"/>
          <p:nvPr/>
        </p:nvSpPr>
        <p:spPr>
          <a:xfrm>
            <a:off x="433596" y="1546785"/>
            <a:ext cx="3439380" cy="2123658"/>
          </a:xfrm>
          <a:prstGeom prst="rect">
            <a:avLst/>
          </a:prstGeom>
          <a:solidFill>
            <a:schemeClr val="bg2">
              <a:lumMod val="90000"/>
            </a:schemeClr>
          </a:solidFill>
        </p:spPr>
        <p:txBody>
          <a:bodyPr wrap="square" rtlCol="0">
            <a:spAutoFit/>
          </a:bodyPr>
          <a:lstStyle/>
          <a:p>
            <a:pPr marL="285750" indent="-285750">
              <a:buFont typeface="Arial" panose="020B0604020202020204" pitchFamily="34" charset="0"/>
              <a:buChar char="•"/>
            </a:pPr>
            <a:r>
              <a:rPr lang="en-US" sz="1200"/>
              <a:t>The main test system is Preprod, which is almost a copy of the production system</a:t>
            </a:r>
          </a:p>
          <a:p>
            <a:pPr marL="285750" indent="-285750">
              <a:buFont typeface="Arial" panose="020B0604020202020204" pitchFamily="34" charset="0"/>
              <a:buChar char="•"/>
            </a:pPr>
            <a:r>
              <a:rPr lang="en-US" sz="1200"/>
              <a:t>The difference is in the number of transaction servers (2 instead of 4)</a:t>
            </a:r>
          </a:p>
          <a:p>
            <a:pPr marL="285750" indent="-285750">
              <a:buFont typeface="Arial" panose="020B0604020202020204" pitchFamily="34" charset="0"/>
              <a:buChar char="•"/>
            </a:pPr>
            <a:r>
              <a:rPr lang="en-US" sz="1200"/>
              <a:t>And in the number of TPF CPU’s (2 instead of 8)</a:t>
            </a:r>
          </a:p>
          <a:p>
            <a:pPr marL="285750" indent="-285750">
              <a:buFont typeface="Arial" panose="020B0604020202020204" pitchFamily="34" charset="0"/>
              <a:buChar char="•"/>
            </a:pPr>
            <a:r>
              <a:rPr lang="en-US" sz="1200"/>
              <a:t>LTCUST (</a:t>
            </a:r>
            <a:r>
              <a:rPr lang="en-US" sz="1200" i="1"/>
              <a:t>Large customer Test</a:t>
            </a:r>
            <a:r>
              <a:rPr lang="en-US" sz="1200"/>
              <a:t>) is restored almost weekly by Travelport. </a:t>
            </a:r>
          </a:p>
          <a:p>
            <a:pPr marL="285750" indent="-285750">
              <a:buFont typeface="Arial" panose="020B0604020202020204" pitchFamily="34" charset="0"/>
              <a:buChar char="•"/>
            </a:pPr>
            <a:r>
              <a:rPr lang="en-US" sz="1200"/>
              <a:t>The iPort SQL database is also a copy of the production database.</a:t>
            </a:r>
          </a:p>
          <a:p>
            <a:pPr marL="285750" indent="-285750">
              <a:buFont typeface="Arial" panose="020B0604020202020204" pitchFamily="34" charset="0"/>
              <a:buChar char="•"/>
            </a:pPr>
            <a:r>
              <a:rPr lang="en-US" sz="1200"/>
              <a:t>All software (iPort and </a:t>
            </a:r>
            <a:r>
              <a:rPr lang="en-US" sz="1200" err="1"/>
              <a:t>XMLe</a:t>
            </a:r>
            <a:r>
              <a:rPr lang="en-US" sz="1200"/>
              <a:t>) is tested on preprod before deployed on production. </a:t>
            </a:r>
          </a:p>
        </p:txBody>
      </p:sp>
      <p:sp>
        <p:nvSpPr>
          <p:cNvPr id="117" name="Rectangle 116">
            <a:extLst>
              <a:ext uri="{FF2B5EF4-FFF2-40B4-BE49-F238E27FC236}">
                <a16:creationId xmlns:a16="http://schemas.microsoft.com/office/drawing/2014/main" id="{C789D576-7669-46BA-BE3C-030E8620991B}"/>
              </a:ext>
            </a:extLst>
          </p:cNvPr>
          <p:cNvSpPr/>
          <p:nvPr/>
        </p:nvSpPr>
        <p:spPr>
          <a:xfrm>
            <a:off x="6467856" y="5219909"/>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19" name="Rectangle 118">
            <a:extLst>
              <a:ext uri="{FF2B5EF4-FFF2-40B4-BE49-F238E27FC236}">
                <a16:creationId xmlns:a16="http://schemas.microsoft.com/office/drawing/2014/main" id="{56C69C77-C2D6-45E0-A401-298D3DB9FD53}"/>
              </a:ext>
            </a:extLst>
          </p:cNvPr>
          <p:cNvSpPr/>
          <p:nvPr/>
        </p:nvSpPr>
        <p:spPr>
          <a:xfrm>
            <a:off x="8561303" y="5219608"/>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25" name="TextBox 124">
            <a:extLst>
              <a:ext uri="{FF2B5EF4-FFF2-40B4-BE49-F238E27FC236}">
                <a16:creationId xmlns:a16="http://schemas.microsoft.com/office/drawing/2014/main" id="{1D92628E-7418-48B2-A520-DBD6933A2BD1}"/>
              </a:ext>
            </a:extLst>
          </p:cNvPr>
          <p:cNvSpPr txBox="1"/>
          <p:nvPr/>
        </p:nvSpPr>
        <p:spPr>
          <a:xfrm>
            <a:off x="4944606" y="3831262"/>
            <a:ext cx="1894936" cy="1077218"/>
          </a:xfrm>
          <a:prstGeom prst="rect">
            <a:avLst/>
          </a:prstGeom>
          <a:solidFill>
            <a:schemeClr val="bg1"/>
          </a:solidFill>
        </p:spPr>
        <p:txBody>
          <a:bodyPr wrap="square" rtlCol="0">
            <a:spAutoFit/>
          </a:bodyPr>
          <a:lstStyle/>
          <a:p>
            <a:r>
              <a:rPr lang="en-US" sz="1600"/>
              <a:t>This is the data exchange you see in the log files on the portal!</a:t>
            </a:r>
          </a:p>
        </p:txBody>
      </p:sp>
      <p:sp>
        <p:nvSpPr>
          <p:cNvPr id="46" name="Rectangle 45">
            <a:extLst>
              <a:ext uri="{FF2B5EF4-FFF2-40B4-BE49-F238E27FC236}">
                <a16:creationId xmlns:a16="http://schemas.microsoft.com/office/drawing/2014/main" id="{15514731-7BFB-4212-865D-5EA4F5866A22}"/>
              </a:ext>
            </a:extLst>
          </p:cNvPr>
          <p:cNvSpPr/>
          <p:nvPr/>
        </p:nvSpPr>
        <p:spPr>
          <a:xfrm>
            <a:off x="6881534" y="2628549"/>
            <a:ext cx="844094"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100">
                <a:solidFill>
                  <a:schemeClr val="tx1"/>
                </a:solidFill>
              </a:rPr>
              <a:t>iPort transaction server 2</a:t>
            </a:r>
          </a:p>
        </p:txBody>
      </p:sp>
      <p:sp>
        <p:nvSpPr>
          <p:cNvPr id="47" name="Rectangle 46">
            <a:extLst>
              <a:ext uri="{FF2B5EF4-FFF2-40B4-BE49-F238E27FC236}">
                <a16:creationId xmlns:a16="http://schemas.microsoft.com/office/drawing/2014/main" id="{21B8C5BC-873F-47AE-A4CD-122FF5904F2F}"/>
              </a:ext>
            </a:extLst>
          </p:cNvPr>
          <p:cNvSpPr/>
          <p:nvPr/>
        </p:nvSpPr>
        <p:spPr>
          <a:xfrm>
            <a:off x="9242310" y="2642095"/>
            <a:ext cx="844094"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100">
                <a:solidFill>
                  <a:schemeClr val="tx1"/>
                </a:solidFill>
              </a:rPr>
              <a:t>Iport agent server 2</a:t>
            </a:r>
          </a:p>
        </p:txBody>
      </p:sp>
      <p:sp>
        <p:nvSpPr>
          <p:cNvPr id="48" name="Rectangle 47">
            <a:extLst>
              <a:ext uri="{FF2B5EF4-FFF2-40B4-BE49-F238E27FC236}">
                <a16:creationId xmlns:a16="http://schemas.microsoft.com/office/drawing/2014/main" id="{582FDE1C-67A2-4E7A-A2D5-34501D802463}"/>
              </a:ext>
            </a:extLst>
          </p:cNvPr>
          <p:cNvSpPr/>
          <p:nvPr/>
        </p:nvSpPr>
        <p:spPr>
          <a:xfrm>
            <a:off x="8083308" y="2639492"/>
            <a:ext cx="844094"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100">
                <a:solidFill>
                  <a:schemeClr val="tx1"/>
                </a:solidFill>
              </a:rPr>
              <a:t>iPort agent server 1</a:t>
            </a:r>
          </a:p>
        </p:txBody>
      </p:sp>
      <p:sp>
        <p:nvSpPr>
          <p:cNvPr id="30" name="TextBox 29">
            <a:extLst>
              <a:ext uri="{FF2B5EF4-FFF2-40B4-BE49-F238E27FC236}">
                <a16:creationId xmlns:a16="http://schemas.microsoft.com/office/drawing/2014/main" id="{38EABBCF-B397-4BEE-A036-462CF141FAA8}"/>
              </a:ext>
            </a:extLst>
          </p:cNvPr>
          <p:cNvSpPr txBox="1"/>
          <p:nvPr/>
        </p:nvSpPr>
        <p:spPr>
          <a:xfrm>
            <a:off x="6254791" y="1794740"/>
            <a:ext cx="825867" cy="215444"/>
          </a:xfrm>
          <a:prstGeom prst="rect">
            <a:avLst/>
          </a:prstGeom>
          <a:noFill/>
        </p:spPr>
        <p:txBody>
          <a:bodyPr wrap="none" rtlCol="0">
            <a:spAutoFit/>
          </a:bodyPr>
          <a:lstStyle/>
          <a:p>
            <a:r>
              <a:rPr lang="en-US" sz="800"/>
              <a:t>216.113.131.79</a:t>
            </a:r>
          </a:p>
        </p:txBody>
      </p:sp>
      <p:cxnSp>
        <p:nvCxnSpPr>
          <p:cNvPr id="32" name="Connector: Elbow 31">
            <a:extLst>
              <a:ext uri="{FF2B5EF4-FFF2-40B4-BE49-F238E27FC236}">
                <a16:creationId xmlns:a16="http://schemas.microsoft.com/office/drawing/2014/main" id="{B4C6FFE6-ADEF-403D-B486-FF7FA54756E1}"/>
              </a:ext>
            </a:extLst>
          </p:cNvPr>
          <p:cNvCxnSpPr>
            <a:stCxn id="5" idx="0"/>
            <a:endCxn id="69" idx="2"/>
          </p:cNvCxnSpPr>
          <p:nvPr/>
        </p:nvCxnSpPr>
        <p:spPr>
          <a:xfrm rot="5400000" flipH="1" flipV="1">
            <a:off x="6345231" y="2240964"/>
            <a:ext cx="247247" cy="50539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1F46797-E4C5-4348-A78A-9B6DF4BBDBA3}"/>
              </a:ext>
            </a:extLst>
          </p:cNvPr>
          <p:cNvCxnSpPr>
            <a:stCxn id="46" idx="0"/>
            <a:endCxn id="69" idx="2"/>
          </p:cNvCxnSpPr>
          <p:nvPr/>
        </p:nvCxnSpPr>
        <p:spPr>
          <a:xfrm rot="16200000" flipV="1">
            <a:off x="6883310" y="2208277"/>
            <a:ext cx="258513" cy="58203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0A6600A-5E03-4143-8D01-7393CE92AFD9}"/>
              </a:ext>
            </a:extLst>
          </p:cNvPr>
          <p:cNvSpPr txBox="1"/>
          <p:nvPr/>
        </p:nvSpPr>
        <p:spPr>
          <a:xfrm flipH="1">
            <a:off x="4527357" y="1260487"/>
            <a:ext cx="4970418" cy="369332"/>
          </a:xfrm>
          <a:prstGeom prst="rect">
            <a:avLst/>
          </a:prstGeom>
          <a:noFill/>
        </p:spPr>
        <p:txBody>
          <a:bodyPr wrap="square" rtlCol="0">
            <a:spAutoFit/>
          </a:bodyPr>
          <a:lstStyle/>
          <a:p>
            <a:r>
              <a:rPr lang="en-US"/>
              <a:t>All Preprod systems run in the ATL </a:t>
            </a:r>
            <a:r>
              <a:rPr lang="en-US" err="1"/>
              <a:t>datacentre</a:t>
            </a:r>
            <a:r>
              <a:rPr lang="en-US"/>
              <a:t> </a:t>
            </a:r>
          </a:p>
        </p:txBody>
      </p:sp>
      <p:sp>
        <p:nvSpPr>
          <p:cNvPr id="33" name="Rectangle: Beveled 32">
            <a:hlinkClick r:id="rId3" action="ppaction://hlinksldjump"/>
            <a:extLst>
              <a:ext uri="{FF2B5EF4-FFF2-40B4-BE49-F238E27FC236}">
                <a16:creationId xmlns:a16="http://schemas.microsoft.com/office/drawing/2014/main" id="{0594264D-9E98-4FD8-8C34-184390CB63A3}"/>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3101894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E41AC9-17E3-4980-9DA6-3948CD72B744}"/>
              </a:ext>
            </a:extLst>
          </p:cNvPr>
          <p:cNvSpPr/>
          <p:nvPr/>
        </p:nvSpPr>
        <p:spPr>
          <a:xfrm>
            <a:off x="4323873" y="1719385"/>
            <a:ext cx="7149713" cy="170861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2624B-A19D-4314-BEF7-9F37C544379B}"/>
              </a:ext>
            </a:extLst>
          </p:cNvPr>
          <p:cNvSpPr/>
          <p:nvPr/>
        </p:nvSpPr>
        <p:spPr>
          <a:xfrm>
            <a:off x="5625737" y="1752799"/>
            <a:ext cx="2272936" cy="1527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err="1"/>
              <a:t>Maintacc</a:t>
            </a:r>
            <a:endParaRPr lang="en-US"/>
          </a:p>
        </p:txBody>
      </p:sp>
      <p:sp>
        <p:nvSpPr>
          <p:cNvPr id="112" name="Rectangle 111">
            <a:extLst>
              <a:ext uri="{FF2B5EF4-FFF2-40B4-BE49-F238E27FC236}">
                <a16:creationId xmlns:a16="http://schemas.microsoft.com/office/drawing/2014/main" id="{0056869D-DDE4-4911-82EC-5800B97BE27D}"/>
              </a:ext>
            </a:extLst>
          </p:cNvPr>
          <p:cNvSpPr/>
          <p:nvPr/>
        </p:nvSpPr>
        <p:spPr>
          <a:xfrm>
            <a:off x="4338786" y="3466379"/>
            <a:ext cx="7167717" cy="23711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478035" y="115487"/>
            <a:ext cx="97383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2/3 - Test systems – </a:t>
            </a:r>
            <a:r>
              <a:rPr lang="nl-NL" altLang="nl-NL" sz="4000" err="1">
                <a:solidFill>
                  <a:srgbClr val="00B0F0"/>
                </a:solidFill>
              </a:rPr>
              <a:t>maintacc</a:t>
            </a:r>
            <a:r>
              <a:rPr lang="nl-NL" altLang="nl-NL" sz="4000">
                <a:solidFill>
                  <a:srgbClr val="00B0F0"/>
                </a:solidFill>
              </a:rPr>
              <a:t>/</a:t>
            </a:r>
            <a:r>
              <a:rPr lang="nl-NL" altLang="nl-NL" sz="4000" err="1">
                <a:solidFill>
                  <a:srgbClr val="00B0F0"/>
                </a:solidFill>
              </a:rPr>
              <a:t>devtest</a:t>
            </a:r>
            <a:endParaRPr lang="nl-NL" altLang="nl-NL" sz="4000">
              <a:solidFill>
                <a:srgbClr val="00B0F0"/>
              </a:solidFill>
            </a:endParaRPr>
          </a:p>
        </p:txBody>
      </p:sp>
      <p:sp>
        <p:nvSpPr>
          <p:cNvPr id="5" name="Rectangle 4">
            <a:extLst>
              <a:ext uri="{FF2B5EF4-FFF2-40B4-BE49-F238E27FC236}">
                <a16:creationId xmlns:a16="http://schemas.microsoft.com/office/drawing/2014/main" id="{1F135459-14F2-4ED5-B414-1BB136B67131}"/>
              </a:ext>
            </a:extLst>
          </p:cNvPr>
          <p:cNvSpPr/>
          <p:nvPr/>
        </p:nvSpPr>
        <p:spPr>
          <a:xfrm>
            <a:off x="5794111" y="2164164"/>
            <a:ext cx="844094"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100">
                <a:solidFill>
                  <a:schemeClr val="tx1"/>
                </a:solidFill>
              </a:rPr>
              <a:t>iPort transaction server</a:t>
            </a:r>
          </a:p>
        </p:txBody>
      </p:sp>
      <p:sp>
        <p:nvSpPr>
          <p:cNvPr id="20" name="Rectangle 19">
            <a:extLst>
              <a:ext uri="{FF2B5EF4-FFF2-40B4-BE49-F238E27FC236}">
                <a16:creationId xmlns:a16="http://schemas.microsoft.com/office/drawing/2014/main" id="{A41AAB74-14A2-4082-A052-DDB1F9B8A6F1}"/>
              </a:ext>
            </a:extLst>
          </p:cNvPr>
          <p:cNvSpPr/>
          <p:nvPr/>
        </p:nvSpPr>
        <p:spPr bwMode="auto">
          <a:xfrm>
            <a:off x="6444392" y="5193319"/>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600">
                <a:solidFill>
                  <a:schemeClr val="tx1"/>
                </a:solidFill>
              </a:rPr>
              <a:t>TPF A</a:t>
            </a:r>
          </a:p>
          <a:p>
            <a:pPr algn="ctr" eaLnBrk="1" hangingPunct="1">
              <a:defRPr/>
            </a:pPr>
            <a:r>
              <a:rPr lang="en-US" sz="600">
                <a:solidFill>
                  <a:schemeClr val="tx1"/>
                </a:solidFill>
              </a:rPr>
              <a:t>LTCUST</a:t>
            </a:r>
            <a:endParaRPr lang="en-GB" sz="600">
              <a:solidFill>
                <a:schemeClr val="tx1"/>
              </a:solidFill>
            </a:endParaRPr>
          </a:p>
        </p:txBody>
      </p:sp>
      <p:sp>
        <p:nvSpPr>
          <p:cNvPr id="21" name="Rectangle 20">
            <a:extLst>
              <a:ext uri="{FF2B5EF4-FFF2-40B4-BE49-F238E27FC236}">
                <a16:creationId xmlns:a16="http://schemas.microsoft.com/office/drawing/2014/main" id="{EE9F7A97-F8DD-4E05-A027-C359BAC461DA}"/>
              </a:ext>
            </a:extLst>
          </p:cNvPr>
          <p:cNvSpPr/>
          <p:nvPr/>
        </p:nvSpPr>
        <p:spPr bwMode="auto">
          <a:xfrm>
            <a:off x="8550420" y="5193400"/>
            <a:ext cx="425985" cy="543720"/>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en-US" sz="600">
                <a:solidFill>
                  <a:schemeClr val="tx1"/>
                </a:solidFill>
              </a:rPr>
              <a:t>TPF B</a:t>
            </a:r>
          </a:p>
          <a:p>
            <a:pPr algn="ctr" eaLnBrk="1" hangingPunct="1">
              <a:defRPr/>
            </a:pPr>
            <a:r>
              <a:rPr lang="en-US" sz="600">
                <a:solidFill>
                  <a:schemeClr val="tx1"/>
                </a:solidFill>
              </a:rPr>
              <a:t>LTCUST</a:t>
            </a:r>
            <a:endParaRPr lang="en-GB" sz="600">
              <a:solidFill>
                <a:schemeClr val="tx1"/>
              </a:solidFill>
            </a:endParaRPr>
          </a:p>
        </p:txBody>
      </p:sp>
      <p:sp>
        <p:nvSpPr>
          <p:cNvPr id="2" name="Rectangle: Rounded Corners 1">
            <a:extLst>
              <a:ext uri="{FF2B5EF4-FFF2-40B4-BE49-F238E27FC236}">
                <a16:creationId xmlns:a16="http://schemas.microsoft.com/office/drawing/2014/main" id="{3D8D6956-450D-479E-9D1A-FA793A20EB72}"/>
              </a:ext>
            </a:extLst>
          </p:cNvPr>
          <p:cNvSpPr/>
          <p:nvPr/>
        </p:nvSpPr>
        <p:spPr>
          <a:xfrm>
            <a:off x="7130820" y="4055159"/>
            <a:ext cx="575309" cy="35675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MQ hub 1</a:t>
            </a:r>
          </a:p>
        </p:txBody>
      </p:sp>
      <p:sp>
        <p:nvSpPr>
          <p:cNvPr id="70" name="Rectangle: Rounded Corners 69">
            <a:extLst>
              <a:ext uri="{FF2B5EF4-FFF2-40B4-BE49-F238E27FC236}">
                <a16:creationId xmlns:a16="http://schemas.microsoft.com/office/drawing/2014/main" id="{F7325170-015C-4FA6-8241-95A9384B8B3F}"/>
              </a:ext>
            </a:extLst>
          </p:cNvPr>
          <p:cNvSpPr/>
          <p:nvPr/>
        </p:nvSpPr>
        <p:spPr>
          <a:xfrm>
            <a:off x="7831028" y="4055159"/>
            <a:ext cx="575309" cy="35675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MQ hub 2</a:t>
            </a:r>
          </a:p>
        </p:txBody>
      </p:sp>
      <p:cxnSp>
        <p:nvCxnSpPr>
          <p:cNvPr id="97" name="Straight Connector 96">
            <a:extLst>
              <a:ext uri="{FF2B5EF4-FFF2-40B4-BE49-F238E27FC236}">
                <a16:creationId xmlns:a16="http://schemas.microsoft.com/office/drawing/2014/main" id="{4424A2BB-A3FB-4373-911B-48637A9892D3}"/>
              </a:ext>
            </a:extLst>
          </p:cNvPr>
          <p:cNvCxnSpPr>
            <a:cxnSpLocks/>
          </p:cNvCxnSpPr>
          <p:nvPr/>
        </p:nvCxnSpPr>
        <p:spPr>
          <a:xfrm flipV="1">
            <a:off x="6657384" y="4923559"/>
            <a:ext cx="2102638" cy="10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CC1AF07-4D9F-41A0-A407-19199F5211EF}"/>
              </a:ext>
            </a:extLst>
          </p:cNvPr>
          <p:cNvCxnSpPr/>
          <p:nvPr/>
        </p:nvCxnSpPr>
        <p:spPr>
          <a:xfrm>
            <a:off x="6657750" y="4923668"/>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0BC331B-89B9-4361-83AF-BF8DEDF7F30C}"/>
              </a:ext>
            </a:extLst>
          </p:cNvPr>
          <p:cNvCxnSpPr/>
          <p:nvPr/>
        </p:nvCxnSpPr>
        <p:spPr>
          <a:xfrm>
            <a:off x="8760022" y="4911272"/>
            <a:ext cx="1" cy="242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E8D1387-A50C-48E5-92D1-C95381D2DA42}"/>
              </a:ext>
            </a:extLst>
          </p:cNvPr>
          <p:cNvCxnSpPr>
            <a:cxnSpLocks/>
          </p:cNvCxnSpPr>
          <p:nvPr/>
        </p:nvCxnSpPr>
        <p:spPr>
          <a:xfrm flipV="1">
            <a:off x="7418474" y="4386033"/>
            <a:ext cx="0" cy="5245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86CA4F9-A122-418F-A64E-A1BA56F382C6}"/>
              </a:ext>
            </a:extLst>
          </p:cNvPr>
          <p:cNvCxnSpPr>
            <a:cxnSpLocks/>
          </p:cNvCxnSpPr>
          <p:nvPr/>
        </p:nvCxnSpPr>
        <p:spPr>
          <a:xfrm flipH="1" flipV="1">
            <a:off x="8114015" y="4409107"/>
            <a:ext cx="1044" cy="5014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00F7BC4-8611-456D-A39A-CFDEA4C5DAE7}"/>
              </a:ext>
            </a:extLst>
          </p:cNvPr>
          <p:cNvSpPr txBox="1"/>
          <p:nvPr/>
        </p:nvSpPr>
        <p:spPr>
          <a:xfrm>
            <a:off x="433596" y="1546785"/>
            <a:ext cx="3439380" cy="2123658"/>
          </a:xfrm>
          <a:prstGeom prst="rect">
            <a:avLst/>
          </a:prstGeom>
          <a:solidFill>
            <a:schemeClr val="bg2">
              <a:lumMod val="90000"/>
            </a:schemeClr>
          </a:solidFill>
        </p:spPr>
        <p:txBody>
          <a:bodyPr wrap="square" rtlCol="0">
            <a:spAutoFit/>
          </a:bodyPr>
          <a:lstStyle/>
          <a:p>
            <a:pPr marL="285750" indent="-285750">
              <a:buFont typeface="Arial" panose="020B0604020202020204" pitchFamily="34" charset="0"/>
              <a:buChar char="•"/>
            </a:pPr>
            <a:r>
              <a:rPr lang="en-US" sz="1200" err="1"/>
              <a:t>Devtest</a:t>
            </a:r>
            <a:r>
              <a:rPr lang="en-US" sz="1200"/>
              <a:t> and </a:t>
            </a:r>
            <a:r>
              <a:rPr lang="en-US" sz="1200" err="1"/>
              <a:t>Maintacc</a:t>
            </a:r>
            <a:r>
              <a:rPr lang="en-US" sz="1200"/>
              <a:t> are the test servers in de Meern.</a:t>
            </a:r>
          </a:p>
          <a:p>
            <a:pPr marL="285750" indent="-285750">
              <a:buFont typeface="Arial" panose="020B0604020202020204" pitchFamily="34" charset="0"/>
              <a:buChar char="•"/>
            </a:pPr>
            <a:r>
              <a:rPr lang="en-US" sz="1200"/>
              <a:t>They connect to Atlanta based LTCUST via a company VPN.</a:t>
            </a:r>
          </a:p>
          <a:p>
            <a:pPr marL="285750" indent="-285750">
              <a:buFont typeface="Arial" panose="020B0604020202020204" pitchFamily="34" charset="0"/>
              <a:buChar char="•"/>
            </a:pPr>
            <a:r>
              <a:rPr lang="en-US" sz="1200" err="1"/>
              <a:t>Devtest</a:t>
            </a:r>
            <a:r>
              <a:rPr lang="en-US" sz="1200"/>
              <a:t> is the programmers test system where the changes are tested initially by the programmer.</a:t>
            </a:r>
          </a:p>
          <a:p>
            <a:pPr marL="285750" indent="-285750">
              <a:buFont typeface="Arial" panose="020B0604020202020204" pitchFamily="34" charset="0"/>
              <a:buChar char="•"/>
            </a:pPr>
            <a:r>
              <a:rPr lang="en-US" sz="1200" err="1"/>
              <a:t>Maintacc</a:t>
            </a:r>
            <a:r>
              <a:rPr lang="en-US" sz="1200"/>
              <a:t> is the next step in the development cycle. </a:t>
            </a:r>
          </a:p>
          <a:p>
            <a:pPr marL="285750" indent="-285750">
              <a:buFont typeface="Arial" panose="020B0604020202020204" pitchFamily="34" charset="0"/>
              <a:buChar char="•"/>
            </a:pPr>
            <a:r>
              <a:rPr lang="en-US" sz="1200"/>
              <a:t>When the test team agrees that the functionality works it is promoted to preprod.</a:t>
            </a:r>
          </a:p>
        </p:txBody>
      </p:sp>
      <p:sp>
        <p:nvSpPr>
          <p:cNvPr id="117" name="Rectangle 116">
            <a:extLst>
              <a:ext uri="{FF2B5EF4-FFF2-40B4-BE49-F238E27FC236}">
                <a16:creationId xmlns:a16="http://schemas.microsoft.com/office/drawing/2014/main" id="{C789D576-7669-46BA-BE3C-030E8620991B}"/>
              </a:ext>
            </a:extLst>
          </p:cNvPr>
          <p:cNvSpPr/>
          <p:nvPr/>
        </p:nvSpPr>
        <p:spPr>
          <a:xfrm>
            <a:off x="6467856" y="5219909"/>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119" name="Rectangle 118">
            <a:extLst>
              <a:ext uri="{FF2B5EF4-FFF2-40B4-BE49-F238E27FC236}">
                <a16:creationId xmlns:a16="http://schemas.microsoft.com/office/drawing/2014/main" id="{56C69C77-C2D6-45E0-A401-298D3DB9FD53}"/>
              </a:ext>
            </a:extLst>
          </p:cNvPr>
          <p:cNvSpPr/>
          <p:nvPr/>
        </p:nvSpPr>
        <p:spPr>
          <a:xfrm>
            <a:off x="8561303" y="5219608"/>
            <a:ext cx="401272" cy="24269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err="1"/>
              <a:t>XMLe</a:t>
            </a:r>
            <a:endParaRPr lang="en-US" sz="700"/>
          </a:p>
        </p:txBody>
      </p:sp>
      <p:sp>
        <p:nvSpPr>
          <p:cNvPr id="48" name="Rectangle 47">
            <a:extLst>
              <a:ext uri="{FF2B5EF4-FFF2-40B4-BE49-F238E27FC236}">
                <a16:creationId xmlns:a16="http://schemas.microsoft.com/office/drawing/2014/main" id="{582FDE1C-67A2-4E7A-A2D5-34501D802463}"/>
              </a:ext>
            </a:extLst>
          </p:cNvPr>
          <p:cNvSpPr/>
          <p:nvPr/>
        </p:nvSpPr>
        <p:spPr>
          <a:xfrm>
            <a:off x="6815582" y="2164164"/>
            <a:ext cx="844094"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100">
                <a:solidFill>
                  <a:schemeClr val="tx1"/>
                </a:solidFill>
              </a:rPr>
              <a:t>iPort agent server</a:t>
            </a:r>
          </a:p>
        </p:txBody>
      </p:sp>
      <p:sp>
        <p:nvSpPr>
          <p:cNvPr id="7" name="TextBox 6">
            <a:extLst>
              <a:ext uri="{FF2B5EF4-FFF2-40B4-BE49-F238E27FC236}">
                <a16:creationId xmlns:a16="http://schemas.microsoft.com/office/drawing/2014/main" id="{8340631B-8B00-454B-8606-B67F8CA631B0}"/>
              </a:ext>
            </a:extLst>
          </p:cNvPr>
          <p:cNvSpPr txBox="1"/>
          <p:nvPr/>
        </p:nvSpPr>
        <p:spPr>
          <a:xfrm>
            <a:off x="4356790" y="1752799"/>
            <a:ext cx="1125629" cy="369332"/>
          </a:xfrm>
          <a:prstGeom prst="rect">
            <a:avLst/>
          </a:prstGeom>
          <a:noFill/>
        </p:spPr>
        <p:txBody>
          <a:bodyPr wrap="none" rtlCol="0">
            <a:spAutoFit/>
          </a:bodyPr>
          <a:lstStyle/>
          <a:p>
            <a:r>
              <a:rPr lang="en-US"/>
              <a:t>De Meern</a:t>
            </a:r>
          </a:p>
        </p:txBody>
      </p:sp>
      <p:cxnSp>
        <p:nvCxnSpPr>
          <p:cNvPr id="11" name="Connector: Elbow 10">
            <a:extLst>
              <a:ext uri="{FF2B5EF4-FFF2-40B4-BE49-F238E27FC236}">
                <a16:creationId xmlns:a16="http://schemas.microsoft.com/office/drawing/2014/main" id="{1CD61C06-11A6-4F10-9F92-00357F9010C4}"/>
              </a:ext>
            </a:extLst>
          </p:cNvPr>
          <p:cNvCxnSpPr>
            <a:cxnSpLocks/>
            <a:endCxn id="2" idx="0"/>
          </p:cNvCxnSpPr>
          <p:nvPr/>
        </p:nvCxnSpPr>
        <p:spPr>
          <a:xfrm rot="10800000" flipV="1">
            <a:off x="7418475" y="3816155"/>
            <a:ext cx="397642" cy="2390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5AA5CE-31F1-49E4-BD07-803F867181BE}"/>
              </a:ext>
            </a:extLst>
          </p:cNvPr>
          <p:cNvSpPr txBox="1"/>
          <p:nvPr/>
        </p:nvSpPr>
        <p:spPr>
          <a:xfrm>
            <a:off x="4345140" y="3593337"/>
            <a:ext cx="856773" cy="369332"/>
          </a:xfrm>
          <a:prstGeom prst="rect">
            <a:avLst/>
          </a:prstGeom>
          <a:noFill/>
        </p:spPr>
        <p:txBody>
          <a:bodyPr wrap="none" rtlCol="0">
            <a:spAutoFit/>
          </a:bodyPr>
          <a:lstStyle/>
          <a:p>
            <a:r>
              <a:rPr lang="en-US"/>
              <a:t>Atlanta</a:t>
            </a:r>
          </a:p>
        </p:txBody>
      </p:sp>
      <p:cxnSp>
        <p:nvCxnSpPr>
          <p:cNvPr id="15" name="Connector: Elbow 14">
            <a:extLst>
              <a:ext uri="{FF2B5EF4-FFF2-40B4-BE49-F238E27FC236}">
                <a16:creationId xmlns:a16="http://schemas.microsoft.com/office/drawing/2014/main" id="{0CD7A8FE-E169-466C-9C55-0614BC2EBB21}"/>
              </a:ext>
            </a:extLst>
          </p:cNvPr>
          <p:cNvCxnSpPr>
            <a:cxnSpLocks/>
            <a:stCxn id="9" idx="2"/>
          </p:cNvCxnSpPr>
          <p:nvPr/>
        </p:nvCxnSpPr>
        <p:spPr>
          <a:xfrm rot="16200000" flipH="1">
            <a:off x="7103406" y="2939423"/>
            <a:ext cx="371512" cy="105391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D5926B8-BCA3-44B2-9BFA-0487E7F9C85D}"/>
              </a:ext>
            </a:extLst>
          </p:cNvPr>
          <p:cNvCxnSpPr>
            <a:cxnSpLocks/>
          </p:cNvCxnSpPr>
          <p:nvPr/>
        </p:nvCxnSpPr>
        <p:spPr>
          <a:xfrm>
            <a:off x="7816117" y="3812717"/>
            <a:ext cx="340909" cy="223227"/>
          </a:xfrm>
          <a:prstGeom prst="bentConnector3">
            <a:avLst>
              <a:gd name="adj1" fmla="val 90872"/>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F64A2A4-35F8-492E-B9AB-A54A1B75A6AD}"/>
              </a:ext>
            </a:extLst>
          </p:cNvPr>
          <p:cNvCxnSpPr>
            <a:cxnSpLocks/>
          </p:cNvCxnSpPr>
          <p:nvPr/>
        </p:nvCxnSpPr>
        <p:spPr>
          <a:xfrm flipV="1">
            <a:off x="7816117" y="3668134"/>
            <a:ext cx="0" cy="144583"/>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9FA1095-ABAF-43E1-9921-A72AF28B9D12}"/>
              </a:ext>
            </a:extLst>
          </p:cNvPr>
          <p:cNvSpPr txBox="1"/>
          <p:nvPr/>
        </p:nvSpPr>
        <p:spPr>
          <a:xfrm>
            <a:off x="7359166" y="3381736"/>
            <a:ext cx="1520481" cy="369332"/>
          </a:xfrm>
          <a:prstGeom prst="rect">
            <a:avLst/>
          </a:prstGeom>
          <a:noFill/>
        </p:spPr>
        <p:txBody>
          <a:bodyPr wrap="none" rtlCol="0">
            <a:spAutoFit/>
          </a:bodyPr>
          <a:lstStyle/>
          <a:p>
            <a:r>
              <a:rPr lang="en-US"/>
              <a:t>Company VPN</a:t>
            </a:r>
          </a:p>
        </p:txBody>
      </p:sp>
      <p:sp>
        <p:nvSpPr>
          <p:cNvPr id="55" name="Rectangle 54">
            <a:extLst>
              <a:ext uri="{FF2B5EF4-FFF2-40B4-BE49-F238E27FC236}">
                <a16:creationId xmlns:a16="http://schemas.microsoft.com/office/drawing/2014/main" id="{ED122950-BD35-40CA-949C-7BDA94BF2DE9}"/>
              </a:ext>
            </a:extLst>
          </p:cNvPr>
          <p:cNvSpPr/>
          <p:nvPr/>
        </p:nvSpPr>
        <p:spPr>
          <a:xfrm>
            <a:off x="8654490" y="1774076"/>
            <a:ext cx="2272936" cy="1527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err="1"/>
              <a:t>Devtest</a:t>
            </a:r>
            <a:endParaRPr lang="en-US"/>
          </a:p>
        </p:txBody>
      </p:sp>
      <p:sp>
        <p:nvSpPr>
          <p:cNvPr id="56" name="Rectangle 55">
            <a:extLst>
              <a:ext uri="{FF2B5EF4-FFF2-40B4-BE49-F238E27FC236}">
                <a16:creationId xmlns:a16="http://schemas.microsoft.com/office/drawing/2014/main" id="{7F7F4E19-95C1-4997-97DA-DC3921F098D0}"/>
              </a:ext>
            </a:extLst>
          </p:cNvPr>
          <p:cNvSpPr/>
          <p:nvPr/>
        </p:nvSpPr>
        <p:spPr>
          <a:xfrm>
            <a:off x="8822864" y="2185441"/>
            <a:ext cx="844094"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100">
                <a:solidFill>
                  <a:schemeClr val="tx1"/>
                </a:solidFill>
              </a:rPr>
              <a:t>iPort transaction server</a:t>
            </a:r>
          </a:p>
        </p:txBody>
      </p:sp>
      <p:sp>
        <p:nvSpPr>
          <p:cNvPr id="57" name="Rectangle 56">
            <a:extLst>
              <a:ext uri="{FF2B5EF4-FFF2-40B4-BE49-F238E27FC236}">
                <a16:creationId xmlns:a16="http://schemas.microsoft.com/office/drawing/2014/main" id="{2C8C22F4-6CFB-4B3E-A201-2EEEC8D5F9E5}"/>
              </a:ext>
            </a:extLst>
          </p:cNvPr>
          <p:cNvSpPr/>
          <p:nvPr/>
        </p:nvSpPr>
        <p:spPr>
          <a:xfrm>
            <a:off x="9844335" y="2185441"/>
            <a:ext cx="844094" cy="959804"/>
          </a:xfrm>
          <a:prstGeom prst="rect">
            <a:avLst/>
          </a:prstGeom>
          <a:solidFill>
            <a:schemeClr val="bg2">
              <a:lumMod val="20000"/>
              <a:lumOff val="80000"/>
            </a:schemeClr>
          </a:solidFill>
          <a:ln w="12700">
            <a:solidFill>
              <a:srgbClr val="FFCC99"/>
            </a:solidFill>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r>
              <a:rPr lang="nl-NL" sz="1100">
                <a:solidFill>
                  <a:schemeClr val="tx1"/>
                </a:solidFill>
              </a:rPr>
              <a:t>iPort agent server</a:t>
            </a:r>
          </a:p>
        </p:txBody>
      </p:sp>
      <p:cxnSp>
        <p:nvCxnSpPr>
          <p:cNvPr id="58" name="Connector: Elbow 57">
            <a:extLst>
              <a:ext uri="{FF2B5EF4-FFF2-40B4-BE49-F238E27FC236}">
                <a16:creationId xmlns:a16="http://schemas.microsoft.com/office/drawing/2014/main" id="{F74964E2-6242-441F-A5A9-02ABC03F2FDB}"/>
              </a:ext>
            </a:extLst>
          </p:cNvPr>
          <p:cNvCxnSpPr>
            <a:cxnSpLocks/>
            <a:stCxn id="55" idx="2"/>
          </p:cNvCxnSpPr>
          <p:nvPr/>
        </p:nvCxnSpPr>
        <p:spPr>
          <a:xfrm rot="5400000">
            <a:off x="8619107" y="2483998"/>
            <a:ext cx="353948" cy="1989754"/>
          </a:xfrm>
          <a:prstGeom prst="bentConnector2">
            <a:avLst/>
          </a:prstGeom>
          <a:ln w="3175"/>
        </p:spPr>
        <p:style>
          <a:lnRef idx="1">
            <a:schemeClr val="accent1"/>
          </a:lnRef>
          <a:fillRef idx="0">
            <a:schemeClr val="accent1"/>
          </a:fillRef>
          <a:effectRef idx="0">
            <a:schemeClr val="accent1"/>
          </a:effectRef>
          <a:fontRef idx="minor">
            <a:schemeClr val="tx1"/>
          </a:fontRef>
        </p:style>
      </p:cxnSp>
      <p:sp>
        <p:nvSpPr>
          <p:cNvPr id="31" name="Rectangle: Beveled 30">
            <a:hlinkClick r:id="rId3" action="ppaction://hlinksldjump"/>
            <a:extLst>
              <a:ext uri="{FF2B5EF4-FFF2-40B4-BE49-F238E27FC236}">
                <a16:creationId xmlns:a16="http://schemas.microsoft.com/office/drawing/2014/main" id="{3FC2F002-392C-4408-9D45-D999EAA41DC6}"/>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550718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58402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4 - </a:t>
            </a:r>
            <a:r>
              <a:rPr lang="nl-NL" altLang="nl-NL" sz="4000" err="1">
                <a:solidFill>
                  <a:srgbClr val="00B0F0"/>
                </a:solidFill>
              </a:rPr>
              <a:t>External</a:t>
            </a:r>
            <a:r>
              <a:rPr lang="nl-NL" altLang="nl-NL" sz="4000">
                <a:solidFill>
                  <a:srgbClr val="00B0F0"/>
                </a:solidFill>
              </a:rPr>
              <a:t> systems</a:t>
            </a:r>
          </a:p>
        </p:txBody>
      </p:sp>
      <p:sp>
        <p:nvSpPr>
          <p:cNvPr id="4" name="TextBox 3">
            <a:extLst>
              <a:ext uri="{FF2B5EF4-FFF2-40B4-BE49-F238E27FC236}">
                <a16:creationId xmlns:a16="http://schemas.microsoft.com/office/drawing/2014/main" id="{6C9CE438-774B-4DE7-AE7E-6EC51B885BF2}"/>
              </a:ext>
            </a:extLst>
          </p:cNvPr>
          <p:cNvSpPr txBox="1"/>
          <p:nvPr/>
        </p:nvSpPr>
        <p:spPr>
          <a:xfrm>
            <a:off x="500962" y="1367734"/>
            <a:ext cx="10353796" cy="4401205"/>
          </a:xfrm>
          <a:prstGeom prst="rect">
            <a:avLst/>
          </a:prstGeom>
          <a:solidFill>
            <a:schemeClr val="accent3">
              <a:lumMod val="20000"/>
              <a:lumOff val="80000"/>
            </a:schemeClr>
          </a:solidFill>
        </p:spPr>
        <p:txBody>
          <a:bodyPr wrap="none" rtlCol="0">
            <a:spAutoFit/>
          </a:bodyPr>
          <a:lstStyle/>
          <a:p>
            <a:r>
              <a:rPr lang="en-US" sz="2800">
                <a:solidFill>
                  <a:schemeClr val="accent5"/>
                </a:solidFill>
              </a:rPr>
              <a:t>Detailed explanation on Tier 4 topics:</a:t>
            </a:r>
          </a:p>
          <a:p>
            <a:pPr marL="285750" indent="-285750">
              <a:buFont typeface="Arial" panose="020B0604020202020204" pitchFamily="34" charset="0"/>
              <a:buChar char="•"/>
            </a:pPr>
            <a:r>
              <a:rPr lang="en-US" sz="2800">
                <a:solidFill>
                  <a:schemeClr val="accent5"/>
                </a:solidFill>
              </a:rPr>
              <a:t>Third party connections</a:t>
            </a:r>
          </a:p>
          <a:p>
            <a:pPr marL="285750" indent="-285750">
              <a:buFont typeface="Arial" panose="020B0604020202020204" pitchFamily="34" charset="0"/>
              <a:buChar char="•"/>
            </a:pPr>
            <a:r>
              <a:rPr lang="en-US" sz="2800">
                <a:solidFill>
                  <a:schemeClr val="accent5"/>
                </a:solidFill>
              </a:rPr>
              <a:t>Messaging types</a:t>
            </a:r>
          </a:p>
          <a:p>
            <a:pPr marL="285750" indent="-285750">
              <a:buFont typeface="Arial" panose="020B0604020202020204" pitchFamily="34" charset="0"/>
              <a:buChar char="•"/>
            </a:pPr>
            <a:r>
              <a:rPr lang="en-US" sz="2800">
                <a:solidFill>
                  <a:schemeClr val="accent5"/>
                </a:solidFill>
              </a:rPr>
              <a:t>Protocols</a:t>
            </a:r>
          </a:p>
          <a:p>
            <a:pPr marL="285750" indent="-285750">
              <a:buFont typeface="Arial" panose="020B0604020202020204" pitchFamily="34" charset="0"/>
              <a:buChar char="•"/>
            </a:pPr>
            <a:r>
              <a:rPr lang="en-US" sz="2800">
                <a:solidFill>
                  <a:schemeClr val="accent5"/>
                </a:solidFill>
              </a:rPr>
              <a:t>Main data exchanges</a:t>
            </a:r>
          </a:p>
          <a:p>
            <a:pPr marL="742950" lvl="1" indent="-285750">
              <a:buFont typeface="Arial" panose="020B0604020202020204" pitchFamily="34" charset="0"/>
              <a:buChar char="•"/>
            </a:pPr>
            <a:r>
              <a:rPr lang="en-US" sz="2800">
                <a:solidFill>
                  <a:schemeClr val="accent5"/>
                </a:solidFill>
              </a:rPr>
              <a:t>PNL/ADL			</a:t>
            </a:r>
            <a:r>
              <a:rPr lang="en-US" sz="2800" i="1">
                <a:solidFill>
                  <a:schemeClr val="accent5"/>
                </a:solidFill>
              </a:rPr>
              <a:t>Passenger Name List</a:t>
            </a:r>
          </a:p>
          <a:p>
            <a:pPr marL="742950" lvl="1" indent="-285750">
              <a:buFont typeface="Arial" panose="020B0604020202020204" pitchFamily="34" charset="0"/>
              <a:buChar char="•"/>
            </a:pPr>
            <a:r>
              <a:rPr lang="en-US" sz="2800">
                <a:solidFill>
                  <a:schemeClr val="accent5"/>
                </a:solidFill>
              </a:rPr>
              <a:t>IATCI				</a:t>
            </a:r>
            <a:r>
              <a:rPr lang="en-US" sz="2800" i="1">
                <a:solidFill>
                  <a:schemeClr val="accent5"/>
                </a:solidFill>
              </a:rPr>
              <a:t>Inter Airline Through Check In</a:t>
            </a:r>
          </a:p>
          <a:p>
            <a:pPr marL="742950" lvl="1" indent="-285750">
              <a:buFont typeface="Arial" panose="020B0604020202020204" pitchFamily="34" charset="0"/>
              <a:buChar char="•"/>
            </a:pPr>
            <a:r>
              <a:rPr lang="en-US" sz="2800">
                <a:solidFill>
                  <a:schemeClr val="accent5"/>
                </a:solidFill>
              </a:rPr>
              <a:t>E-ticketing			</a:t>
            </a:r>
            <a:r>
              <a:rPr lang="en-US" sz="2800" i="1">
                <a:solidFill>
                  <a:schemeClr val="accent5"/>
                </a:solidFill>
              </a:rPr>
              <a:t>Electronic ticketing</a:t>
            </a:r>
          </a:p>
          <a:p>
            <a:pPr marL="742950" lvl="1" indent="-285750">
              <a:buFont typeface="Arial" panose="020B0604020202020204" pitchFamily="34" charset="0"/>
              <a:buChar char="•"/>
            </a:pPr>
            <a:r>
              <a:rPr lang="en-US" sz="2800">
                <a:solidFill>
                  <a:schemeClr val="accent5"/>
                </a:solidFill>
              </a:rPr>
              <a:t>Baggage processing</a:t>
            </a:r>
          </a:p>
          <a:p>
            <a:pPr marL="742950" lvl="1" indent="-285750">
              <a:buFont typeface="Arial" panose="020B0604020202020204" pitchFamily="34" charset="0"/>
              <a:buChar char="•"/>
            </a:pPr>
            <a:r>
              <a:rPr lang="en-US" sz="2800">
                <a:solidFill>
                  <a:schemeClr val="accent5"/>
                </a:solidFill>
              </a:rPr>
              <a:t>Security messaging		</a:t>
            </a:r>
            <a:r>
              <a:rPr lang="en-US" sz="2800" i="1">
                <a:solidFill>
                  <a:schemeClr val="accent5"/>
                </a:solidFill>
              </a:rPr>
              <a:t>APIS (Advance Passenger Information)</a:t>
            </a:r>
          </a:p>
        </p:txBody>
      </p:sp>
      <p:sp>
        <p:nvSpPr>
          <p:cNvPr id="5" name="Rectangle: Beveled 4">
            <a:hlinkClick r:id="rId3" action="ppaction://hlinksldjump"/>
            <a:extLst>
              <a:ext uri="{FF2B5EF4-FFF2-40B4-BE49-F238E27FC236}">
                <a16:creationId xmlns:a16="http://schemas.microsoft.com/office/drawing/2014/main" id="{5DAC9066-5241-43A4-9A4F-9B7BDA862C76}"/>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069656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708719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400">
                <a:solidFill>
                  <a:srgbClr val="00B0F0"/>
                </a:solidFill>
              </a:rPr>
              <a:t>High level </a:t>
            </a:r>
            <a:r>
              <a:rPr lang="nl-NL" altLang="nl-NL" sz="4400" err="1">
                <a:solidFill>
                  <a:srgbClr val="00B0F0"/>
                </a:solidFill>
              </a:rPr>
              <a:t>architecture</a:t>
            </a:r>
            <a:r>
              <a:rPr lang="nl-NL" altLang="nl-NL" sz="4400">
                <a:solidFill>
                  <a:srgbClr val="00B0F0"/>
                </a:solidFill>
              </a:rPr>
              <a:t> iPort</a:t>
            </a:r>
          </a:p>
        </p:txBody>
      </p:sp>
      <p:sp>
        <p:nvSpPr>
          <p:cNvPr id="61" name="Rounded Rectangle 58">
            <a:extLst>
              <a:ext uri="{FF2B5EF4-FFF2-40B4-BE49-F238E27FC236}">
                <a16:creationId xmlns:a16="http://schemas.microsoft.com/office/drawing/2014/main" id="{052E08D7-3905-4043-A572-36A030798A75}"/>
              </a:ext>
            </a:extLst>
          </p:cNvPr>
          <p:cNvSpPr/>
          <p:nvPr/>
        </p:nvSpPr>
        <p:spPr bwMode="auto">
          <a:xfrm>
            <a:off x="5788548" y="995082"/>
            <a:ext cx="6013450" cy="2002118"/>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grpSp>
        <p:nvGrpSpPr>
          <p:cNvPr id="63" name="Group 83">
            <a:extLst>
              <a:ext uri="{FF2B5EF4-FFF2-40B4-BE49-F238E27FC236}">
                <a16:creationId xmlns:a16="http://schemas.microsoft.com/office/drawing/2014/main" id="{1A3F83FC-7F8D-4309-AFD5-519CB81399EC}"/>
              </a:ext>
            </a:extLst>
          </p:cNvPr>
          <p:cNvGrpSpPr>
            <a:grpSpLocks/>
          </p:cNvGrpSpPr>
          <p:nvPr/>
        </p:nvGrpSpPr>
        <p:grpSpPr bwMode="auto">
          <a:xfrm>
            <a:off x="7100661" y="2128815"/>
            <a:ext cx="2094958" cy="929445"/>
            <a:chOff x="4359287" y="2067754"/>
            <a:chExt cx="2094695" cy="929445"/>
          </a:xfrm>
        </p:grpSpPr>
        <p:cxnSp>
          <p:nvCxnSpPr>
            <p:cNvPr id="65" name="Elbow Connector 53">
              <a:extLst>
                <a:ext uri="{FF2B5EF4-FFF2-40B4-BE49-F238E27FC236}">
                  <a16:creationId xmlns:a16="http://schemas.microsoft.com/office/drawing/2014/main" id="{3F753AFD-E61E-4681-B444-62C568FAE2E6}"/>
                </a:ext>
              </a:extLst>
            </p:cNvPr>
            <p:cNvCxnSpPr>
              <a:cxnSpLocks/>
            </p:cNvCxnSpPr>
            <p:nvPr/>
          </p:nvCxnSpPr>
          <p:spPr>
            <a:xfrm>
              <a:off x="4359287" y="2067754"/>
              <a:ext cx="1372261" cy="616930"/>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Elbow Connector 74">
              <a:extLst>
                <a:ext uri="{FF2B5EF4-FFF2-40B4-BE49-F238E27FC236}">
                  <a16:creationId xmlns:a16="http://schemas.microsoft.com/office/drawing/2014/main" id="{A900893F-9965-4667-9FE0-3D3A8A23DC1C}"/>
                </a:ext>
              </a:extLst>
            </p:cNvPr>
            <p:cNvCxnSpPr>
              <a:cxnSpLocks/>
              <a:endCxn id="75" idx="0"/>
            </p:cNvCxnSpPr>
            <p:nvPr/>
          </p:nvCxnSpPr>
          <p:spPr>
            <a:xfrm rot="5400000">
              <a:off x="5827738" y="2370955"/>
              <a:ext cx="863600" cy="388888"/>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62" name="Rounded Rectangle 14">
            <a:extLst>
              <a:ext uri="{FF2B5EF4-FFF2-40B4-BE49-F238E27FC236}">
                <a16:creationId xmlns:a16="http://schemas.microsoft.com/office/drawing/2014/main" id="{A92482B6-8420-4CA8-B222-9BDD505C3814}"/>
              </a:ext>
            </a:extLst>
          </p:cNvPr>
          <p:cNvSpPr/>
          <p:nvPr/>
        </p:nvSpPr>
        <p:spPr bwMode="auto">
          <a:xfrm>
            <a:off x="2872311" y="995082"/>
            <a:ext cx="2771775" cy="1790981"/>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pic>
        <p:nvPicPr>
          <p:cNvPr id="86" name="Picture 2">
            <a:extLst>
              <a:ext uri="{FF2B5EF4-FFF2-40B4-BE49-F238E27FC236}">
                <a16:creationId xmlns:a16="http://schemas.microsoft.com/office/drawing/2014/main" id="{57866F72-B946-4988-8CA4-38911F253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216" y="1915963"/>
            <a:ext cx="647673" cy="56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26">
            <a:extLst>
              <a:ext uri="{FF2B5EF4-FFF2-40B4-BE49-F238E27FC236}">
                <a16:creationId xmlns:a16="http://schemas.microsoft.com/office/drawing/2014/main" id="{880FC96D-2B83-436E-BCA7-A4E798BE9980}"/>
              </a:ext>
            </a:extLst>
          </p:cNvPr>
          <p:cNvSpPr txBox="1">
            <a:spLocks noChangeArrowheads="1"/>
          </p:cNvSpPr>
          <p:nvPr/>
        </p:nvSpPr>
        <p:spPr bwMode="auto">
          <a:xfrm>
            <a:off x="6220541" y="1722328"/>
            <a:ext cx="390509" cy="27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200"/>
              <a:t>BP</a:t>
            </a:r>
          </a:p>
        </p:txBody>
      </p:sp>
      <p:cxnSp>
        <p:nvCxnSpPr>
          <p:cNvPr id="88" name="Elbow Connector 29">
            <a:extLst>
              <a:ext uri="{FF2B5EF4-FFF2-40B4-BE49-F238E27FC236}">
                <a16:creationId xmlns:a16="http://schemas.microsoft.com/office/drawing/2014/main" id="{CA00B83F-17F2-406E-960F-42A3EFE85388}"/>
              </a:ext>
            </a:extLst>
          </p:cNvPr>
          <p:cNvCxnSpPr/>
          <p:nvPr/>
        </p:nvCxnSpPr>
        <p:spPr bwMode="auto">
          <a:xfrm rot="10800000">
            <a:off x="6580711" y="2046288"/>
            <a:ext cx="431800" cy="107950"/>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Elbow Connector 31">
            <a:extLst>
              <a:ext uri="{FF2B5EF4-FFF2-40B4-BE49-F238E27FC236}">
                <a16:creationId xmlns:a16="http://schemas.microsoft.com/office/drawing/2014/main" id="{88320735-18EC-4A56-AE4F-BA8C7084C102}"/>
              </a:ext>
            </a:extLst>
          </p:cNvPr>
          <p:cNvCxnSpPr/>
          <p:nvPr/>
        </p:nvCxnSpPr>
        <p:spPr bwMode="auto">
          <a:xfrm rot="10800000" flipV="1">
            <a:off x="6580711" y="2154238"/>
            <a:ext cx="431800" cy="180975"/>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0" name="Picture 4" descr="C:\Documents and Settings\Cees.Mul\Local Settings\Temporary Internet Files\Content.IE5\YPBLXKOP\MC910216349[1].png">
            <a:extLst>
              <a:ext uri="{FF2B5EF4-FFF2-40B4-BE49-F238E27FC236}">
                <a16:creationId xmlns:a16="http://schemas.microsoft.com/office/drawing/2014/main" id="{7F8AE25F-405D-426F-AD7E-466FA2E7E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7276" y="1628685"/>
            <a:ext cx="595288" cy="50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63">
            <a:extLst>
              <a:ext uri="{FF2B5EF4-FFF2-40B4-BE49-F238E27FC236}">
                <a16:creationId xmlns:a16="http://schemas.microsoft.com/office/drawing/2014/main" id="{019E6211-0164-4786-B762-9151AE8B7120}"/>
              </a:ext>
            </a:extLst>
          </p:cNvPr>
          <p:cNvSpPr txBox="1">
            <a:spLocks noChangeArrowheads="1"/>
          </p:cNvSpPr>
          <p:nvPr/>
        </p:nvSpPr>
        <p:spPr bwMode="auto">
          <a:xfrm>
            <a:off x="8717574" y="2349260"/>
            <a:ext cx="671484"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t>HTML</a:t>
            </a:r>
          </a:p>
        </p:txBody>
      </p:sp>
      <p:sp>
        <p:nvSpPr>
          <p:cNvPr id="93" name="TextBox 68">
            <a:extLst>
              <a:ext uri="{FF2B5EF4-FFF2-40B4-BE49-F238E27FC236}">
                <a16:creationId xmlns:a16="http://schemas.microsoft.com/office/drawing/2014/main" id="{1AD2843A-078B-4697-A10A-61E326BA779F}"/>
              </a:ext>
            </a:extLst>
          </p:cNvPr>
          <p:cNvSpPr txBox="1">
            <a:spLocks noChangeArrowheads="1"/>
          </p:cNvSpPr>
          <p:nvPr/>
        </p:nvSpPr>
        <p:spPr bwMode="auto">
          <a:xfrm>
            <a:off x="7301583" y="1773118"/>
            <a:ext cx="18816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800"/>
              <a:t>Tier 1: local infra</a:t>
            </a:r>
          </a:p>
        </p:txBody>
      </p:sp>
      <p:pic>
        <p:nvPicPr>
          <p:cNvPr id="94" name="Picture 4" descr="C:\Documents and Settings\Cees.Mul\Local Settings\Temporary Internet Files\Content.IE5\CQNOZOA4\MC900433826[1].png">
            <a:extLst>
              <a:ext uri="{FF2B5EF4-FFF2-40B4-BE49-F238E27FC236}">
                <a16:creationId xmlns:a16="http://schemas.microsoft.com/office/drawing/2014/main" id="{41219AC4-3583-47D9-98CC-D8AA291D28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3515" y="1628685"/>
            <a:ext cx="944523" cy="94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Picture 4" descr="C:\Documents and Settings\Cees.Mul\Local Settings\Temporary Internet Files\Content.IE5\YPBLXKOP\MC900434809[1].png">
            <a:extLst>
              <a:ext uri="{FF2B5EF4-FFF2-40B4-BE49-F238E27FC236}">
                <a16:creationId xmlns:a16="http://schemas.microsoft.com/office/drawing/2014/main" id="{ECC0DF9A-4C64-4517-B16E-651D723574D7}"/>
              </a:ext>
            </a:extLst>
          </p:cNvPr>
          <p:cNvSpPr>
            <a:spLocks noChangeAspect="1" noChangeArrowheads="1"/>
          </p:cNvSpPr>
          <p:nvPr/>
        </p:nvSpPr>
        <p:spPr bwMode="auto">
          <a:xfrm>
            <a:off x="8165147" y="1557263"/>
            <a:ext cx="792129" cy="79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sp>
        <p:nvSpPr>
          <p:cNvPr id="98" name="Picture 6" descr="C:\Documents and Settings\Cees.Mul\Local Settings\Temporary Internet Files\Content.IE5\CQNOZOA4\MC900447134[1].jpg">
            <a:extLst>
              <a:ext uri="{FF2B5EF4-FFF2-40B4-BE49-F238E27FC236}">
                <a16:creationId xmlns:a16="http://schemas.microsoft.com/office/drawing/2014/main" id="{87251E3E-3EC3-403E-A113-02A2F56DF317}"/>
              </a:ext>
            </a:extLst>
          </p:cNvPr>
          <p:cNvSpPr>
            <a:spLocks noChangeAspect="1" noChangeArrowheads="1"/>
          </p:cNvSpPr>
          <p:nvPr/>
        </p:nvSpPr>
        <p:spPr bwMode="auto">
          <a:xfrm>
            <a:off x="7301583" y="1611227"/>
            <a:ext cx="552427" cy="75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pic>
        <p:nvPicPr>
          <p:cNvPr id="100" name="Picture 6" descr="C:\Documents and Settings\Cees.Mul\Local Settings\Temporary Internet Files\Content.IE5\YPBLXKOP\MC900230323[1].wmf">
            <a:extLst>
              <a:ext uri="{FF2B5EF4-FFF2-40B4-BE49-F238E27FC236}">
                <a16:creationId xmlns:a16="http://schemas.microsoft.com/office/drawing/2014/main" id="{0E44C626-D731-4971-950F-512934C26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2580" y="2571043"/>
            <a:ext cx="3079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Rounded Corners 100">
            <a:extLst>
              <a:ext uri="{FF2B5EF4-FFF2-40B4-BE49-F238E27FC236}">
                <a16:creationId xmlns:a16="http://schemas.microsoft.com/office/drawing/2014/main" id="{39213E68-E307-40E7-A294-32ED061C49B1}"/>
              </a:ext>
            </a:extLst>
          </p:cNvPr>
          <p:cNvSpPr/>
          <p:nvPr/>
        </p:nvSpPr>
        <p:spPr>
          <a:xfrm>
            <a:off x="6664100" y="1160778"/>
            <a:ext cx="4951443" cy="465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54">
            <a:extLst>
              <a:ext uri="{FF2B5EF4-FFF2-40B4-BE49-F238E27FC236}">
                <a16:creationId xmlns:a16="http://schemas.microsoft.com/office/drawing/2014/main" id="{83110999-085A-4285-94B5-1D5B11B787BC}"/>
              </a:ext>
            </a:extLst>
          </p:cNvPr>
          <p:cNvSpPr txBox="1">
            <a:spLocks noChangeArrowheads="1"/>
          </p:cNvSpPr>
          <p:nvPr/>
        </p:nvSpPr>
        <p:spPr bwMode="auto">
          <a:xfrm>
            <a:off x="8350286" y="1166917"/>
            <a:ext cx="790542"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Internet</a:t>
            </a:r>
          </a:p>
        </p:txBody>
      </p:sp>
      <p:sp>
        <p:nvSpPr>
          <p:cNvPr id="95" name="TextBox 84">
            <a:extLst>
              <a:ext uri="{FF2B5EF4-FFF2-40B4-BE49-F238E27FC236}">
                <a16:creationId xmlns:a16="http://schemas.microsoft.com/office/drawing/2014/main" id="{3261A820-D6BA-41BF-AD85-A7429B9E90A9}"/>
              </a:ext>
            </a:extLst>
          </p:cNvPr>
          <p:cNvSpPr txBox="1">
            <a:spLocks noChangeArrowheads="1"/>
          </p:cNvSpPr>
          <p:nvPr/>
        </p:nvSpPr>
        <p:spPr bwMode="auto">
          <a:xfrm>
            <a:off x="9252564" y="1157850"/>
            <a:ext cx="1369955" cy="306323"/>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Mobile </a:t>
            </a:r>
            <a:r>
              <a:rPr lang="nl-NL" altLang="nl-NL" sz="1400" err="1">
                <a:solidFill>
                  <a:schemeClr val="bg1"/>
                </a:solidFill>
              </a:rPr>
              <a:t>devices</a:t>
            </a:r>
            <a:endParaRPr lang="nl-NL" altLang="nl-NL" sz="1400">
              <a:solidFill>
                <a:schemeClr val="bg1"/>
              </a:solidFill>
            </a:endParaRPr>
          </a:p>
        </p:txBody>
      </p:sp>
      <p:sp>
        <p:nvSpPr>
          <p:cNvPr id="97" name="TextBox 76">
            <a:extLst>
              <a:ext uri="{FF2B5EF4-FFF2-40B4-BE49-F238E27FC236}">
                <a16:creationId xmlns:a16="http://schemas.microsoft.com/office/drawing/2014/main" id="{63928A35-5B6A-45BF-934C-2D02E4DE01BA}"/>
              </a:ext>
            </a:extLst>
          </p:cNvPr>
          <p:cNvSpPr txBox="1">
            <a:spLocks noChangeArrowheads="1"/>
          </p:cNvSpPr>
          <p:nvPr/>
        </p:nvSpPr>
        <p:spPr bwMode="auto">
          <a:xfrm>
            <a:off x="7523243" y="1157769"/>
            <a:ext cx="714345"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Kiosks</a:t>
            </a:r>
            <a:endParaRPr lang="nl-NL" altLang="nl-NL" sz="1400">
              <a:solidFill>
                <a:schemeClr val="bg1"/>
              </a:solidFill>
            </a:endParaRPr>
          </a:p>
        </p:txBody>
      </p:sp>
      <p:sp>
        <p:nvSpPr>
          <p:cNvPr id="99" name="TextBox 79">
            <a:extLst>
              <a:ext uri="{FF2B5EF4-FFF2-40B4-BE49-F238E27FC236}">
                <a16:creationId xmlns:a16="http://schemas.microsoft.com/office/drawing/2014/main" id="{59721340-A4AB-4D30-BF1D-2A5042736A32}"/>
              </a:ext>
            </a:extLst>
          </p:cNvPr>
          <p:cNvSpPr txBox="1">
            <a:spLocks noChangeArrowheads="1"/>
          </p:cNvSpPr>
          <p:nvPr/>
        </p:nvSpPr>
        <p:spPr bwMode="auto">
          <a:xfrm>
            <a:off x="6644183" y="1162220"/>
            <a:ext cx="712054" cy="5232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Airport</a:t>
            </a:r>
          </a:p>
          <a:p>
            <a:pPr eaLnBrk="1" hangingPunct="1">
              <a:spcBef>
                <a:spcPct val="0"/>
              </a:spcBef>
              <a:buFontTx/>
              <a:buNone/>
            </a:pPr>
            <a:r>
              <a:rPr lang="nl-NL" altLang="nl-NL" sz="1400">
                <a:solidFill>
                  <a:schemeClr val="bg1"/>
                </a:solidFill>
              </a:rPr>
              <a:t>Desk</a:t>
            </a:r>
          </a:p>
        </p:txBody>
      </p:sp>
      <p:sp>
        <p:nvSpPr>
          <p:cNvPr id="102" name="TextBox 84">
            <a:extLst>
              <a:ext uri="{FF2B5EF4-FFF2-40B4-BE49-F238E27FC236}">
                <a16:creationId xmlns:a16="http://schemas.microsoft.com/office/drawing/2014/main" id="{AACAA8A7-60AA-4406-8C7C-BE30B76F81CB}"/>
              </a:ext>
            </a:extLst>
          </p:cNvPr>
          <p:cNvSpPr txBox="1">
            <a:spLocks noChangeArrowheads="1"/>
          </p:cNvSpPr>
          <p:nvPr/>
        </p:nvSpPr>
        <p:spPr bwMode="auto">
          <a:xfrm>
            <a:off x="10652467" y="1166917"/>
            <a:ext cx="861133" cy="307777"/>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Bagdrop</a:t>
            </a:r>
            <a:endParaRPr lang="nl-NL" altLang="nl-NL" sz="1400">
              <a:solidFill>
                <a:schemeClr val="bg1"/>
              </a:solidFill>
            </a:endParaRPr>
          </a:p>
        </p:txBody>
      </p:sp>
      <p:pic>
        <p:nvPicPr>
          <p:cNvPr id="109" name="Picture 6" descr="C:\Documents and Settings\Cees.Mul\Local Settings\Temporary Internet Files\Content.IE5\YPBLXKOP\MC900230323[1].wmf">
            <a:extLst>
              <a:ext uri="{FF2B5EF4-FFF2-40B4-BE49-F238E27FC236}">
                <a16:creationId xmlns:a16="http://schemas.microsoft.com/office/drawing/2014/main" id="{E5F0835F-ABD1-4EF7-BF24-1FDC5D0EA0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5742" y="2551113"/>
            <a:ext cx="3079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Elbow Connector 77">
            <a:extLst>
              <a:ext uri="{FF2B5EF4-FFF2-40B4-BE49-F238E27FC236}">
                <a16:creationId xmlns:a16="http://schemas.microsoft.com/office/drawing/2014/main" id="{C127D9F5-32F9-4E6D-A317-8D388C516DFF}"/>
              </a:ext>
            </a:extLst>
          </p:cNvPr>
          <p:cNvCxnSpPr>
            <a:cxnSpLocks/>
          </p:cNvCxnSpPr>
          <p:nvPr/>
        </p:nvCxnSpPr>
        <p:spPr bwMode="auto">
          <a:xfrm rot="10800000" flipV="1">
            <a:off x="8738089" y="2399210"/>
            <a:ext cx="1001233" cy="597989"/>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0C708A2-C6C3-4E16-B9C4-3D10680A58AC}"/>
              </a:ext>
            </a:extLst>
          </p:cNvPr>
          <p:cNvCxnSpPr/>
          <p:nvPr/>
        </p:nvCxnSpPr>
        <p:spPr>
          <a:xfrm>
            <a:off x="7480823" y="1166917"/>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E4B18C-A0A1-4C2D-A3E2-8F0220A558F5}"/>
              </a:ext>
            </a:extLst>
          </p:cNvPr>
          <p:cNvCxnSpPr/>
          <p:nvPr/>
        </p:nvCxnSpPr>
        <p:spPr>
          <a:xfrm>
            <a:off x="8278679" y="1157953"/>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083FEE0-82E4-4E20-8A7D-08F64B704BD7}"/>
              </a:ext>
            </a:extLst>
          </p:cNvPr>
          <p:cNvCxnSpPr/>
          <p:nvPr/>
        </p:nvCxnSpPr>
        <p:spPr>
          <a:xfrm>
            <a:off x="9197561" y="1108648"/>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2C49DE6-2BC3-4FA5-B20D-8D763EDACFAC}"/>
              </a:ext>
            </a:extLst>
          </p:cNvPr>
          <p:cNvCxnSpPr/>
          <p:nvPr/>
        </p:nvCxnSpPr>
        <p:spPr>
          <a:xfrm>
            <a:off x="10640884" y="1153472"/>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loud 1">
            <a:extLst>
              <a:ext uri="{FF2B5EF4-FFF2-40B4-BE49-F238E27FC236}">
                <a16:creationId xmlns:a16="http://schemas.microsoft.com/office/drawing/2014/main" id="{78413C5A-651F-4FDF-8FA9-38E92821E3C3}"/>
              </a:ext>
            </a:extLst>
          </p:cNvPr>
          <p:cNvSpPr/>
          <p:nvPr/>
        </p:nvSpPr>
        <p:spPr>
          <a:xfrm>
            <a:off x="8015423" y="2655585"/>
            <a:ext cx="1680519" cy="595615"/>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hlinkClick r:id="rId7" action="ppaction://hlinksldjump"/>
              </a:rPr>
              <a:t>Third party and internet networks</a:t>
            </a:r>
            <a:endParaRPr lang="en-US" sz="1200"/>
          </a:p>
        </p:txBody>
      </p:sp>
      <p:cxnSp>
        <p:nvCxnSpPr>
          <p:cNvPr id="4" name="Straight Connector 3">
            <a:extLst>
              <a:ext uri="{FF2B5EF4-FFF2-40B4-BE49-F238E27FC236}">
                <a16:creationId xmlns:a16="http://schemas.microsoft.com/office/drawing/2014/main" id="{38F0BFD8-A8BF-43E4-A15B-9CAC54247A2C}"/>
              </a:ext>
            </a:extLst>
          </p:cNvPr>
          <p:cNvCxnSpPr/>
          <p:nvPr/>
        </p:nvCxnSpPr>
        <p:spPr>
          <a:xfrm>
            <a:off x="11804822" y="995082"/>
            <a:ext cx="0" cy="5216248"/>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15">
            <a:extLst>
              <a:ext uri="{FF2B5EF4-FFF2-40B4-BE49-F238E27FC236}">
                <a16:creationId xmlns:a16="http://schemas.microsoft.com/office/drawing/2014/main" id="{6DFAE4C7-576C-4C2B-93A2-695F6F5DCBDF}"/>
              </a:ext>
            </a:extLst>
          </p:cNvPr>
          <p:cNvSpPr>
            <a:spLocks noChangeArrowheads="1"/>
          </p:cNvSpPr>
          <p:nvPr/>
        </p:nvSpPr>
        <p:spPr bwMode="auto">
          <a:xfrm>
            <a:off x="3124723" y="1365215"/>
            <a:ext cx="212619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1: Local infra</a:t>
            </a:r>
          </a:p>
          <a:p>
            <a:pPr eaLnBrk="1" hangingPunct="1">
              <a:spcBef>
                <a:spcPct val="0"/>
              </a:spcBef>
            </a:pPr>
            <a:r>
              <a:rPr lang="en-US" altLang="nl-NL" sz="1200"/>
              <a:t>iPort container. Renders HTML and interacts with peripheral devices</a:t>
            </a:r>
          </a:p>
          <a:p>
            <a:pPr marL="171450" indent="-171450">
              <a:spcBef>
                <a:spcPct val="0"/>
              </a:spcBef>
            </a:pPr>
            <a:r>
              <a:rPr lang="en-US" altLang="nl-NL" sz="1200"/>
              <a:t>Various end user systems</a:t>
            </a:r>
          </a:p>
        </p:txBody>
      </p:sp>
      <p:sp>
        <p:nvSpPr>
          <p:cNvPr id="6" name="Rectangle: Beveled 5">
            <a:hlinkClick r:id="rId8" action="ppaction://hlinksldjump"/>
            <a:extLst>
              <a:ext uri="{FF2B5EF4-FFF2-40B4-BE49-F238E27FC236}">
                <a16:creationId xmlns:a16="http://schemas.microsoft.com/office/drawing/2014/main" id="{AC32F030-1503-4B5A-9614-9356B80B7B86}"/>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4169610655"/>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299798" y="97330"/>
            <a:ext cx="101959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¾ - </a:t>
            </a:r>
            <a:r>
              <a:rPr lang="nl-NL" altLang="nl-NL" sz="4000" err="1">
                <a:solidFill>
                  <a:srgbClr val="00B0F0"/>
                </a:solidFill>
              </a:rPr>
              <a:t>Meridian</a:t>
            </a:r>
            <a:r>
              <a:rPr lang="nl-NL" altLang="nl-NL" sz="4000">
                <a:solidFill>
                  <a:srgbClr val="00B0F0"/>
                </a:solidFill>
              </a:rPr>
              <a:t> – </a:t>
            </a:r>
            <a:r>
              <a:rPr lang="nl-NL" altLang="nl-NL" sz="4000" err="1">
                <a:solidFill>
                  <a:srgbClr val="00B0F0"/>
                </a:solidFill>
              </a:rPr>
              <a:t>Third</a:t>
            </a:r>
            <a:r>
              <a:rPr lang="nl-NL" altLang="nl-NL" sz="4000">
                <a:solidFill>
                  <a:srgbClr val="00B0F0"/>
                </a:solidFill>
              </a:rPr>
              <a:t> party </a:t>
            </a:r>
            <a:r>
              <a:rPr lang="nl-NL" altLang="nl-NL" sz="4000" err="1">
                <a:solidFill>
                  <a:srgbClr val="00B0F0"/>
                </a:solidFill>
              </a:rPr>
              <a:t>connections</a:t>
            </a:r>
            <a:endParaRPr lang="nl-NL" altLang="nl-NL" sz="4000">
              <a:solidFill>
                <a:srgbClr val="00B0F0"/>
              </a:solidFill>
            </a:endParaRPr>
          </a:p>
        </p:txBody>
      </p:sp>
      <p:sp>
        <p:nvSpPr>
          <p:cNvPr id="47" name="Rectangle 73">
            <a:extLst>
              <a:ext uri="{FF2B5EF4-FFF2-40B4-BE49-F238E27FC236}">
                <a16:creationId xmlns:a16="http://schemas.microsoft.com/office/drawing/2014/main" id="{72721498-35C8-43AE-B442-D7689C67D2E8}"/>
              </a:ext>
            </a:extLst>
          </p:cNvPr>
          <p:cNvSpPr>
            <a:spLocks noChangeArrowheads="1"/>
          </p:cNvSpPr>
          <p:nvPr/>
        </p:nvSpPr>
        <p:spPr bwMode="auto">
          <a:xfrm>
            <a:off x="2638506" y="1348898"/>
            <a:ext cx="22857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4: other systems</a:t>
            </a:r>
          </a:p>
          <a:p>
            <a:pPr eaLnBrk="1" hangingPunct="1">
              <a:spcBef>
                <a:spcPct val="0"/>
              </a:spcBef>
            </a:pPr>
            <a:r>
              <a:rPr lang="en-US" altLang="nl-NL" sz="1200"/>
              <a:t>Connectivity to External systems</a:t>
            </a:r>
          </a:p>
          <a:p>
            <a:pPr eaLnBrk="1" hangingPunct="1">
              <a:spcBef>
                <a:spcPct val="0"/>
              </a:spcBef>
            </a:pPr>
            <a:r>
              <a:rPr lang="en-US" altLang="nl-NL" sz="1200"/>
              <a:t>Existing, standard interfaces </a:t>
            </a:r>
          </a:p>
          <a:p>
            <a:pPr eaLnBrk="1" hangingPunct="1">
              <a:spcBef>
                <a:spcPct val="0"/>
              </a:spcBef>
            </a:pPr>
            <a:endParaRPr lang="en-US" altLang="nl-NL" sz="1200"/>
          </a:p>
        </p:txBody>
      </p:sp>
      <p:grpSp>
        <p:nvGrpSpPr>
          <p:cNvPr id="48" name="Group 10">
            <a:extLst>
              <a:ext uri="{FF2B5EF4-FFF2-40B4-BE49-F238E27FC236}">
                <a16:creationId xmlns:a16="http://schemas.microsoft.com/office/drawing/2014/main" id="{4AF7051C-6E11-42C5-B615-D68A2223A54D}"/>
              </a:ext>
            </a:extLst>
          </p:cNvPr>
          <p:cNvGrpSpPr>
            <a:grpSpLocks/>
          </p:cNvGrpSpPr>
          <p:nvPr/>
        </p:nvGrpSpPr>
        <p:grpSpPr bwMode="auto">
          <a:xfrm>
            <a:off x="5990406" y="1782443"/>
            <a:ext cx="4505325" cy="624001"/>
            <a:chOff x="3708397" y="5757542"/>
            <a:chExt cx="4505749" cy="623786"/>
          </a:xfrm>
        </p:grpSpPr>
        <p:sp>
          <p:nvSpPr>
            <p:cNvPr id="49" name="Rounded Rectangle 52">
              <a:extLst>
                <a:ext uri="{FF2B5EF4-FFF2-40B4-BE49-F238E27FC236}">
                  <a16:creationId xmlns:a16="http://schemas.microsoft.com/office/drawing/2014/main" id="{BFAEC6CD-5E0A-418B-8F80-2A38C05B2D32}"/>
                </a:ext>
              </a:extLst>
            </p:cNvPr>
            <p:cNvSpPr/>
            <p:nvPr/>
          </p:nvSpPr>
          <p:spPr>
            <a:xfrm>
              <a:off x="3708397" y="5767178"/>
              <a:ext cx="992281"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1A</a:t>
              </a:r>
            </a:p>
          </p:txBody>
        </p:sp>
        <p:sp>
          <p:nvSpPr>
            <p:cNvPr id="50" name="Rounded Rectangle 61">
              <a:extLst>
                <a:ext uri="{FF2B5EF4-FFF2-40B4-BE49-F238E27FC236}">
                  <a16:creationId xmlns:a16="http://schemas.microsoft.com/office/drawing/2014/main" id="{04979E4D-B1DD-4C4F-94C1-BC72A0D93E13}"/>
                </a:ext>
              </a:extLst>
            </p:cNvPr>
            <p:cNvSpPr/>
            <p:nvPr/>
          </p:nvSpPr>
          <p:spPr>
            <a:xfrm>
              <a:off x="4924575" y="5757542"/>
              <a:ext cx="993869"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1S</a:t>
              </a:r>
            </a:p>
          </p:txBody>
        </p:sp>
        <p:sp>
          <p:nvSpPr>
            <p:cNvPr id="51" name="Rounded Rectangle 64">
              <a:extLst>
                <a:ext uri="{FF2B5EF4-FFF2-40B4-BE49-F238E27FC236}">
                  <a16:creationId xmlns:a16="http://schemas.microsoft.com/office/drawing/2014/main" id="{DB8BC954-784A-4BB9-BB19-664926584D98}"/>
                </a:ext>
              </a:extLst>
            </p:cNvPr>
            <p:cNvSpPr/>
            <p:nvPr/>
          </p:nvSpPr>
          <p:spPr>
            <a:xfrm>
              <a:off x="6085109"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DL</a:t>
              </a:r>
            </a:p>
          </p:txBody>
        </p:sp>
        <p:sp>
          <p:nvSpPr>
            <p:cNvPr id="52" name="Rounded Rectangle 66">
              <a:extLst>
                <a:ext uri="{FF2B5EF4-FFF2-40B4-BE49-F238E27FC236}">
                  <a16:creationId xmlns:a16="http://schemas.microsoft.com/office/drawing/2014/main" id="{48948479-F85C-4D87-A5C3-829FC6F149A0}"/>
                </a:ext>
              </a:extLst>
            </p:cNvPr>
            <p:cNvSpPr/>
            <p:nvPr/>
          </p:nvSpPr>
          <p:spPr>
            <a:xfrm>
              <a:off x="7221866"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err="1">
                  <a:solidFill>
                    <a:schemeClr val="bg1"/>
                  </a:solidFill>
                </a:rPr>
                <a:t>others</a:t>
              </a:r>
              <a:endParaRPr lang="nl-NL" sz="1600">
                <a:solidFill>
                  <a:schemeClr val="bg1"/>
                </a:solidFill>
              </a:endParaRPr>
            </a:p>
          </p:txBody>
        </p:sp>
      </p:grpSp>
      <p:sp>
        <p:nvSpPr>
          <p:cNvPr id="53" name="Can 2">
            <a:extLst>
              <a:ext uri="{FF2B5EF4-FFF2-40B4-BE49-F238E27FC236}">
                <a16:creationId xmlns:a16="http://schemas.microsoft.com/office/drawing/2014/main" id="{11AE014E-C31C-4D36-947F-D59A6E7469EB}"/>
              </a:ext>
            </a:extLst>
          </p:cNvPr>
          <p:cNvSpPr/>
          <p:nvPr/>
        </p:nvSpPr>
        <p:spPr bwMode="auto">
          <a:xfrm rot="16200000">
            <a:off x="8056507" y="-374491"/>
            <a:ext cx="493712" cy="3733800"/>
          </a:xfrm>
          <a:prstGeom prst="can">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54" name="TextBox 4">
            <a:extLst>
              <a:ext uri="{FF2B5EF4-FFF2-40B4-BE49-F238E27FC236}">
                <a16:creationId xmlns:a16="http://schemas.microsoft.com/office/drawing/2014/main" id="{D075C121-E260-41D9-A3FC-91774D3F1D33}"/>
              </a:ext>
            </a:extLst>
          </p:cNvPr>
          <p:cNvSpPr txBox="1">
            <a:spLocks noChangeArrowheads="1"/>
          </p:cNvSpPr>
          <p:nvPr/>
        </p:nvSpPr>
        <p:spPr bwMode="auto">
          <a:xfrm>
            <a:off x="6706446" y="1256755"/>
            <a:ext cx="3673475" cy="461665"/>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a:t>E-ticketing, PNR exchange, IATCI etc. </a:t>
            </a:r>
          </a:p>
          <a:p>
            <a:pPr eaLnBrk="1" hangingPunct="1">
              <a:spcBef>
                <a:spcPct val="0"/>
              </a:spcBef>
              <a:buFontTx/>
              <a:buNone/>
            </a:pPr>
            <a:r>
              <a:rPr lang="en-US" altLang="nl-NL" sz="1200"/>
              <a:t>EDI, MQ, TTY, XML </a:t>
            </a:r>
            <a:r>
              <a:rPr lang="en-US" altLang="nl-NL" sz="1200" err="1"/>
              <a:t>etc</a:t>
            </a:r>
            <a:endParaRPr lang="en-GB" altLang="nl-NL" sz="1200"/>
          </a:p>
        </p:txBody>
      </p:sp>
      <p:sp>
        <p:nvSpPr>
          <p:cNvPr id="55" name="TextBox 54">
            <a:extLst>
              <a:ext uri="{FF2B5EF4-FFF2-40B4-BE49-F238E27FC236}">
                <a16:creationId xmlns:a16="http://schemas.microsoft.com/office/drawing/2014/main" id="{15F68B96-0CA8-4613-AE29-C159DB101FA1}"/>
              </a:ext>
            </a:extLst>
          </p:cNvPr>
          <p:cNvSpPr txBox="1"/>
          <p:nvPr/>
        </p:nvSpPr>
        <p:spPr>
          <a:xfrm>
            <a:off x="10318622" y="1024305"/>
            <a:ext cx="1395715" cy="769441"/>
          </a:xfrm>
          <a:prstGeom prst="rect">
            <a:avLst/>
          </a:prstGeom>
          <a:solidFill>
            <a:schemeClr val="bg1"/>
          </a:solidFill>
        </p:spPr>
        <p:txBody>
          <a:bodyPr wrap="square" rtlCol="0">
            <a:spAutoFit/>
          </a:bodyPr>
          <a:lstStyle/>
          <a:p>
            <a:r>
              <a:rPr lang="en-US" sz="1100"/>
              <a:t>Meridian (TPF): Flight schedules, PNR data, all </a:t>
            </a:r>
            <a:r>
              <a:rPr lang="en-US" sz="1100" err="1"/>
              <a:t>pax</a:t>
            </a:r>
            <a:r>
              <a:rPr lang="en-US" sz="1100"/>
              <a:t> related data, </a:t>
            </a:r>
            <a:r>
              <a:rPr lang="en-US" sz="1100" err="1"/>
              <a:t>seatmaps</a:t>
            </a:r>
            <a:endParaRPr lang="en-US" sz="1100"/>
          </a:p>
        </p:txBody>
      </p:sp>
      <p:sp>
        <p:nvSpPr>
          <p:cNvPr id="56" name="Rectangle: Rounded Corners 55">
            <a:extLst>
              <a:ext uri="{FF2B5EF4-FFF2-40B4-BE49-F238E27FC236}">
                <a16:creationId xmlns:a16="http://schemas.microsoft.com/office/drawing/2014/main" id="{4ED7F003-2CD5-43BC-BCC5-167569937BCE}"/>
              </a:ext>
            </a:extLst>
          </p:cNvPr>
          <p:cNvSpPr/>
          <p:nvPr/>
        </p:nvSpPr>
        <p:spPr>
          <a:xfrm>
            <a:off x="2032683" y="1024305"/>
            <a:ext cx="9965506" cy="1954723"/>
          </a:xfrm>
          <a:prstGeom prst="roundRect">
            <a:avLst/>
          </a:prstGeom>
          <a:solidFill>
            <a:schemeClr val="accent4">
              <a:lumMod val="20000"/>
              <a:lumOff val="8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7" name="TextBox 56">
            <a:extLst>
              <a:ext uri="{FF2B5EF4-FFF2-40B4-BE49-F238E27FC236}">
                <a16:creationId xmlns:a16="http://schemas.microsoft.com/office/drawing/2014/main" id="{BCA2172D-E92A-4A2B-95FE-DAB9BA84A968}"/>
              </a:ext>
            </a:extLst>
          </p:cNvPr>
          <p:cNvSpPr txBox="1"/>
          <p:nvPr/>
        </p:nvSpPr>
        <p:spPr>
          <a:xfrm>
            <a:off x="1449595" y="3174221"/>
            <a:ext cx="9299685" cy="1600438"/>
          </a:xfrm>
          <a:prstGeom prst="rect">
            <a:avLst/>
          </a:prstGeom>
          <a:solidFill>
            <a:schemeClr val="bg2">
              <a:lumMod val="90000"/>
            </a:schemeClr>
          </a:solidFill>
        </p:spPr>
        <p:txBody>
          <a:bodyPr wrap="square" rtlCol="0">
            <a:spAutoFit/>
          </a:bodyPr>
          <a:lstStyle/>
          <a:p>
            <a:r>
              <a:rPr lang="en-US" sz="1400" b="1"/>
              <a:t>Meridian has a wide range of connections to other systems (third parties) connecting via various methods</a:t>
            </a:r>
          </a:p>
          <a:p>
            <a:pPr marL="285750" indent="-285750">
              <a:buFont typeface="Arial" panose="020B0604020202020204" pitchFamily="34" charset="0"/>
              <a:buChar char="•"/>
            </a:pPr>
            <a:r>
              <a:rPr lang="en-US" sz="1200"/>
              <a:t>GDS’s. Global Distribution Systems, such as Amadeus (1A) or Sabre (1S). GDS’s sell a large part of tickets worldwide, and often also host airline reservations systems. 1A and 1S are the biggest players in this field. They host reservations systems for a large number of major carriers, such as BA, AF/KL, American Airlines etc. And a host of smaller airlines as well.</a:t>
            </a:r>
          </a:p>
          <a:p>
            <a:pPr marL="285750" indent="-285750">
              <a:buFont typeface="Arial" panose="020B0604020202020204" pitchFamily="34" charset="0"/>
              <a:buChar char="•"/>
            </a:pPr>
            <a:r>
              <a:rPr lang="en-US" sz="1200"/>
              <a:t>Government agencies. Direct connections exist to some of the bigger government agencies (API messaging).</a:t>
            </a:r>
          </a:p>
          <a:p>
            <a:pPr marL="285750" indent="-285750">
              <a:buFont typeface="Arial" panose="020B0604020202020204" pitchFamily="34" charset="0"/>
              <a:buChar char="•"/>
            </a:pPr>
            <a:r>
              <a:rPr lang="en-US" sz="1200"/>
              <a:t>Airline systems. Quite a few major airlines run their own reservations systems (Emirates, Air new Zealand, Delta for example).</a:t>
            </a:r>
          </a:p>
          <a:p>
            <a:pPr marL="285750" indent="-285750">
              <a:buFont typeface="Arial" panose="020B0604020202020204" pitchFamily="34" charset="0"/>
              <a:buChar char="•"/>
            </a:pPr>
            <a:r>
              <a:rPr lang="en-US" sz="1200"/>
              <a:t>Messaging service providers such as SITA and </a:t>
            </a:r>
            <a:r>
              <a:rPr lang="en-US" sz="1200" err="1"/>
              <a:t>Arinc</a:t>
            </a:r>
            <a:r>
              <a:rPr lang="en-US" sz="1200"/>
              <a:t> (TTY).</a:t>
            </a:r>
          </a:p>
          <a:p>
            <a:pPr marL="285750" indent="-285750">
              <a:buFont typeface="Arial" panose="020B0604020202020204" pitchFamily="34" charset="0"/>
              <a:buChar char="•"/>
            </a:pPr>
            <a:r>
              <a:rPr lang="en-US" sz="1200"/>
              <a:t>A wide range of other businesses that are not so relevant for a DCS, such as car rental companies and hotels.</a:t>
            </a:r>
          </a:p>
        </p:txBody>
      </p:sp>
      <p:sp>
        <p:nvSpPr>
          <p:cNvPr id="14" name="Rectangle: Beveled 13">
            <a:hlinkClick r:id="rId3" action="ppaction://hlinksldjump"/>
            <a:extLst>
              <a:ext uri="{FF2B5EF4-FFF2-40B4-BE49-F238E27FC236}">
                <a16:creationId xmlns:a16="http://schemas.microsoft.com/office/drawing/2014/main" id="{45B9BD6A-EA86-4D34-95C9-8FA4428A8350}"/>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8548769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749222" y="51024"/>
            <a:ext cx="84659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¾ - </a:t>
            </a:r>
            <a:r>
              <a:rPr lang="nl-NL" altLang="nl-NL" sz="4000" err="1">
                <a:solidFill>
                  <a:srgbClr val="00B0F0"/>
                </a:solidFill>
              </a:rPr>
              <a:t>Meridian</a:t>
            </a:r>
            <a:r>
              <a:rPr lang="nl-NL" altLang="nl-NL" sz="4000">
                <a:solidFill>
                  <a:srgbClr val="00B0F0"/>
                </a:solidFill>
              </a:rPr>
              <a:t> – Messaging types</a:t>
            </a:r>
          </a:p>
        </p:txBody>
      </p:sp>
      <p:sp>
        <p:nvSpPr>
          <p:cNvPr id="47" name="Rectangle 73">
            <a:extLst>
              <a:ext uri="{FF2B5EF4-FFF2-40B4-BE49-F238E27FC236}">
                <a16:creationId xmlns:a16="http://schemas.microsoft.com/office/drawing/2014/main" id="{72721498-35C8-43AE-B442-D7689C67D2E8}"/>
              </a:ext>
            </a:extLst>
          </p:cNvPr>
          <p:cNvSpPr>
            <a:spLocks noChangeArrowheads="1"/>
          </p:cNvSpPr>
          <p:nvPr/>
        </p:nvSpPr>
        <p:spPr bwMode="auto">
          <a:xfrm>
            <a:off x="2638506" y="1348898"/>
            <a:ext cx="22857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4: other systems</a:t>
            </a:r>
          </a:p>
          <a:p>
            <a:pPr eaLnBrk="1" hangingPunct="1">
              <a:spcBef>
                <a:spcPct val="0"/>
              </a:spcBef>
            </a:pPr>
            <a:r>
              <a:rPr lang="en-US" altLang="nl-NL" sz="1200"/>
              <a:t>Connectivity to External systems</a:t>
            </a:r>
          </a:p>
          <a:p>
            <a:pPr eaLnBrk="1" hangingPunct="1">
              <a:spcBef>
                <a:spcPct val="0"/>
              </a:spcBef>
            </a:pPr>
            <a:r>
              <a:rPr lang="en-US" altLang="nl-NL" sz="1200"/>
              <a:t>Existing, standard interfaces </a:t>
            </a:r>
          </a:p>
          <a:p>
            <a:pPr eaLnBrk="1" hangingPunct="1">
              <a:spcBef>
                <a:spcPct val="0"/>
              </a:spcBef>
            </a:pPr>
            <a:endParaRPr lang="en-US" altLang="nl-NL" sz="1200"/>
          </a:p>
        </p:txBody>
      </p:sp>
      <p:grpSp>
        <p:nvGrpSpPr>
          <p:cNvPr id="48" name="Group 10">
            <a:extLst>
              <a:ext uri="{FF2B5EF4-FFF2-40B4-BE49-F238E27FC236}">
                <a16:creationId xmlns:a16="http://schemas.microsoft.com/office/drawing/2014/main" id="{4AF7051C-6E11-42C5-B615-D68A2223A54D}"/>
              </a:ext>
            </a:extLst>
          </p:cNvPr>
          <p:cNvGrpSpPr>
            <a:grpSpLocks/>
          </p:cNvGrpSpPr>
          <p:nvPr/>
        </p:nvGrpSpPr>
        <p:grpSpPr bwMode="auto">
          <a:xfrm>
            <a:off x="5990406" y="1782443"/>
            <a:ext cx="4505325" cy="624001"/>
            <a:chOff x="3708397" y="5757542"/>
            <a:chExt cx="4505749" cy="623786"/>
          </a:xfrm>
        </p:grpSpPr>
        <p:sp>
          <p:nvSpPr>
            <p:cNvPr id="49" name="Rounded Rectangle 52">
              <a:extLst>
                <a:ext uri="{FF2B5EF4-FFF2-40B4-BE49-F238E27FC236}">
                  <a16:creationId xmlns:a16="http://schemas.microsoft.com/office/drawing/2014/main" id="{BFAEC6CD-5E0A-418B-8F80-2A38C05B2D32}"/>
                </a:ext>
              </a:extLst>
            </p:cNvPr>
            <p:cNvSpPr/>
            <p:nvPr/>
          </p:nvSpPr>
          <p:spPr>
            <a:xfrm>
              <a:off x="3708397" y="5767178"/>
              <a:ext cx="992281"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1A</a:t>
              </a:r>
            </a:p>
          </p:txBody>
        </p:sp>
        <p:sp>
          <p:nvSpPr>
            <p:cNvPr id="50" name="Rounded Rectangle 61">
              <a:extLst>
                <a:ext uri="{FF2B5EF4-FFF2-40B4-BE49-F238E27FC236}">
                  <a16:creationId xmlns:a16="http://schemas.microsoft.com/office/drawing/2014/main" id="{04979E4D-B1DD-4C4F-94C1-BC72A0D93E13}"/>
                </a:ext>
              </a:extLst>
            </p:cNvPr>
            <p:cNvSpPr/>
            <p:nvPr/>
          </p:nvSpPr>
          <p:spPr>
            <a:xfrm>
              <a:off x="4924575" y="5757542"/>
              <a:ext cx="993869"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1S</a:t>
              </a:r>
            </a:p>
          </p:txBody>
        </p:sp>
        <p:sp>
          <p:nvSpPr>
            <p:cNvPr id="51" name="Rounded Rectangle 64">
              <a:extLst>
                <a:ext uri="{FF2B5EF4-FFF2-40B4-BE49-F238E27FC236}">
                  <a16:creationId xmlns:a16="http://schemas.microsoft.com/office/drawing/2014/main" id="{DB8BC954-784A-4BB9-BB19-664926584D98}"/>
                </a:ext>
              </a:extLst>
            </p:cNvPr>
            <p:cNvSpPr/>
            <p:nvPr/>
          </p:nvSpPr>
          <p:spPr>
            <a:xfrm>
              <a:off x="6085109"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DL</a:t>
              </a:r>
            </a:p>
          </p:txBody>
        </p:sp>
        <p:sp>
          <p:nvSpPr>
            <p:cNvPr id="52" name="Rounded Rectangle 66">
              <a:extLst>
                <a:ext uri="{FF2B5EF4-FFF2-40B4-BE49-F238E27FC236}">
                  <a16:creationId xmlns:a16="http://schemas.microsoft.com/office/drawing/2014/main" id="{48948479-F85C-4D87-A5C3-829FC6F149A0}"/>
                </a:ext>
              </a:extLst>
            </p:cNvPr>
            <p:cNvSpPr/>
            <p:nvPr/>
          </p:nvSpPr>
          <p:spPr>
            <a:xfrm>
              <a:off x="7221866"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err="1">
                  <a:solidFill>
                    <a:schemeClr val="bg1"/>
                  </a:solidFill>
                </a:rPr>
                <a:t>others</a:t>
              </a:r>
              <a:endParaRPr lang="nl-NL" sz="1600">
                <a:solidFill>
                  <a:schemeClr val="bg1"/>
                </a:solidFill>
              </a:endParaRPr>
            </a:p>
          </p:txBody>
        </p:sp>
      </p:grpSp>
      <p:sp>
        <p:nvSpPr>
          <p:cNvPr id="53" name="Can 2">
            <a:extLst>
              <a:ext uri="{FF2B5EF4-FFF2-40B4-BE49-F238E27FC236}">
                <a16:creationId xmlns:a16="http://schemas.microsoft.com/office/drawing/2014/main" id="{11AE014E-C31C-4D36-947F-D59A6E7469EB}"/>
              </a:ext>
            </a:extLst>
          </p:cNvPr>
          <p:cNvSpPr/>
          <p:nvPr/>
        </p:nvSpPr>
        <p:spPr bwMode="auto">
          <a:xfrm rot="16200000">
            <a:off x="8056507" y="-374491"/>
            <a:ext cx="493712" cy="3733800"/>
          </a:xfrm>
          <a:prstGeom prst="can">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54" name="TextBox 4">
            <a:extLst>
              <a:ext uri="{FF2B5EF4-FFF2-40B4-BE49-F238E27FC236}">
                <a16:creationId xmlns:a16="http://schemas.microsoft.com/office/drawing/2014/main" id="{D075C121-E260-41D9-A3FC-91774D3F1D33}"/>
              </a:ext>
            </a:extLst>
          </p:cNvPr>
          <p:cNvSpPr txBox="1">
            <a:spLocks noChangeArrowheads="1"/>
          </p:cNvSpPr>
          <p:nvPr/>
        </p:nvSpPr>
        <p:spPr bwMode="auto">
          <a:xfrm>
            <a:off x="6706446" y="1256755"/>
            <a:ext cx="3673475" cy="461665"/>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a:t>E-ticketing, PNR exchange, IATCI etc. </a:t>
            </a:r>
          </a:p>
          <a:p>
            <a:pPr eaLnBrk="1" hangingPunct="1">
              <a:spcBef>
                <a:spcPct val="0"/>
              </a:spcBef>
              <a:buFontTx/>
              <a:buNone/>
            </a:pPr>
            <a:r>
              <a:rPr lang="en-US" altLang="nl-NL" sz="1200"/>
              <a:t>EDI, MQ, TTY, XML </a:t>
            </a:r>
            <a:r>
              <a:rPr lang="en-US" altLang="nl-NL" sz="1200" err="1"/>
              <a:t>etc</a:t>
            </a:r>
            <a:endParaRPr lang="en-GB" altLang="nl-NL" sz="1200"/>
          </a:p>
        </p:txBody>
      </p:sp>
      <p:sp>
        <p:nvSpPr>
          <p:cNvPr id="55" name="TextBox 54">
            <a:extLst>
              <a:ext uri="{FF2B5EF4-FFF2-40B4-BE49-F238E27FC236}">
                <a16:creationId xmlns:a16="http://schemas.microsoft.com/office/drawing/2014/main" id="{15F68B96-0CA8-4613-AE29-C159DB101FA1}"/>
              </a:ext>
            </a:extLst>
          </p:cNvPr>
          <p:cNvSpPr txBox="1"/>
          <p:nvPr/>
        </p:nvSpPr>
        <p:spPr>
          <a:xfrm>
            <a:off x="10318622" y="1024305"/>
            <a:ext cx="1395715" cy="769441"/>
          </a:xfrm>
          <a:prstGeom prst="rect">
            <a:avLst/>
          </a:prstGeom>
          <a:solidFill>
            <a:schemeClr val="bg1"/>
          </a:solidFill>
        </p:spPr>
        <p:txBody>
          <a:bodyPr wrap="square" rtlCol="0">
            <a:spAutoFit/>
          </a:bodyPr>
          <a:lstStyle/>
          <a:p>
            <a:r>
              <a:rPr lang="en-US" sz="1100"/>
              <a:t>Meridian (TPF): Flight schedules, PNR data, all </a:t>
            </a:r>
            <a:r>
              <a:rPr lang="en-US" sz="1100" err="1"/>
              <a:t>pax</a:t>
            </a:r>
            <a:r>
              <a:rPr lang="en-US" sz="1100"/>
              <a:t> related data, </a:t>
            </a:r>
            <a:r>
              <a:rPr lang="en-US" sz="1100" err="1"/>
              <a:t>seatmaps</a:t>
            </a:r>
            <a:endParaRPr lang="en-US" sz="1100"/>
          </a:p>
        </p:txBody>
      </p:sp>
      <p:sp>
        <p:nvSpPr>
          <p:cNvPr id="56" name="Rectangle: Rounded Corners 55">
            <a:extLst>
              <a:ext uri="{FF2B5EF4-FFF2-40B4-BE49-F238E27FC236}">
                <a16:creationId xmlns:a16="http://schemas.microsoft.com/office/drawing/2014/main" id="{4ED7F003-2CD5-43BC-BCC5-167569937BCE}"/>
              </a:ext>
            </a:extLst>
          </p:cNvPr>
          <p:cNvSpPr/>
          <p:nvPr/>
        </p:nvSpPr>
        <p:spPr>
          <a:xfrm>
            <a:off x="2020312" y="1024305"/>
            <a:ext cx="9965506" cy="1954723"/>
          </a:xfrm>
          <a:prstGeom prst="roundRect">
            <a:avLst/>
          </a:prstGeom>
          <a:solidFill>
            <a:schemeClr val="accent4">
              <a:lumMod val="20000"/>
              <a:lumOff val="8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7" name="TextBox 56">
            <a:extLst>
              <a:ext uri="{FF2B5EF4-FFF2-40B4-BE49-F238E27FC236}">
                <a16:creationId xmlns:a16="http://schemas.microsoft.com/office/drawing/2014/main" id="{BCA2172D-E92A-4A2B-95FE-DAB9BA84A968}"/>
              </a:ext>
            </a:extLst>
          </p:cNvPr>
          <p:cNvSpPr txBox="1"/>
          <p:nvPr/>
        </p:nvSpPr>
        <p:spPr>
          <a:xfrm>
            <a:off x="1449595" y="3174221"/>
            <a:ext cx="9299685" cy="2339102"/>
          </a:xfrm>
          <a:prstGeom prst="rect">
            <a:avLst/>
          </a:prstGeom>
          <a:solidFill>
            <a:schemeClr val="bg2">
              <a:lumMod val="90000"/>
            </a:schemeClr>
          </a:solidFill>
        </p:spPr>
        <p:txBody>
          <a:bodyPr wrap="square" rtlCol="0">
            <a:spAutoFit/>
          </a:bodyPr>
          <a:lstStyle/>
          <a:p>
            <a:r>
              <a:rPr lang="en-US" sz="1400" b="1"/>
              <a:t>Type A versus type B</a:t>
            </a:r>
          </a:p>
          <a:p>
            <a:pPr marL="285750" indent="-285750">
              <a:buFont typeface="Arial" panose="020B0604020202020204" pitchFamily="34" charset="0"/>
              <a:buChar char="•"/>
            </a:pPr>
            <a:r>
              <a:rPr lang="en-US" sz="1200"/>
              <a:t>Transaction traffic is often referred to as ‘</a:t>
            </a:r>
            <a:r>
              <a:rPr lang="en-US" sz="1200" b="1" i="1"/>
              <a:t>type A</a:t>
            </a:r>
            <a:r>
              <a:rPr lang="en-US" sz="1200"/>
              <a:t>’ or query/reply traffic. One system issues a request and the other systems returns a response, usually in seconds.</a:t>
            </a:r>
          </a:p>
          <a:p>
            <a:pPr marL="742950" lvl="1" indent="-285750">
              <a:buFont typeface="Arial" panose="020B0604020202020204" pitchFamily="34" charset="0"/>
              <a:buChar char="•"/>
            </a:pPr>
            <a:r>
              <a:rPr lang="en-US" sz="1200"/>
              <a:t>Examples of type A traffic are HTH (Host to Host) connections with the various systems. Payload can be IATCI or government messaging or other.</a:t>
            </a:r>
          </a:p>
          <a:p>
            <a:pPr marL="742950" lvl="1" indent="-285750">
              <a:buFont typeface="Arial" panose="020B0604020202020204" pitchFamily="34" charset="0"/>
              <a:buChar char="•"/>
            </a:pPr>
            <a:r>
              <a:rPr lang="en-US" sz="1200"/>
              <a:t>iPort (via) Meridian has IATCI connections with </a:t>
            </a:r>
            <a:r>
              <a:rPr lang="en-US" sz="1200" err="1"/>
              <a:t>eg</a:t>
            </a:r>
            <a:r>
              <a:rPr lang="en-US" sz="1200"/>
              <a:t> Amadeus, Emirates etc.   </a:t>
            </a:r>
          </a:p>
          <a:p>
            <a:pPr marL="742950" lvl="1"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Sending messages one way without expecting a response (store and forward) is referred to as ‘</a:t>
            </a:r>
            <a:r>
              <a:rPr lang="en-US" sz="1200" b="1" i="1"/>
              <a:t>type B</a:t>
            </a:r>
            <a:r>
              <a:rPr lang="en-US" sz="1200"/>
              <a:t>’. </a:t>
            </a:r>
          </a:p>
          <a:p>
            <a:pPr marL="742950" lvl="1" indent="-285750">
              <a:buFont typeface="Arial" panose="020B0604020202020204" pitchFamily="34" charset="0"/>
              <a:buChar char="•"/>
            </a:pPr>
            <a:r>
              <a:rPr lang="en-US" sz="1200"/>
              <a:t>The most common use of this is TTY traffic, which usually contains data according to the IATA PSCRM standard. PNL,s MVT’s are usually sent via TTY. The sender does not wait for a confirmation but may assume that the message is delivered due to the security measures that are part of TTY networks.</a:t>
            </a:r>
          </a:p>
          <a:p>
            <a:pPr marL="742950" lvl="1" indent="-285750">
              <a:buFont typeface="Arial" panose="020B0604020202020204" pitchFamily="34" charset="0"/>
              <a:buChar char="•"/>
            </a:pPr>
            <a:r>
              <a:rPr lang="en-US" sz="1200"/>
              <a:t>Email is another example of a store and forward mechanism. No direct response is expected from the addressee.</a:t>
            </a:r>
          </a:p>
        </p:txBody>
      </p:sp>
      <p:sp>
        <p:nvSpPr>
          <p:cNvPr id="14" name="Rectangle: Beveled 13">
            <a:hlinkClick r:id="rId3" action="ppaction://hlinksldjump"/>
            <a:extLst>
              <a:ext uri="{FF2B5EF4-FFF2-40B4-BE49-F238E27FC236}">
                <a16:creationId xmlns:a16="http://schemas.microsoft.com/office/drawing/2014/main" id="{652D0EB7-D44A-4AC0-A9E0-7813DEF47B71}"/>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004801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7539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¾ - </a:t>
            </a:r>
            <a:r>
              <a:rPr lang="nl-NL" altLang="nl-NL" sz="4000" err="1">
                <a:solidFill>
                  <a:srgbClr val="00B0F0"/>
                </a:solidFill>
              </a:rPr>
              <a:t>Meridian</a:t>
            </a:r>
            <a:r>
              <a:rPr lang="nl-NL" altLang="nl-NL" sz="4000">
                <a:solidFill>
                  <a:srgbClr val="00B0F0"/>
                </a:solidFill>
              </a:rPr>
              <a:t> – </a:t>
            </a:r>
            <a:r>
              <a:rPr lang="nl-NL" altLang="nl-NL" sz="4000" err="1">
                <a:solidFill>
                  <a:srgbClr val="00B0F0"/>
                </a:solidFill>
              </a:rPr>
              <a:t>Protocols</a:t>
            </a:r>
            <a:endParaRPr lang="nl-NL" altLang="nl-NL" sz="4000">
              <a:solidFill>
                <a:srgbClr val="00B0F0"/>
              </a:solidFill>
            </a:endParaRPr>
          </a:p>
        </p:txBody>
      </p:sp>
      <p:sp>
        <p:nvSpPr>
          <p:cNvPr id="47" name="Rectangle 73">
            <a:extLst>
              <a:ext uri="{FF2B5EF4-FFF2-40B4-BE49-F238E27FC236}">
                <a16:creationId xmlns:a16="http://schemas.microsoft.com/office/drawing/2014/main" id="{72721498-35C8-43AE-B442-D7689C67D2E8}"/>
              </a:ext>
            </a:extLst>
          </p:cNvPr>
          <p:cNvSpPr>
            <a:spLocks noChangeArrowheads="1"/>
          </p:cNvSpPr>
          <p:nvPr/>
        </p:nvSpPr>
        <p:spPr bwMode="auto">
          <a:xfrm>
            <a:off x="2638506" y="1348898"/>
            <a:ext cx="22857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4: other systems</a:t>
            </a:r>
          </a:p>
          <a:p>
            <a:pPr eaLnBrk="1" hangingPunct="1">
              <a:spcBef>
                <a:spcPct val="0"/>
              </a:spcBef>
            </a:pPr>
            <a:r>
              <a:rPr lang="en-US" altLang="nl-NL" sz="1200"/>
              <a:t>Connectivity to External systems</a:t>
            </a:r>
          </a:p>
          <a:p>
            <a:pPr eaLnBrk="1" hangingPunct="1">
              <a:spcBef>
                <a:spcPct val="0"/>
              </a:spcBef>
            </a:pPr>
            <a:r>
              <a:rPr lang="en-US" altLang="nl-NL" sz="1200"/>
              <a:t>Existing, standard interfaces </a:t>
            </a:r>
          </a:p>
          <a:p>
            <a:pPr eaLnBrk="1" hangingPunct="1">
              <a:spcBef>
                <a:spcPct val="0"/>
              </a:spcBef>
            </a:pPr>
            <a:endParaRPr lang="en-US" altLang="nl-NL" sz="1200"/>
          </a:p>
        </p:txBody>
      </p:sp>
      <p:grpSp>
        <p:nvGrpSpPr>
          <p:cNvPr id="48" name="Group 10">
            <a:extLst>
              <a:ext uri="{FF2B5EF4-FFF2-40B4-BE49-F238E27FC236}">
                <a16:creationId xmlns:a16="http://schemas.microsoft.com/office/drawing/2014/main" id="{4AF7051C-6E11-42C5-B615-D68A2223A54D}"/>
              </a:ext>
            </a:extLst>
          </p:cNvPr>
          <p:cNvGrpSpPr>
            <a:grpSpLocks/>
          </p:cNvGrpSpPr>
          <p:nvPr/>
        </p:nvGrpSpPr>
        <p:grpSpPr bwMode="auto">
          <a:xfrm>
            <a:off x="5990406" y="1782443"/>
            <a:ext cx="4505325" cy="624001"/>
            <a:chOff x="3708397" y="5757542"/>
            <a:chExt cx="4505749" cy="623786"/>
          </a:xfrm>
        </p:grpSpPr>
        <p:sp>
          <p:nvSpPr>
            <p:cNvPr id="49" name="Rounded Rectangle 52">
              <a:extLst>
                <a:ext uri="{FF2B5EF4-FFF2-40B4-BE49-F238E27FC236}">
                  <a16:creationId xmlns:a16="http://schemas.microsoft.com/office/drawing/2014/main" id="{BFAEC6CD-5E0A-418B-8F80-2A38C05B2D32}"/>
                </a:ext>
              </a:extLst>
            </p:cNvPr>
            <p:cNvSpPr/>
            <p:nvPr/>
          </p:nvSpPr>
          <p:spPr>
            <a:xfrm>
              <a:off x="3708397" y="5767178"/>
              <a:ext cx="992281"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1A</a:t>
              </a:r>
            </a:p>
          </p:txBody>
        </p:sp>
        <p:sp>
          <p:nvSpPr>
            <p:cNvPr id="50" name="Rounded Rectangle 61">
              <a:extLst>
                <a:ext uri="{FF2B5EF4-FFF2-40B4-BE49-F238E27FC236}">
                  <a16:creationId xmlns:a16="http://schemas.microsoft.com/office/drawing/2014/main" id="{04979E4D-B1DD-4C4F-94C1-BC72A0D93E13}"/>
                </a:ext>
              </a:extLst>
            </p:cNvPr>
            <p:cNvSpPr/>
            <p:nvPr/>
          </p:nvSpPr>
          <p:spPr>
            <a:xfrm>
              <a:off x="4924575" y="5757542"/>
              <a:ext cx="993869"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1S</a:t>
              </a:r>
            </a:p>
          </p:txBody>
        </p:sp>
        <p:sp>
          <p:nvSpPr>
            <p:cNvPr id="51" name="Rounded Rectangle 64">
              <a:extLst>
                <a:ext uri="{FF2B5EF4-FFF2-40B4-BE49-F238E27FC236}">
                  <a16:creationId xmlns:a16="http://schemas.microsoft.com/office/drawing/2014/main" id="{DB8BC954-784A-4BB9-BB19-664926584D98}"/>
                </a:ext>
              </a:extLst>
            </p:cNvPr>
            <p:cNvSpPr/>
            <p:nvPr/>
          </p:nvSpPr>
          <p:spPr>
            <a:xfrm>
              <a:off x="6085109"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DL</a:t>
              </a:r>
            </a:p>
          </p:txBody>
        </p:sp>
        <p:sp>
          <p:nvSpPr>
            <p:cNvPr id="52" name="Rounded Rectangle 66">
              <a:extLst>
                <a:ext uri="{FF2B5EF4-FFF2-40B4-BE49-F238E27FC236}">
                  <a16:creationId xmlns:a16="http://schemas.microsoft.com/office/drawing/2014/main" id="{48948479-F85C-4D87-A5C3-829FC6F149A0}"/>
                </a:ext>
              </a:extLst>
            </p:cNvPr>
            <p:cNvSpPr/>
            <p:nvPr/>
          </p:nvSpPr>
          <p:spPr>
            <a:xfrm>
              <a:off x="7221866"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err="1">
                  <a:solidFill>
                    <a:schemeClr val="bg1"/>
                  </a:solidFill>
                </a:rPr>
                <a:t>others</a:t>
              </a:r>
              <a:endParaRPr lang="nl-NL" sz="1600">
                <a:solidFill>
                  <a:schemeClr val="bg1"/>
                </a:solidFill>
              </a:endParaRPr>
            </a:p>
          </p:txBody>
        </p:sp>
      </p:grpSp>
      <p:sp>
        <p:nvSpPr>
          <p:cNvPr id="53" name="Can 2">
            <a:extLst>
              <a:ext uri="{FF2B5EF4-FFF2-40B4-BE49-F238E27FC236}">
                <a16:creationId xmlns:a16="http://schemas.microsoft.com/office/drawing/2014/main" id="{11AE014E-C31C-4D36-947F-D59A6E7469EB}"/>
              </a:ext>
            </a:extLst>
          </p:cNvPr>
          <p:cNvSpPr/>
          <p:nvPr/>
        </p:nvSpPr>
        <p:spPr bwMode="auto">
          <a:xfrm rot="16200000">
            <a:off x="8056507" y="-374491"/>
            <a:ext cx="493712" cy="3733800"/>
          </a:xfrm>
          <a:prstGeom prst="can">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54" name="TextBox 4">
            <a:extLst>
              <a:ext uri="{FF2B5EF4-FFF2-40B4-BE49-F238E27FC236}">
                <a16:creationId xmlns:a16="http://schemas.microsoft.com/office/drawing/2014/main" id="{D075C121-E260-41D9-A3FC-91774D3F1D33}"/>
              </a:ext>
            </a:extLst>
          </p:cNvPr>
          <p:cNvSpPr txBox="1">
            <a:spLocks noChangeArrowheads="1"/>
          </p:cNvSpPr>
          <p:nvPr/>
        </p:nvSpPr>
        <p:spPr bwMode="auto">
          <a:xfrm>
            <a:off x="6706446" y="1256755"/>
            <a:ext cx="3673475" cy="461665"/>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a:t>E-ticketing, PNR exchange, IATCI etc. </a:t>
            </a:r>
          </a:p>
          <a:p>
            <a:pPr eaLnBrk="1" hangingPunct="1">
              <a:spcBef>
                <a:spcPct val="0"/>
              </a:spcBef>
              <a:buFontTx/>
              <a:buNone/>
            </a:pPr>
            <a:r>
              <a:rPr lang="en-US" altLang="nl-NL" sz="1200"/>
              <a:t>EDI, MQ, TTY, XML </a:t>
            </a:r>
            <a:r>
              <a:rPr lang="en-US" altLang="nl-NL" sz="1200" err="1"/>
              <a:t>etc</a:t>
            </a:r>
            <a:endParaRPr lang="en-GB" altLang="nl-NL" sz="1200"/>
          </a:p>
        </p:txBody>
      </p:sp>
      <p:sp>
        <p:nvSpPr>
          <p:cNvPr id="55" name="TextBox 54">
            <a:extLst>
              <a:ext uri="{FF2B5EF4-FFF2-40B4-BE49-F238E27FC236}">
                <a16:creationId xmlns:a16="http://schemas.microsoft.com/office/drawing/2014/main" id="{15F68B96-0CA8-4613-AE29-C159DB101FA1}"/>
              </a:ext>
            </a:extLst>
          </p:cNvPr>
          <p:cNvSpPr txBox="1"/>
          <p:nvPr/>
        </p:nvSpPr>
        <p:spPr>
          <a:xfrm>
            <a:off x="10318622" y="1024305"/>
            <a:ext cx="1395715" cy="769441"/>
          </a:xfrm>
          <a:prstGeom prst="rect">
            <a:avLst/>
          </a:prstGeom>
          <a:solidFill>
            <a:schemeClr val="bg1"/>
          </a:solidFill>
        </p:spPr>
        <p:txBody>
          <a:bodyPr wrap="square" rtlCol="0">
            <a:spAutoFit/>
          </a:bodyPr>
          <a:lstStyle/>
          <a:p>
            <a:r>
              <a:rPr lang="en-US" sz="1100"/>
              <a:t>Meridian (TPF): Flight schedules, PNR data, all </a:t>
            </a:r>
            <a:r>
              <a:rPr lang="en-US" sz="1100" err="1"/>
              <a:t>pax</a:t>
            </a:r>
            <a:r>
              <a:rPr lang="en-US" sz="1100"/>
              <a:t> related data, </a:t>
            </a:r>
            <a:r>
              <a:rPr lang="en-US" sz="1100" err="1"/>
              <a:t>seatmaps</a:t>
            </a:r>
            <a:endParaRPr lang="en-US" sz="1100"/>
          </a:p>
        </p:txBody>
      </p:sp>
      <p:sp>
        <p:nvSpPr>
          <p:cNvPr id="56" name="Rectangle: Rounded Corners 55">
            <a:extLst>
              <a:ext uri="{FF2B5EF4-FFF2-40B4-BE49-F238E27FC236}">
                <a16:creationId xmlns:a16="http://schemas.microsoft.com/office/drawing/2014/main" id="{4ED7F003-2CD5-43BC-BCC5-167569937BCE}"/>
              </a:ext>
            </a:extLst>
          </p:cNvPr>
          <p:cNvSpPr/>
          <p:nvPr/>
        </p:nvSpPr>
        <p:spPr>
          <a:xfrm>
            <a:off x="2021737" y="1024305"/>
            <a:ext cx="9965506" cy="1954723"/>
          </a:xfrm>
          <a:prstGeom prst="roundRect">
            <a:avLst/>
          </a:prstGeom>
          <a:solidFill>
            <a:schemeClr val="accent4">
              <a:lumMod val="20000"/>
              <a:lumOff val="8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7" name="TextBox 56">
            <a:extLst>
              <a:ext uri="{FF2B5EF4-FFF2-40B4-BE49-F238E27FC236}">
                <a16:creationId xmlns:a16="http://schemas.microsoft.com/office/drawing/2014/main" id="{BCA2172D-E92A-4A2B-95FE-DAB9BA84A968}"/>
              </a:ext>
            </a:extLst>
          </p:cNvPr>
          <p:cNvSpPr txBox="1"/>
          <p:nvPr/>
        </p:nvSpPr>
        <p:spPr>
          <a:xfrm>
            <a:off x="1449595" y="3174221"/>
            <a:ext cx="9299685" cy="2523768"/>
          </a:xfrm>
          <a:prstGeom prst="rect">
            <a:avLst/>
          </a:prstGeom>
          <a:solidFill>
            <a:schemeClr val="bg2">
              <a:lumMod val="90000"/>
            </a:schemeClr>
          </a:solidFill>
        </p:spPr>
        <p:txBody>
          <a:bodyPr wrap="square" rtlCol="0">
            <a:spAutoFit/>
          </a:bodyPr>
          <a:lstStyle/>
          <a:p>
            <a:r>
              <a:rPr lang="en-US" sz="1400" b="1"/>
              <a:t>Data formats, protocols and interfaces</a:t>
            </a:r>
          </a:p>
          <a:p>
            <a:pPr marL="171450" indent="-171450">
              <a:buFont typeface="Arial" panose="020B0604020202020204" pitchFamily="34" charset="0"/>
              <a:buChar char="•"/>
            </a:pPr>
            <a:r>
              <a:rPr lang="en-US" sz="1200"/>
              <a:t>A lot of acronyms are used when describing those interfaces with third parties. Here is a list of the most common ones:</a:t>
            </a:r>
          </a:p>
          <a:p>
            <a:pPr lvl="1"/>
            <a:r>
              <a:rPr lang="en-US" sz="1200" b="1" i="1"/>
              <a:t>EDIFACT</a:t>
            </a:r>
            <a:r>
              <a:rPr lang="en-US" sz="1200"/>
              <a:t>. This is a messaging format. Meridian uses it for message exchanges related to government data (APIS), for IATCI (Interline Airline Through Check In), for E-ticketing interfaces, and probably a few more. EDIFACT describes specific messages, and is quite rigid in its formats.</a:t>
            </a:r>
          </a:p>
          <a:p>
            <a:pPr lvl="1"/>
            <a:r>
              <a:rPr lang="en-US" sz="1200"/>
              <a:t>EDIFACT can be sent both as type A (interactive) as type B (store and forward).</a:t>
            </a:r>
          </a:p>
          <a:p>
            <a:pPr lvl="1"/>
            <a:r>
              <a:rPr lang="en-US" sz="1200" b="1" i="1"/>
              <a:t>TTY (IATA type B format). </a:t>
            </a:r>
            <a:r>
              <a:rPr lang="en-US" sz="1200"/>
              <a:t>See next slide for details.</a:t>
            </a:r>
          </a:p>
          <a:p>
            <a:pPr lvl="1"/>
            <a:r>
              <a:rPr lang="en-US" sz="1200"/>
              <a:t> </a:t>
            </a:r>
            <a:r>
              <a:rPr lang="en-US" sz="1200" b="1"/>
              <a:t>XML. </a:t>
            </a:r>
            <a:r>
              <a:rPr lang="en-US" sz="1200"/>
              <a:t>(extended Markup language). A messaging standard that can be used for many purposes, and is more flexible than the previous ones above. Programmers can basically define their own formats and be very specific in their demands. </a:t>
            </a:r>
          </a:p>
          <a:p>
            <a:pPr lvl="1"/>
            <a:endParaRPr lang="en-US" sz="1200"/>
          </a:p>
          <a:p>
            <a:r>
              <a:rPr lang="en-US" sz="1200"/>
              <a:t>Numerous other data formats exist in the big bad world out there, but for this purpose the list above suffices. </a:t>
            </a:r>
          </a:p>
          <a:p>
            <a:r>
              <a:rPr lang="en-US" sz="1200"/>
              <a:t>These data formats need to be sent via a communication method. The underlying layer is always TCP/IP. This allows computers to connect to each other. TCP/IP can be broken up in many layers itself, but we wont go there. On top of TCP/IP, we could use MQ, HTH, email or whatever protocol would be appropriate.</a:t>
            </a:r>
          </a:p>
        </p:txBody>
      </p:sp>
      <p:sp>
        <p:nvSpPr>
          <p:cNvPr id="14" name="Rectangle: Beveled 13">
            <a:hlinkClick r:id="rId3" action="ppaction://hlinksldjump"/>
            <a:extLst>
              <a:ext uri="{FF2B5EF4-FFF2-40B4-BE49-F238E27FC236}">
                <a16:creationId xmlns:a16="http://schemas.microsoft.com/office/drawing/2014/main" id="{98A44321-4084-4EA5-B159-E538BD4CED71}"/>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9805318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78920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¾ - </a:t>
            </a:r>
            <a:r>
              <a:rPr lang="nl-NL" altLang="nl-NL" sz="4000" err="1">
                <a:solidFill>
                  <a:srgbClr val="00B0F0"/>
                </a:solidFill>
              </a:rPr>
              <a:t>Meridian</a:t>
            </a:r>
            <a:r>
              <a:rPr lang="nl-NL" altLang="nl-NL" sz="4000">
                <a:solidFill>
                  <a:srgbClr val="00B0F0"/>
                </a:solidFill>
              </a:rPr>
              <a:t> – Protocols-TTY</a:t>
            </a:r>
          </a:p>
        </p:txBody>
      </p:sp>
      <p:sp>
        <p:nvSpPr>
          <p:cNvPr id="47" name="Rectangle 73">
            <a:extLst>
              <a:ext uri="{FF2B5EF4-FFF2-40B4-BE49-F238E27FC236}">
                <a16:creationId xmlns:a16="http://schemas.microsoft.com/office/drawing/2014/main" id="{72721498-35C8-43AE-B442-D7689C67D2E8}"/>
              </a:ext>
            </a:extLst>
          </p:cNvPr>
          <p:cNvSpPr>
            <a:spLocks noChangeArrowheads="1"/>
          </p:cNvSpPr>
          <p:nvPr/>
        </p:nvSpPr>
        <p:spPr bwMode="auto">
          <a:xfrm>
            <a:off x="2638506" y="1348898"/>
            <a:ext cx="22857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4: other systems</a:t>
            </a:r>
          </a:p>
          <a:p>
            <a:pPr eaLnBrk="1" hangingPunct="1">
              <a:spcBef>
                <a:spcPct val="0"/>
              </a:spcBef>
            </a:pPr>
            <a:r>
              <a:rPr lang="en-US" altLang="nl-NL" sz="1200"/>
              <a:t>Connectivity to External systems</a:t>
            </a:r>
          </a:p>
          <a:p>
            <a:pPr eaLnBrk="1" hangingPunct="1">
              <a:spcBef>
                <a:spcPct val="0"/>
              </a:spcBef>
            </a:pPr>
            <a:r>
              <a:rPr lang="en-US" altLang="nl-NL" sz="1200"/>
              <a:t>Existing, standard interfaces </a:t>
            </a:r>
          </a:p>
          <a:p>
            <a:pPr eaLnBrk="1" hangingPunct="1">
              <a:spcBef>
                <a:spcPct val="0"/>
              </a:spcBef>
            </a:pPr>
            <a:endParaRPr lang="en-US" altLang="nl-NL" sz="1200"/>
          </a:p>
        </p:txBody>
      </p:sp>
      <p:grpSp>
        <p:nvGrpSpPr>
          <p:cNvPr id="48" name="Group 10">
            <a:extLst>
              <a:ext uri="{FF2B5EF4-FFF2-40B4-BE49-F238E27FC236}">
                <a16:creationId xmlns:a16="http://schemas.microsoft.com/office/drawing/2014/main" id="{4AF7051C-6E11-42C5-B615-D68A2223A54D}"/>
              </a:ext>
            </a:extLst>
          </p:cNvPr>
          <p:cNvGrpSpPr>
            <a:grpSpLocks/>
          </p:cNvGrpSpPr>
          <p:nvPr/>
        </p:nvGrpSpPr>
        <p:grpSpPr bwMode="auto">
          <a:xfrm>
            <a:off x="5990406" y="1782443"/>
            <a:ext cx="4505325" cy="624001"/>
            <a:chOff x="3708397" y="5757542"/>
            <a:chExt cx="4505749" cy="623786"/>
          </a:xfrm>
        </p:grpSpPr>
        <p:sp>
          <p:nvSpPr>
            <p:cNvPr id="49" name="Rounded Rectangle 52">
              <a:extLst>
                <a:ext uri="{FF2B5EF4-FFF2-40B4-BE49-F238E27FC236}">
                  <a16:creationId xmlns:a16="http://schemas.microsoft.com/office/drawing/2014/main" id="{BFAEC6CD-5E0A-418B-8F80-2A38C05B2D32}"/>
                </a:ext>
              </a:extLst>
            </p:cNvPr>
            <p:cNvSpPr/>
            <p:nvPr/>
          </p:nvSpPr>
          <p:spPr>
            <a:xfrm>
              <a:off x="3708397" y="5767178"/>
              <a:ext cx="992281"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1A</a:t>
              </a:r>
            </a:p>
          </p:txBody>
        </p:sp>
        <p:sp>
          <p:nvSpPr>
            <p:cNvPr id="50" name="Rounded Rectangle 61">
              <a:extLst>
                <a:ext uri="{FF2B5EF4-FFF2-40B4-BE49-F238E27FC236}">
                  <a16:creationId xmlns:a16="http://schemas.microsoft.com/office/drawing/2014/main" id="{04979E4D-B1DD-4C4F-94C1-BC72A0D93E13}"/>
                </a:ext>
              </a:extLst>
            </p:cNvPr>
            <p:cNvSpPr/>
            <p:nvPr/>
          </p:nvSpPr>
          <p:spPr>
            <a:xfrm>
              <a:off x="4924575" y="5757542"/>
              <a:ext cx="993869"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1S</a:t>
              </a:r>
            </a:p>
          </p:txBody>
        </p:sp>
        <p:sp>
          <p:nvSpPr>
            <p:cNvPr id="51" name="Rounded Rectangle 64">
              <a:extLst>
                <a:ext uri="{FF2B5EF4-FFF2-40B4-BE49-F238E27FC236}">
                  <a16:creationId xmlns:a16="http://schemas.microsoft.com/office/drawing/2014/main" id="{DB8BC954-784A-4BB9-BB19-664926584D98}"/>
                </a:ext>
              </a:extLst>
            </p:cNvPr>
            <p:cNvSpPr/>
            <p:nvPr/>
          </p:nvSpPr>
          <p:spPr>
            <a:xfrm>
              <a:off x="6085109"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DL</a:t>
              </a:r>
            </a:p>
          </p:txBody>
        </p:sp>
        <p:sp>
          <p:nvSpPr>
            <p:cNvPr id="52" name="Rounded Rectangle 66">
              <a:extLst>
                <a:ext uri="{FF2B5EF4-FFF2-40B4-BE49-F238E27FC236}">
                  <a16:creationId xmlns:a16="http://schemas.microsoft.com/office/drawing/2014/main" id="{48948479-F85C-4D87-A5C3-829FC6F149A0}"/>
                </a:ext>
              </a:extLst>
            </p:cNvPr>
            <p:cNvSpPr/>
            <p:nvPr/>
          </p:nvSpPr>
          <p:spPr>
            <a:xfrm>
              <a:off x="7221866"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err="1">
                  <a:solidFill>
                    <a:schemeClr val="bg1"/>
                  </a:solidFill>
                </a:rPr>
                <a:t>others</a:t>
              </a:r>
              <a:endParaRPr lang="nl-NL" sz="1600">
                <a:solidFill>
                  <a:schemeClr val="bg1"/>
                </a:solidFill>
              </a:endParaRPr>
            </a:p>
          </p:txBody>
        </p:sp>
      </p:grpSp>
      <p:sp>
        <p:nvSpPr>
          <p:cNvPr id="53" name="Can 2">
            <a:extLst>
              <a:ext uri="{FF2B5EF4-FFF2-40B4-BE49-F238E27FC236}">
                <a16:creationId xmlns:a16="http://schemas.microsoft.com/office/drawing/2014/main" id="{11AE014E-C31C-4D36-947F-D59A6E7469EB}"/>
              </a:ext>
            </a:extLst>
          </p:cNvPr>
          <p:cNvSpPr/>
          <p:nvPr/>
        </p:nvSpPr>
        <p:spPr bwMode="auto">
          <a:xfrm rot="16200000">
            <a:off x="8056507" y="-374491"/>
            <a:ext cx="493712" cy="3733800"/>
          </a:xfrm>
          <a:prstGeom prst="can">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54" name="TextBox 4">
            <a:extLst>
              <a:ext uri="{FF2B5EF4-FFF2-40B4-BE49-F238E27FC236}">
                <a16:creationId xmlns:a16="http://schemas.microsoft.com/office/drawing/2014/main" id="{D075C121-E260-41D9-A3FC-91774D3F1D33}"/>
              </a:ext>
            </a:extLst>
          </p:cNvPr>
          <p:cNvSpPr txBox="1">
            <a:spLocks noChangeArrowheads="1"/>
          </p:cNvSpPr>
          <p:nvPr/>
        </p:nvSpPr>
        <p:spPr bwMode="auto">
          <a:xfrm>
            <a:off x="6706446" y="1256755"/>
            <a:ext cx="3673475" cy="461665"/>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a:t>E-ticketing, PNR exchange, IATCI etc. </a:t>
            </a:r>
          </a:p>
          <a:p>
            <a:pPr eaLnBrk="1" hangingPunct="1">
              <a:spcBef>
                <a:spcPct val="0"/>
              </a:spcBef>
              <a:buFontTx/>
              <a:buNone/>
            </a:pPr>
            <a:r>
              <a:rPr lang="en-US" altLang="nl-NL" sz="1200"/>
              <a:t>EDI, MQ, TTY, XML </a:t>
            </a:r>
            <a:r>
              <a:rPr lang="en-US" altLang="nl-NL" sz="1200" err="1"/>
              <a:t>etc</a:t>
            </a:r>
            <a:endParaRPr lang="en-GB" altLang="nl-NL" sz="1200"/>
          </a:p>
        </p:txBody>
      </p:sp>
      <p:sp>
        <p:nvSpPr>
          <p:cNvPr id="55" name="TextBox 54">
            <a:extLst>
              <a:ext uri="{FF2B5EF4-FFF2-40B4-BE49-F238E27FC236}">
                <a16:creationId xmlns:a16="http://schemas.microsoft.com/office/drawing/2014/main" id="{15F68B96-0CA8-4613-AE29-C159DB101FA1}"/>
              </a:ext>
            </a:extLst>
          </p:cNvPr>
          <p:cNvSpPr txBox="1"/>
          <p:nvPr/>
        </p:nvSpPr>
        <p:spPr>
          <a:xfrm>
            <a:off x="10318622" y="1024305"/>
            <a:ext cx="1395715" cy="769441"/>
          </a:xfrm>
          <a:prstGeom prst="rect">
            <a:avLst/>
          </a:prstGeom>
          <a:solidFill>
            <a:schemeClr val="bg1"/>
          </a:solidFill>
        </p:spPr>
        <p:txBody>
          <a:bodyPr wrap="square" rtlCol="0">
            <a:spAutoFit/>
          </a:bodyPr>
          <a:lstStyle/>
          <a:p>
            <a:r>
              <a:rPr lang="en-US" sz="1100"/>
              <a:t>Meridian (TPF): Flight schedules, PNR data, all </a:t>
            </a:r>
            <a:r>
              <a:rPr lang="en-US" sz="1100" err="1"/>
              <a:t>pax</a:t>
            </a:r>
            <a:r>
              <a:rPr lang="en-US" sz="1100"/>
              <a:t> related data, </a:t>
            </a:r>
            <a:r>
              <a:rPr lang="en-US" sz="1100" err="1"/>
              <a:t>seatmaps</a:t>
            </a:r>
            <a:endParaRPr lang="en-US" sz="1100"/>
          </a:p>
        </p:txBody>
      </p:sp>
      <p:sp>
        <p:nvSpPr>
          <p:cNvPr id="56" name="Rectangle: Rounded Corners 55">
            <a:extLst>
              <a:ext uri="{FF2B5EF4-FFF2-40B4-BE49-F238E27FC236}">
                <a16:creationId xmlns:a16="http://schemas.microsoft.com/office/drawing/2014/main" id="{4ED7F003-2CD5-43BC-BCC5-167569937BCE}"/>
              </a:ext>
            </a:extLst>
          </p:cNvPr>
          <p:cNvSpPr/>
          <p:nvPr/>
        </p:nvSpPr>
        <p:spPr>
          <a:xfrm>
            <a:off x="2021737" y="1031826"/>
            <a:ext cx="9965506" cy="1954723"/>
          </a:xfrm>
          <a:prstGeom prst="roundRect">
            <a:avLst/>
          </a:prstGeom>
          <a:solidFill>
            <a:schemeClr val="accent4">
              <a:lumMod val="20000"/>
              <a:lumOff val="8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7" name="TextBox 56">
            <a:extLst>
              <a:ext uri="{FF2B5EF4-FFF2-40B4-BE49-F238E27FC236}">
                <a16:creationId xmlns:a16="http://schemas.microsoft.com/office/drawing/2014/main" id="{BCA2172D-E92A-4A2B-95FE-DAB9BA84A968}"/>
              </a:ext>
            </a:extLst>
          </p:cNvPr>
          <p:cNvSpPr txBox="1"/>
          <p:nvPr/>
        </p:nvSpPr>
        <p:spPr>
          <a:xfrm>
            <a:off x="1449595" y="3174221"/>
            <a:ext cx="9299685" cy="1785104"/>
          </a:xfrm>
          <a:prstGeom prst="rect">
            <a:avLst/>
          </a:prstGeom>
          <a:solidFill>
            <a:schemeClr val="bg2">
              <a:lumMod val="90000"/>
            </a:schemeClr>
          </a:solidFill>
        </p:spPr>
        <p:txBody>
          <a:bodyPr wrap="square" rtlCol="0">
            <a:spAutoFit/>
          </a:bodyPr>
          <a:lstStyle/>
          <a:p>
            <a:r>
              <a:rPr lang="en-US" sz="1400" b="1"/>
              <a:t>Data formats, protocols and interfaces</a:t>
            </a:r>
          </a:p>
          <a:p>
            <a:pPr marL="171450" indent="-171450">
              <a:buFont typeface="Arial" panose="020B0604020202020204" pitchFamily="34" charset="0"/>
              <a:buChar char="•"/>
            </a:pPr>
            <a:r>
              <a:rPr lang="en-US" sz="1200" b="1" i="1"/>
              <a:t>TTY (IATA type B format). </a:t>
            </a:r>
            <a:r>
              <a:rPr lang="en-US" sz="1200"/>
              <a:t>This messaging format has developed over time and is still heavily used throughout the airline industry. Formats are rigid and adhere to strict standards. Examples are: BSM, PNL, PRL etc. TTY traffic is always type B (store and forward). There is no sense of a ‘session’.</a:t>
            </a:r>
          </a:p>
          <a:p>
            <a:pPr marL="171450" indent="-171450">
              <a:buFont typeface="Arial" panose="020B0604020202020204" pitchFamily="34" charset="0"/>
              <a:buChar char="•"/>
            </a:pPr>
            <a:r>
              <a:rPr lang="en-US" sz="1200"/>
              <a:t>ALL TTY data is sent via Meridian. Even when iPort builds a TTY message, it is sent out via Meridian as shown above. Meridian has a wide range of systems to which it is connected.</a:t>
            </a:r>
          </a:p>
          <a:p>
            <a:pPr marL="171450" indent="-171450">
              <a:buFont typeface="Arial" panose="020B0604020202020204" pitchFamily="34" charset="0"/>
              <a:buChar char="•"/>
            </a:pPr>
            <a:r>
              <a:rPr lang="en-US" sz="1200"/>
              <a:t>Major TTY providers are SITA and </a:t>
            </a:r>
            <a:r>
              <a:rPr lang="en-US" sz="1200" err="1"/>
              <a:t>Arinc</a:t>
            </a:r>
            <a:r>
              <a:rPr lang="en-US" sz="1200"/>
              <a:t>, who work like a postman and deliver TTY messages to our customers.</a:t>
            </a:r>
          </a:p>
          <a:p>
            <a:pPr marL="171450" indent="-171450">
              <a:buFont typeface="Arial" panose="020B0604020202020204" pitchFamily="34" charset="0"/>
              <a:buChar char="•"/>
            </a:pPr>
            <a:r>
              <a:rPr lang="en-US" sz="1200"/>
              <a:t>Many ‘point to point’ connections are set up to avoid the steep costs of SITA/</a:t>
            </a:r>
            <a:r>
              <a:rPr lang="en-US" sz="1200" err="1"/>
              <a:t>Arinc</a:t>
            </a:r>
            <a:r>
              <a:rPr lang="en-US" sz="1200"/>
              <a:t> TTY processing.</a:t>
            </a:r>
          </a:p>
          <a:p>
            <a:pPr marL="171450" indent="-171450">
              <a:buFont typeface="Arial" panose="020B0604020202020204" pitchFamily="34" charset="0"/>
              <a:buChar char="•"/>
            </a:pPr>
            <a:endParaRPr lang="en-US" sz="1200"/>
          </a:p>
        </p:txBody>
      </p:sp>
      <p:sp>
        <p:nvSpPr>
          <p:cNvPr id="14" name="Rectangle: Beveled 13">
            <a:hlinkClick r:id="rId3" action="ppaction://hlinksldjump"/>
            <a:extLst>
              <a:ext uri="{FF2B5EF4-FFF2-40B4-BE49-F238E27FC236}">
                <a16:creationId xmlns:a16="http://schemas.microsoft.com/office/drawing/2014/main" id="{C2CE5E3C-AABA-4647-9605-C8AF89027D21}"/>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7498487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2A695CE-1B25-41C2-90B1-ED62B162E724}"/>
              </a:ext>
            </a:extLst>
          </p:cNvPr>
          <p:cNvGrpSpPr/>
          <p:nvPr/>
        </p:nvGrpSpPr>
        <p:grpSpPr>
          <a:xfrm>
            <a:off x="4079398" y="2383860"/>
            <a:ext cx="6918960" cy="3322320"/>
            <a:chOff x="4079398" y="2383860"/>
            <a:chExt cx="6918960" cy="3322320"/>
          </a:xfrm>
        </p:grpSpPr>
        <p:sp>
          <p:nvSpPr>
            <p:cNvPr id="51" name="Rectangle 50">
              <a:extLst>
                <a:ext uri="{FF2B5EF4-FFF2-40B4-BE49-F238E27FC236}">
                  <a16:creationId xmlns:a16="http://schemas.microsoft.com/office/drawing/2014/main" id="{630401C8-1C82-4D03-BC03-AEDCEB1B83CA}"/>
                </a:ext>
              </a:extLst>
            </p:cNvPr>
            <p:cNvSpPr/>
            <p:nvPr/>
          </p:nvSpPr>
          <p:spPr>
            <a:xfrm>
              <a:off x="4079398" y="2383860"/>
              <a:ext cx="6918960" cy="3322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Atlanta Data Center</a:t>
              </a:r>
            </a:p>
          </p:txBody>
        </p:sp>
        <p:sp>
          <p:nvSpPr>
            <p:cNvPr id="9" name="Rectangle: Rounded Corners 8">
              <a:extLst>
                <a:ext uri="{FF2B5EF4-FFF2-40B4-BE49-F238E27FC236}">
                  <a16:creationId xmlns:a16="http://schemas.microsoft.com/office/drawing/2014/main" id="{3F3100CD-E9E6-4474-A95E-1B6B151D7F16}"/>
                </a:ext>
              </a:extLst>
            </p:cNvPr>
            <p:cNvSpPr/>
            <p:nvPr/>
          </p:nvSpPr>
          <p:spPr>
            <a:xfrm>
              <a:off x="8515510" y="3758633"/>
              <a:ext cx="1486030" cy="658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iPort</a:t>
              </a:r>
            </a:p>
          </p:txBody>
        </p:sp>
        <p:sp>
          <p:nvSpPr>
            <p:cNvPr id="61" name="Rectangle: Rounded Corners 60">
              <a:extLst>
                <a:ext uri="{FF2B5EF4-FFF2-40B4-BE49-F238E27FC236}">
                  <a16:creationId xmlns:a16="http://schemas.microsoft.com/office/drawing/2014/main" id="{0455A2CA-8A62-4CA2-80D0-0A4382F819C1}"/>
                </a:ext>
              </a:extLst>
            </p:cNvPr>
            <p:cNvSpPr/>
            <p:nvPr/>
          </p:nvSpPr>
          <p:spPr>
            <a:xfrm>
              <a:off x="6584317" y="3632179"/>
              <a:ext cx="1433570" cy="923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Meridian</a:t>
              </a:r>
            </a:p>
          </p:txBody>
        </p:sp>
      </p:grpSp>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298653" y="29111"/>
            <a:ext cx="9099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4 - PNL/ADL Passenger Name List</a:t>
            </a:r>
          </a:p>
        </p:txBody>
      </p:sp>
      <p:sp>
        <p:nvSpPr>
          <p:cNvPr id="4" name="TextBox 3">
            <a:extLst>
              <a:ext uri="{FF2B5EF4-FFF2-40B4-BE49-F238E27FC236}">
                <a16:creationId xmlns:a16="http://schemas.microsoft.com/office/drawing/2014/main" id="{C7DCA7CF-0587-4B06-A660-98BC67339246}"/>
              </a:ext>
            </a:extLst>
          </p:cNvPr>
          <p:cNvSpPr txBox="1"/>
          <p:nvPr/>
        </p:nvSpPr>
        <p:spPr>
          <a:xfrm>
            <a:off x="470890" y="932795"/>
            <a:ext cx="8625840" cy="2031325"/>
          </a:xfrm>
          <a:prstGeom prst="rect">
            <a:avLst/>
          </a:prstGeom>
          <a:noFill/>
        </p:spPr>
        <p:txBody>
          <a:bodyPr wrap="square" rtlCol="0">
            <a:spAutoFit/>
          </a:bodyPr>
          <a:lstStyle/>
          <a:p>
            <a:pPr marL="285750" indent="-285750">
              <a:buFont typeface="Arial" panose="020B0604020202020204" pitchFamily="34" charset="0"/>
              <a:buChar char="•"/>
            </a:pPr>
            <a:r>
              <a:rPr lang="en-US"/>
              <a:t>A PNL is used to populate a flight with passengers records </a:t>
            </a:r>
          </a:p>
          <a:p>
            <a:pPr marL="285750" indent="-285750">
              <a:buFont typeface="Arial" panose="020B0604020202020204" pitchFamily="34" charset="0"/>
              <a:buChar char="•"/>
            </a:pPr>
            <a:r>
              <a:rPr lang="en-US"/>
              <a:t>The PNL is usually generated by a reservations system</a:t>
            </a:r>
          </a:p>
          <a:p>
            <a:pPr marL="285750" indent="-285750">
              <a:buFont typeface="Arial" panose="020B0604020202020204" pitchFamily="34" charset="0"/>
              <a:buChar char="•"/>
            </a:pPr>
            <a:r>
              <a:rPr lang="en-US"/>
              <a:t>PNL delivery methods:</a:t>
            </a:r>
          </a:p>
          <a:p>
            <a:pPr marL="800100" lvl="1" indent="-342900">
              <a:buFont typeface="+mj-lt"/>
              <a:buAutoNum type="arabicPeriod"/>
            </a:pPr>
            <a:r>
              <a:rPr lang="en-US"/>
              <a:t>Via TTY (SITA/</a:t>
            </a:r>
            <a:r>
              <a:rPr lang="en-US" err="1"/>
              <a:t>Arinc</a:t>
            </a:r>
            <a:r>
              <a:rPr lang="en-US"/>
              <a:t>)</a:t>
            </a:r>
          </a:p>
          <a:p>
            <a:pPr marL="800100" lvl="1" indent="-342900">
              <a:buFont typeface="+mj-lt"/>
              <a:buAutoNum type="arabicPeriod"/>
            </a:pPr>
            <a:r>
              <a:rPr lang="en-US"/>
              <a:t>Via  direct connection (</a:t>
            </a:r>
            <a:r>
              <a:rPr lang="en-US" err="1"/>
              <a:t>eg</a:t>
            </a:r>
            <a:r>
              <a:rPr lang="en-US"/>
              <a:t> MQ)</a:t>
            </a:r>
          </a:p>
          <a:p>
            <a:pPr marL="800100" lvl="1" indent="-342900">
              <a:buFont typeface="+mj-lt"/>
              <a:buAutoNum type="arabicPeriod"/>
            </a:pPr>
            <a:r>
              <a:rPr lang="en-US"/>
              <a:t>Via </a:t>
            </a:r>
            <a:r>
              <a:rPr lang="en-US" err="1"/>
              <a:t>eMail</a:t>
            </a:r>
            <a:r>
              <a:rPr lang="en-US"/>
              <a:t> (read by iPort)</a:t>
            </a:r>
          </a:p>
          <a:p>
            <a:endParaRPr lang="en-US"/>
          </a:p>
        </p:txBody>
      </p:sp>
      <p:sp>
        <p:nvSpPr>
          <p:cNvPr id="11" name="Rectangle 10">
            <a:extLst>
              <a:ext uri="{FF2B5EF4-FFF2-40B4-BE49-F238E27FC236}">
                <a16:creationId xmlns:a16="http://schemas.microsoft.com/office/drawing/2014/main" id="{E12B3C0D-D4F5-474A-B419-B82288FC60C9}"/>
              </a:ext>
            </a:extLst>
          </p:cNvPr>
          <p:cNvSpPr/>
          <p:nvPr/>
        </p:nvSpPr>
        <p:spPr>
          <a:xfrm>
            <a:off x="6545278" y="1093022"/>
            <a:ext cx="6096000" cy="5078313"/>
          </a:xfrm>
          <a:prstGeom prst="rect">
            <a:avLst/>
          </a:prstGeom>
          <a:solidFill>
            <a:schemeClr val="bg1"/>
          </a:solidFill>
        </p:spPr>
        <p:txBody>
          <a:bodyPr>
            <a:spAutoFit/>
          </a:bodyPr>
          <a:lstStyle/>
          <a:p>
            <a:r>
              <a:rPr lang="en-US" sz="1200"/>
              <a:t>PNL</a:t>
            </a:r>
          </a:p>
          <a:p>
            <a:r>
              <a:rPr lang="en-US" sz="1200"/>
              <a:t>OR231/27MAY AMS PART1</a:t>
            </a:r>
          </a:p>
          <a:p>
            <a:r>
              <a:rPr lang="en-US" sz="1200"/>
              <a:t>CFG/170Y/76M</a:t>
            </a:r>
          </a:p>
          <a:p>
            <a:r>
              <a:rPr lang="en-US" sz="1200"/>
              <a:t>RBD Y/Y</a:t>
            </a:r>
          </a:p>
          <a:p>
            <a:r>
              <a:rPr lang="en-US" sz="1200"/>
              <a:t>AVAIL</a:t>
            </a:r>
          </a:p>
          <a:p>
            <a:r>
              <a:rPr lang="en-US" sz="1200"/>
              <a:t> AMS  HER  KGS</a:t>
            </a:r>
          </a:p>
          <a:p>
            <a:r>
              <a:rPr lang="en-US" sz="1200"/>
              <a:t>Y010  108 </a:t>
            </a:r>
          </a:p>
          <a:p>
            <a:r>
              <a:rPr lang="en-US" sz="1200"/>
              <a:t>TRANSIT</a:t>
            </a:r>
          </a:p>
          <a:p>
            <a:r>
              <a:rPr lang="en-US" sz="1200"/>
              <a:t> HER  KGS</a:t>
            </a:r>
          </a:p>
          <a:p>
            <a:r>
              <a:rPr lang="en-US" sz="1200"/>
              <a:t>Y000  000 </a:t>
            </a:r>
          </a:p>
          <a:p>
            <a:r>
              <a:rPr lang="en-US" sz="1200"/>
              <a:t>-HER166Y</a:t>
            </a:r>
          </a:p>
          <a:p>
            <a:r>
              <a:rPr lang="en-US" sz="1200"/>
              <a:t>1AKBARI/MASIE MR-AS2 .R/ETLP HK1 999999999999 .R/SEAT HK1 20A</a:t>
            </a:r>
          </a:p>
          <a:p>
            <a:r>
              <a:rPr lang="en-US" sz="1200"/>
              <a:t>.R/CHKD HK1 105 .R/CKIN HK1 COMF .R/CKIN HK1 TYPE RAND PAID SEAT</a:t>
            </a:r>
          </a:p>
          <a:p>
            <a:r>
              <a:rPr lang="en-US" sz="1200"/>
              <a:t>.R/DOCS HK1/////08NOV99/M//AKBARI/MASIE</a:t>
            </a:r>
          </a:p>
          <a:p>
            <a:r>
              <a:rPr lang="en-US" sz="1200"/>
              <a:t>.R/DOCA HK1/D/GRC//CHERSONISSOS//70014 .R/XBAG HK1 00KG</a:t>
            </a:r>
          </a:p>
          <a:p>
            <a:r>
              <a:rPr lang="en-US" sz="1200"/>
              <a:t>.R/TOP HK1 ARK .L/C6GHSS/OR .L/DBBRTC/TOP</a:t>
            </a:r>
          </a:p>
          <a:p>
            <a:r>
              <a:rPr lang="en-US" sz="1200"/>
              <a:t>1BEEKMAN/HENDRIKUS MR-J2 .R/ETLP HK1 999999999999 .R/SEAT HK1 1C</a:t>
            </a:r>
          </a:p>
          <a:p>
            <a:r>
              <a:rPr lang="en-US" sz="1200"/>
              <a:t>.R/CHKD HK1 053 .R/CKIN HK1 COMF .R/CKIN HK1 TYPE 1ROW PAID SEAT</a:t>
            </a:r>
          </a:p>
          <a:p>
            <a:r>
              <a:rPr lang="en-US" sz="1200"/>
              <a:t>.R/DOCS HK1/////01AUG49/M//BEEKMAN/HENDRIKUS</a:t>
            </a:r>
          </a:p>
          <a:p>
            <a:r>
              <a:rPr lang="en-US" sz="1200"/>
              <a:t>.R/DOCA HK1/D/GRC/MACHIS KRITIS STR  PLATA/RETHYMNON//74100</a:t>
            </a:r>
          </a:p>
          <a:p>
            <a:r>
              <a:rPr lang="en-US" sz="1200"/>
              <a:t>.R/XBAG HK1 20KG .R/TOP HK1 ARK .L/C5R1QF/OR .L/CZXW55/TOP</a:t>
            </a:r>
          </a:p>
          <a:p>
            <a:r>
              <a:rPr lang="en-US" sz="1200"/>
              <a:t>1BEIJER/MOOS MR-CB8 .R/ETLP HK1 999999999999 .R/SEAT HK1 2F</a:t>
            </a:r>
          </a:p>
          <a:p>
            <a:r>
              <a:rPr lang="en-US" sz="1200"/>
              <a:t>.R/CHKD HK1 032 .R/CKIN HK1 COMF .R/CKIN HK1 TYPE RAND PAID SEAT</a:t>
            </a:r>
          </a:p>
          <a:p>
            <a:r>
              <a:rPr lang="en-US" sz="1200"/>
              <a:t>.R/DOCS HK1/////28MAY00/M//BEIJER/MOOS</a:t>
            </a:r>
          </a:p>
          <a:p>
            <a:r>
              <a:rPr lang="en-US" sz="1200"/>
              <a:t>.R/DOCA HK1/D/GRC//CHERSONISSOS// .R/XBAG HK1 20KG</a:t>
            </a:r>
          </a:p>
          <a:p>
            <a:r>
              <a:rPr lang="en-US" sz="1200"/>
              <a:t>.R/TOP HK1 ARK</a:t>
            </a:r>
          </a:p>
          <a:p>
            <a:r>
              <a:rPr lang="en-US" sz="1200"/>
              <a:t>ENDPART1</a:t>
            </a:r>
          </a:p>
        </p:txBody>
      </p:sp>
      <p:grpSp>
        <p:nvGrpSpPr>
          <p:cNvPr id="56" name="Group 55">
            <a:extLst>
              <a:ext uri="{FF2B5EF4-FFF2-40B4-BE49-F238E27FC236}">
                <a16:creationId xmlns:a16="http://schemas.microsoft.com/office/drawing/2014/main" id="{1238A9F5-9F19-43F4-BF44-C68CA72DB2C3}"/>
              </a:ext>
            </a:extLst>
          </p:cNvPr>
          <p:cNvGrpSpPr/>
          <p:nvPr/>
        </p:nvGrpSpPr>
        <p:grpSpPr>
          <a:xfrm>
            <a:off x="518160" y="3835355"/>
            <a:ext cx="6066157" cy="923175"/>
            <a:chOff x="518160" y="3835355"/>
            <a:chExt cx="6066157" cy="923175"/>
          </a:xfrm>
        </p:grpSpPr>
        <p:grpSp>
          <p:nvGrpSpPr>
            <p:cNvPr id="53" name="Group 52">
              <a:extLst>
                <a:ext uri="{FF2B5EF4-FFF2-40B4-BE49-F238E27FC236}">
                  <a16:creationId xmlns:a16="http://schemas.microsoft.com/office/drawing/2014/main" id="{D2C3EFAA-4667-41A6-9628-4F8D39B2FB0C}"/>
                </a:ext>
              </a:extLst>
            </p:cNvPr>
            <p:cNvGrpSpPr/>
            <p:nvPr/>
          </p:nvGrpSpPr>
          <p:grpSpPr>
            <a:xfrm>
              <a:off x="518160" y="3835355"/>
              <a:ext cx="4033465" cy="923175"/>
              <a:chOff x="518160" y="3835355"/>
              <a:chExt cx="4033465" cy="923175"/>
            </a:xfrm>
          </p:grpSpPr>
          <p:sp>
            <p:nvSpPr>
              <p:cNvPr id="40" name="Rectangle: Rounded Corners 39">
                <a:extLst>
                  <a:ext uri="{FF2B5EF4-FFF2-40B4-BE49-F238E27FC236}">
                    <a16:creationId xmlns:a16="http://schemas.microsoft.com/office/drawing/2014/main" id="{E22F1C93-577D-4C03-959D-4F5310B1D0D1}"/>
                  </a:ext>
                </a:extLst>
              </p:cNvPr>
              <p:cNvSpPr/>
              <p:nvPr/>
            </p:nvSpPr>
            <p:spPr>
              <a:xfrm>
                <a:off x="518160" y="3939531"/>
                <a:ext cx="1319392" cy="75727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Reservations system (PSS) creates PNL</a:t>
                </a:r>
              </a:p>
            </p:txBody>
          </p:sp>
          <p:sp>
            <p:nvSpPr>
              <p:cNvPr id="42" name="Arrow: Right 41">
                <a:extLst>
                  <a:ext uri="{FF2B5EF4-FFF2-40B4-BE49-F238E27FC236}">
                    <a16:creationId xmlns:a16="http://schemas.microsoft.com/office/drawing/2014/main" id="{11E1CDAA-7AB5-4EF8-B532-98B11187DCB3}"/>
                  </a:ext>
                </a:extLst>
              </p:cNvPr>
              <p:cNvSpPr/>
              <p:nvPr/>
            </p:nvSpPr>
            <p:spPr>
              <a:xfrm>
                <a:off x="1900573" y="4045020"/>
                <a:ext cx="1344765" cy="44381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Send PNL</a:t>
                </a:r>
              </a:p>
            </p:txBody>
          </p:sp>
          <p:sp>
            <p:nvSpPr>
              <p:cNvPr id="43" name="Cloud 42">
                <a:extLst>
                  <a:ext uri="{FF2B5EF4-FFF2-40B4-BE49-F238E27FC236}">
                    <a16:creationId xmlns:a16="http://schemas.microsoft.com/office/drawing/2014/main" id="{41579CEE-5708-44B8-A093-D07102084D19}"/>
                  </a:ext>
                </a:extLst>
              </p:cNvPr>
              <p:cNvSpPr/>
              <p:nvPr/>
            </p:nvSpPr>
            <p:spPr>
              <a:xfrm rot="10800000">
                <a:off x="3318413" y="3835355"/>
                <a:ext cx="1233212" cy="923175"/>
              </a:xfrm>
              <a:prstGeom prst="clou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200">
                  <a:solidFill>
                    <a:schemeClr val="tx1"/>
                  </a:solidFill>
                </a:endParaRPr>
              </a:p>
            </p:txBody>
          </p:sp>
          <p:sp>
            <p:nvSpPr>
              <p:cNvPr id="44" name="TextBox 128">
                <a:extLst>
                  <a:ext uri="{FF2B5EF4-FFF2-40B4-BE49-F238E27FC236}">
                    <a16:creationId xmlns:a16="http://schemas.microsoft.com/office/drawing/2014/main" id="{17029811-0513-4D41-8538-26FDF944BC2D}"/>
                  </a:ext>
                </a:extLst>
              </p:cNvPr>
              <p:cNvSpPr txBox="1">
                <a:spLocks noChangeArrowheads="1"/>
              </p:cNvSpPr>
              <p:nvPr/>
            </p:nvSpPr>
            <p:spPr bwMode="auto">
              <a:xfrm>
                <a:off x="3356236" y="4082047"/>
                <a:ext cx="1165871" cy="461665"/>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nl-NL" sz="1200"/>
                  <a:t>Direct connection</a:t>
                </a:r>
                <a:endParaRPr lang="nl-NL" altLang="nl-NL" sz="1200"/>
              </a:p>
            </p:txBody>
          </p:sp>
        </p:grpSp>
        <p:cxnSp>
          <p:nvCxnSpPr>
            <p:cNvPr id="46" name="Straight Arrow Connector 45">
              <a:extLst>
                <a:ext uri="{FF2B5EF4-FFF2-40B4-BE49-F238E27FC236}">
                  <a16:creationId xmlns:a16="http://schemas.microsoft.com/office/drawing/2014/main" id="{2101854A-795E-45D7-8BB4-FA935B5F9410}"/>
                </a:ext>
              </a:extLst>
            </p:cNvPr>
            <p:cNvCxnSpPr>
              <a:cxnSpLocks/>
              <a:stCxn id="43" idx="2"/>
            </p:cNvCxnSpPr>
            <p:nvPr/>
          </p:nvCxnSpPr>
          <p:spPr>
            <a:xfrm flipV="1">
              <a:off x="4547800" y="4093767"/>
              <a:ext cx="2036517" cy="20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33A3F36-0646-4A85-B554-D035EDEA20D8}"/>
              </a:ext>
            </a:extLst>
          </p:cNvPr>
          <p:cNvGrpSpPr/>
          <p:nvPr/>
        </p:nvGrpSpPr>
        <p:grpSpPr>
          <a:xfrm>
            <a:off x="518160" y="2860040"/>
            <a:ext cx="6066157" cy="1233727"/>
            <a:chOff x="518160" y="2860040"/>
            <a:chExt cx="6066157" cy="1233727"/>
          </a:xfrm>
        </p:grpSpPr>
        <p:cxnSp>
          <p:nvCxnSpPr>
            <p:cNvPr id="25" name="Straight Arrow Connector 24">
              <a:extLst>
                <a:ext uri="{FF2B5EF4-FFF2-40B4-BE49-F238E27FC236}">
                  <a16:creationId xmlns:a16="http://schemas.microsoft.com/office/drawing/2014/main" id="{53EA6FE4-2953-4F34-8DE6-6134F630518A}"/>
                </a:ext>
              </a:extLst>
            </p:cNvPr>
            <p:cNvCxnSpPr>
              <a:cxnSpLocks/>
              <a:stCxn id="27" idx="3"/>
            </p:cNvCxnSpPr>
            <p:nvPr/>
          </p:nvCxnSpPr>
          <p:spPr>
            <a:xfrm>
              <a:off x="4653124" y="3367514"/>
              <a:ext cx="1931193" cy="72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667449E-3BD4-4B9F-BE70-9C994D6CA2F0}"/>
                </a:ext>
              </a:extLst>
            </p:cNvPr>
            <p:cNvGrpSpPr/>
            <p:nvPr/>
          </p:nvGrpSpPr>
          <p:grpSpPr>
            <a:xfrm>
              <a:off x="518160" y="2860040"/>
              <a:ext cx="4134964" cy="975693"/>
              <a:chOff x="518160" y="2860040"/>
              <a:chExt cx="4134964" cy="975693"/>
            </a:xfrm>
          </p:grpSpPr>
          <p:sp>
            <p:nvSpPr>
              <p:cNvPr id="5" name="Rectangle: Rounded Corners 4">
                <a:extLst>
                  <a:ext uri="{FF2B5EF4-FFF2-40B4-BE49-F238E27FC236}">
                    <a16:creationId xmlns:a16="http://schemas.microsoft.com/office/drawing/2014/main" id="{87D0820C-E1C9-4490-89D0-34DAA367B87D}"/>
                  </a:ext>
                </a:extLst>
              </p:cNvPr>
              <p:cNvSpPr/>
              <p:nvPr/>
            </p:nvSpPr>
            <p:spPr>
              <a:xfrm>
                <a:off x="518160" y="3078462"/>
                <a:ext cx="1319392" cy="7572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Reservations system (PSS) creates PNL</a:t>
                </a:r>
              </a:p>
            </p:txBody>
          </p:sp>
          <p:sp>
            <p:nvSpPr>
              <p:cNvPr id="6" name="Arrow: Right 5">
                <a:extLst>
                  <a:ext uri="{FF2B5EF4-FFF2-40B4-BE49-F238E27FC236}">
                    <a16:creationId xmlns:a16="http://schemas.microsoft.com/office/drawing/2014/main" id="{FC937D68-6BDD-4820-8D88-443D06D9CEC0}"/>
                  </a:ext>
                </a:extLst>
              </p:cNvPr>
              <p:cNvSpPr/>
              <p:nvPr/>
            </p:nvSpPr>
            <p:spPr>
              <a:xfrm>
                <a:off x="1900573" y="3170596"/>
                <a:ext cx="1344765" cy="443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Send PNL</a:t>
                </a:r>
              </a:p>
            </p:txBody>
          </p:sp>
          <p:grpSp>
            <p:nvGrpSpPr>
              <p:cNvPr id="24" name="Group 23">
                <a:extLst>
                  <a:ext uri="{FF2B5EF4-FFF2-40B4-BE49-F238E27FC236}">
                    <a16:creationId xmlns:a16="http://schemas.microsoft.com/office/drawing/2014/main" id="{5E726CC9-2FB5-4D17-8986-C9CC9766D91B}"/>
                  </a:ext>
                </a:extLst>
              </p:cNvPr>
              <p:cNvGrpSpPr/>
              <p:nvPr/>
            </p:nvGrpSpPr>
            <p:grpSpPr>
              <a:xfrm>
                <a:off x="3308359" y="2860040"/>
                <a:ext cx="1344765" cy="923175"/>
                <a:chOff x="8934320" y="2012480"/>
                <a:chExt cx="1758523" cy="624540"/>
              </a:xfrm>
            </p:grpSpPr>
            <p:sp>
              <p:nvSpPr>
                <p:cNvPr id="26" name="Cloud 25">
                  <a:extLst>
                    <a:ext uri="{FF2B5EF4-FFF2-40B4-BE49-F238E27FC236}">
                      <a16:creationId xmlns:a16="http://schemas.microsoft.com/office/drawing/2014/main" id="{4B248C6C-778A-49F9-B9FD-7974ECE4D0B1}"/>
                    </a:ext>
                  </a:extLst>
                </p:cNvPr>
                <p:cNvSpPr/>
                <p:nvPr/>
              </p:nvSpPr>
              <p:spPr>
                <a:xfrm rot="10800000">
                  <a:off x="8934320" y="2012480"/>
                  <a:ext cx="1612647" cy="624540"/>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200">
                    <a:solidFill>
                      <a:schemeClr val="tx1"/>
                    </a:solidFill>
                  </a:endParaRPr>
                </a:p>
              </p:txBody>
            </p:sp>
            <p:sp>
              <p:nvSpPr>
                <p:cNvPr id="27" name="TextBox 128">
                  <a:extLst>
                    <a:ext uri="{FF2B5EF4-FFF2-40B4-BE49-F238E27FC236}">
                      <a16:creationId xmlns:a16="http://schemas.microsoft.com/office/drawing/2014/main" id="{0993B823-8B10-4AE3-BD8F-07A564E9FEBD}"/>
                    </a:ext>
                  </a:extLst>
                </p:cNvPr>
                <p:cNvSpPr txBox="1">
                  <a:spLocks noChangeArrowheads="1"/>
                </p:cNvSpPr>
                <p:nvPr/>
              </p:nvSpPr>
              <p:spPr bwMode="auto">
                <a:xfrm>
                  <a:off x="9168256" y="2273778"/>
                  <a:ext cx="1524587" cy="16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a:t>SITA/</a:t>
                  </a:r>
                  <a:r>
                    <a:rPr lang="en-US" altLang="nl-NL" sz="1200" err="1"/>
                    <a:t>Arinc</a:t>
                  </a:r>
                  <a:endParaRPr lang="nl-NL" altLang="nl-NL" sz="1200"/>
                </a:p>
              </p:txBody>
            </p:sp>
          </p:grpSp>
        </p:grpSp>
      </p:grpSp>
      <p:grpSp>
        <p:nvGrpSpPr>
          <p:cNvPr id="12" name="Group 11">
            <a:extLst>
              <a:ext uri="{FF2B5EF4-FFF2-40B4-BE49-F238E27FC236}">
                <a16:creationId xmlns:a16="http://schemas.microsoft.com/office/drawing/2014/main" id="{A48148A1-CDA3-44B7-B59B-7F125433084F}"/>
              </a:ext>
            </a:extLst>
          </p:cNvPr>
          <p:cNvGrpSpPr/>
          <p:nvPr/>
        </p:nvGrpSpPr>
        <p:grpSpPr>
          <a:xfrm>
            <a:off x="518160" y="4088091"/>
            <a:ext cx="8740365" cy="1556890"/>
            <a:chOff x="518160" y="4088091"/>
            <a:chExt cx="8740365" cy="1556890"/>
          </a:xfrm>
        </p:grpSpPr>
        <p:grpSp>
          <p:nvGrpSpPr>
            <p:cNvPr id="54" name="Group 53">
              <a:extLst>
                <a:ext uri="{FF2B5EF4-FFF2-40B4-BE49-F238E27FC236}">
                  <a16:creationId xmlns:a16="http://schemas.microsoft.com/office/drawing/2014/main" id="{3DBD7E6F-01A4-4E96-AD6D-D2B6713EAB5B}"/>
                </a:ext>
              </a:extLst>
            </p:cNvPr>
            <p:cNvGrpSpPr/>
            <p:nvPr/>
          </p:nvGrpSpPr>
          <p:grpSpPr>
            <a:xfrm>
              <a:off x="518160" y="4721806"/>
              <a:ext cx="5026561" cy="923175"/>
              <a:chOff x="518160" y="4721806"/>
              <a:chExt cx="5026561" cy="923175"/>
            </a:xfrm>
          </p:grpSpPr>
          <p:sp>
            <p:nvSpPr>
              <p:cNvPr id="31" name="Rectangle: Rounded Corners 30">
                <a:extLst>
                  <a:ext uri="{FF2B5EF4-FFF2-40B4-BE49-F238E27FC236}">
                    <a16:creationId xmlns:a16="http://schemas.microsoft.com/office/drawing/2014/main" id="{49ECF424-227D-4E7B-9E08-CFEFA2DD579B}"/>
                  </a:ext>
                </a:extLst>
              </p:cNvPr>
              <p:cNvSpPr/>
              <p:nvPr/>
            </p:nvSpPr>
            <p:spPr>
              <a:xfrm>
                <a:off x="518160" y="4825982"/>
                <a:ext cx="1319392" cy="75727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Reservations system (PSS) creates PNL</a:t>
                </a:r>
              </a:p>
            </p:txBody>
          </p:sp>
          <p:sp>
            <p:nvSpPr>
              <p:cNvPr id="32" name="Arrow: Right 31">
                <a:extLst>
                  <a:ext uri="{FF2B5EF4-FFF2-40B4-BE49-F238E27FC236}">
                    <a16:creationId xmlns:a16="http://schemas.microsoft.com/office/drawing/2014/main" id="{9371ABF1-D7E7-485D-A53B-ECE90C2B38B1}"/>
                  </a:ext>
                </a:extLst>
              </p:cNvPr>
              <p:cNvSpPr/>
              <p:nvPr/>
            </p:nvSpPr>
            <p:spPr>
              <a:xfrm>
                <a:off x="1900573" y="4931471"/>
                <a:ext cx="1344765" cy="44381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Send PNL</a:t>
                </a:r>
              </a:p>
            </p:txBody>
          </p:sp>
          <p:sp>
            <p:nvSpPr>
              <p:cNvPr id="34" name="Cloud 33">
                <a:extLst>
                  <a:ext uri="{FF2B5EF4-FFF2-40B4-BE49-F238E27FC236}">
                    <a16:creationId xmlns:a16="http://schemas.microsoft.com/office/drawing/2014/main" id="{8E3E18CA-ECA3-4F32-A983-BC51BCB7B218}"/>
                  </a:ext>
                </a:extLst>
              </p:cNvPr>
              <p:cNvSpPr/>
              <p:nvPr/>
            </p:nvSpPr>
            <p:spPr>
              <a:xfrm rot="10800000">
                <a:off x="3318413" y="4721806"/>
                <a:ext cx="1233212" cy="923175"/>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200">
                  <a:solidFill>
                    <a:schemeClr val="tx1"/>
                  </a:solidFill>
                </a:endParaRPr>
              </a:p>
            </p:txBody>
          </p:sp>
          <p:sp>
            <p:nvSpPr>
              <p:cNvPr id="35" name="TextBox 128">
                <a:extLst>
                  <a:ext uri="{FF2B5EF4-FFF2-40B4-BE49-F238E27FC236}">
                    <a16:creationId xmlns:a16="http://schemas.microsoft.com/office/drawing/2014/main" id="{DD8DC011-6677-484D-8A24-611FBD544FA5}"/>
                  </a:ext>
                </a:extLst>
              </p:cNvPr>
              <p:cNvSpPr txBox="1">
                <a:spLocks noChangeArrowheads="1"/>
              </p:cNvSpPr>
              <p:nvPr/>
            </p:nvSpPr>
            <p:spPr bwMode="auto">
              <a:xfrm>
                <a:off x="3318412" y="5107897"/>
                <a:ext cx="1165871"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nl-NL" sz="1200"/>
                  <a:t>Email</a:t>
                </a:r>
                <a:endParaRPr lang="nl-NL" altLang="nl-NL" sz="1200"/>
              </a:p>
            </p:txBody>
          </p:sp>
          <p:sp>
            <p:nvSpPr>
              <p:cNvPr id="36" name="Rectangle: Rounded Corners 35">
                <a:extLst>
                  <a:ext uri="{FF2B5EF4-FFF2-40B4-BE49-F238E27FC236}">
                    <a16:creationId xmlns:a16="http://schemas.microsoft.com/office/drawing/2014/main" id="{A59BAEF4-DE36-4E3F-9A04-419BA66DC3AE}"/>
                  </a:ext>
                </a:extLst>
              </p:cNvPr>
              <p:cNvSpPr/>
              <p:nvPr/>
            </p:nvSpPr>
            <p:spPr>
              <a:xfrm>
                <a:off x="4607349" y="4721806"/>
                <a:ext cx="937372" cy="861447"/>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Travelport Email server</a:t>
                </a:r>
              </a:p>
            </p:txBody>
          </p:sp>
        </p:grpSp>
        <p:cxnSp>
          <p:nvCxnSpPr>
            <p:cNvPr id="37" name="Straight Arrow Connector 36">
              <a:extLst>
                <a:ext uri="{FF2B5EF4-FFF2-40B4-BE49-F238E27FC236}">
                  <a16:creationId xmlns:a16="http://schemas.microsoft.com/office/drawing/2014/main" id="{B35373E4-CC55-415E-B80A-A3DA1A45BD29}"/>
                </a:ext>
              </a:extLst>
            </p:cNvPr>
            <p:cNvCxnSpPr>
              <a:cxnSpLocks/>
              <a:stCxn id="36" idx="3"/>
              <a:endCxn id="9" idx="2"/>
            </p:cNvCxnSpPr>
            <p:nvPr/>
          </p:nvCxnSpPr>
          <p:spPr>
            <a:xfrm flipV="1">
              <a:off x="5544721" y="4417548"/>
              <a:ext cx="3713804" cy="734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99FA49-97BD-4312-82D5-7D86AAA8421E}"/>
                </a:ext>
              </a:extLst>
            </p:cNvPr>
            <p:cNvCxnSpPr>
              <a:cxnSpLocks/>
              <a:stCxn id="9" idx="1"/>
              <a:endCxn id="61" idx="3"/>
            </p:cNvCxnSpPr>
            <p:nvPr/>
          </p:nvCxnSpPr>
          <p:spPr>
            <a:xfrm flipH="1">
              <a:off x="8017887" y="4088091"/>
              <a:ext cx="497623" cy="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 name="Rectangle: Beveled 37">
            <a:hlinkClick r:id="rId3" action="ppaction://hlinksldjump"/>
            <a:extLst>
              <a:ext uri="{FF2B5EF4-FFF2-40B4-BE49-F238E27FC236}">
                <a16:creationId xmlns:a16="http://schemas.microsoft.com/office/drawing/2014/main" id="{4FDEA265-8E30-48AE-B877-9B0688793630}"/>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8699894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12"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par>
                          <p:cTn id="16" fill="hold">
                            <p:stCondLst>
                              <p:cond delay="0"/>
                            </p:stCondLst>
                            <p:childTnLst>
                              <p:par>
                                <p:cTn id="17" presetID="2" presetClass="exit" presetSubtype="6" fill="hold" grpId="1" nodeType="afterEffect">
                                  <p:stCondLst>
                                    <p:cond delay="0"/>
                                  </p:stCondLst>
                                  <p:childTnLst>
                                    <p:anim calcmode="lin" valueType="num">
                                      <p:cBhvr additive="base">
                                        <p:cTn id="18" dur="1000"/>
                                        <p:tgtEl>
                                          <p:spTgt spid="11"/>
                                        </p:tgtEl>
                                        <p:attrNameLst>
                                          <p:attrName>ppt_x</p:attrName>
                                        </p:attrNameLst>
                                      </p:cBhvr>
                                      <p:tavLst>
                                        <p:tav tm="0">
                                          <p:val>
                                            <p:strVal val="ppt_x"/>
                                          </p:val>
                                        </p:tav>
                                        <p:tav tm="100000">
                                          <p:val>
                                            <p:strVal val="1+ppt_w/2"/>
                                          </p:val>
                                        </p:tav>
                                      </p:tavLst>
                                    </p:anim>
                                    <p:anim calcmode="lin" valueType="num">
                                      <p:cBhvr additive="base">
                                        <p:cTn id="19" dur="1000"/>
                                        <p:tgtEl>
                                          <p:spTgt spid="11"/>
                                        </p:tgtEl>
                                        <p:attrNameLst>
                                          <p:attrName>ppt_y</p:attrName>
                                        </p:attrNameLst>
                                      </p:cBhvr>
                                      <p:tavLst>
                                        <p:tav tm="0">
                                          <p:val>
                                            <p:strVal val="ppt_y"/>
                                          </p:val>
                                        </p:tav>
                                        <p:tav tm="100000">
                                          <p:val>
                                            <p:strVal val="1+ppt_h/2"/>
                                          </p:val>
                                        </p:tav>
                                      </p:tavLst>
                                    </p:anim>
                                    <p:set>
                                      <p:cBhvr>
                                        <p:cTn id="20" dur="1" fill="hold">
                                          <p:stCondLst>
                                            <p:cond delay="9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303971" y="45729"/>
            <a:ext cx="9099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4 - PNL/ADL Passenger Name List</a:t>
            </a:r>
          </a:p>
        </p:txBody>
      </p:sp>
      <p:sp>
        <p:nvSpPr>
          <p:cNvPr id="8" name="TextBox 7">
            <a:extLst>
              <a:ext uri="{FF2B5EF4-FFF2-40B4-BE49-F238E27FC236}">
                <a16:creationId xmlns:a16="http://schemas.microsoft.com/office/drawing/2014/main" id="{5199F217-B41A-42DA-BED0-00567DAB69AB}"/>
              </a:ext>
            </a:extLst>
          </p:cNvPr>
          <p:cNvSpPr txBox="1"/>
          <p:nvPr/>
        </p:nvSpPr>
        <p:spPr>
          <a:xfrm>
            <a:off x="9809480" y="2156263"/>
            <a:ext cx="2094196" cy="1015663"/>
          </a:xfrm>
          <a:prstGeom prst="rect">
            <a:avLst/>
          </a:prstGeom>
          <a:solidFill>
            <a:schemeClr val="accent3">
              <a:lumMod val="20000"/>
              <a:lumOff val="80000"/>
            </a:schemeClr>
          </a:solidFill>
        </p:spPr>
        <p:txBody>
          <a:bodyPr wrap="square" rtlCol="0">
            <a:spAutoFit/>
          </a:bodyPr>
          <a:lstStyle/>
          <a:p>
            <a:pPr marL="285750" indent="-285750">
              <a:buFont typeface="Arial" panose="020B0604020202020204" pitchFamily="34" charset="0"/>
              <a:buChar char="•"/>
            </a:pPr>
            <a:r>
              <a:rPr lang="en-US" sz="1200"/>
              <a:t>Does the flight exist?</a:t>
            </a:r>
          </a:p>
          <a:p>
            <a:pPr marL="285750" indent="-285750">
              <a:buFont typeface="Arial" panose="020B0604020202020204" pitchFamily="34" charset="0"/>
              <a:buChar char="•"/>
            </a:pPr>
            <a:r>
              <a:rPr lang="en-US" sz="1200"/>
              <a:t>Collate PNL parts</a:t>
            </a:r>
          </a:p>
          <a:p>
            <a:pPr marL="285750" indent="-285750">
              <a:buFont typeface="Arial" panose="020B0604020202020204" pitchFamily="34" charset="0"/>
              <a:buChar char="•"/>
            </a:pPr>
            <a:r>
              <a:rPr lang="en-US" sz="1200"/>
              <a:t>Create PNR’s</a:t>
            </a:r>
          </a:p>
          <a:p>
            <a:pPr marL="285750" indent="-285750">
              <a:buFont typeface="Arial" panose="020B0604020202020204" pitchFamily="34" charset="0"/>
              <a:buChar char="•"/>
            </a:pPr>
            <a:r>
              <a:rPr lang="en-US" sz="1200" err="1"/>
              <a:t>Reaccomodate</a:t>
            </a:r>
            <a:r>
              <a:rPr lang="en-US" sz="1200"/>
              <a:t> seats in </a:t>
            </a:r>
            <a:r>
              <a:rPr lang="en-US" sz="1200" err="1"/>
              <a:t>seatmap</a:t>
            </a:r>
            <a:r>
              <a:rPr lang="en-US" sz="1200"/>
              <a:t>/SPIL</a:t>
            </a:r>
          </a:p>
        </p:txBody>
      </p:sp>
      <p:sp>
        <p:nvSpPr>
          <p:cNvPr id="7" name="Rectangle: Rounded Corners 6">
            <a:extLst>
              <a:ext uri="{FF2B5EF4-FFF2-40B4-BE49-F238E27FC236}">
                <a16:creationId xmlns:a16="http://schemas.microsoft.com/office/drawing/2014/main" id="{A8BB7E2B-7CA5-4D7E-B0E4-A5C5F7B76708}"/>
              </a:ext>
            </a:extLst>
          </p:cNvPr>
          <p:cNvSpPr/>
          <p:nvPr/>
        </p:nvSpPr>
        <p:spPr>
          <a:xfrm>
            <a:off x="8379945" y="1951832"/>
            <a:ext cx="1433570" cy="923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Meridian</a:t>
            </a:r>
          </a:p>
        </p:txBody>
      </p:sp>
      <p:sp>
        <p:nvSpPr>
          <p:cNvPr id="3" name="TextBox 2">
            <a:extLst>
              <a:ext uri="{FF2B5EF4-FFF2-40B4-BE49-F238E27FC236}">
                <a16:creationId xmlns:a16="http://schemas.microsoft.com/office/drawing/2014/main" id="{DA405E68-C596-4822-9427-A89B234485EE}"/>
              </a:ext>
            </a:extLst>
          </p:cNvPr>
          <p:cNvSpPr txBox="1"/>
          <p:nvPr/>
        </p:nvSpPr>
        <p:spPr>
          <a:xfrm>
            <a:off x="9279911" y="3128701"/>
            <a:ext cx="1176925" cy="246221"/>
          </a:xfrm>
          <a:prstGeom prst="rect">
            <a:avLst/>
          </a:prstGeom>
          <a:noFill/>
        </p:spPr>
        <p:txBody>
          <a:bodyPr wrap="none" rtlCol="0">
            <a:spAutoFit/>
          </a:bodyPr>
          <a:lstStyle/>
          <a:p>
            <a:r>
              <a:rPr lang="en-US" sz="1000"/>
              <a:t>Send PUSH to iPort</a:t>
            </a:r>
          </a:p>
        </p:txBody>
      </p:sp>
      <p:sp>
        <p:nvSpPr>
          <p:cNvPr id="4" name="TextBox 3">
            <a:extLst>
              <a:ext uri="{FF2B5EF4-FFF2-40B4-BE49-F238E27FC236}">
                <a16:creationId xmlns:a16="http://schemas.microsoft.com/office/drawing/2014/main" id="{C7DCA7CF-0587-4B06-A660-98BC67339246}"/>
              </a:ext>
            </a:extLst>
          </p:cNvPr>
          <p:cNvSpPr txBox="1"/>
          <p:nvPr/>
        </p:nvSpPr>
        <p:spPr>
          <a:xfrm>
            <a:off x="518160" y="1087120"/>
            <a:ext cx="8625840" cy="1477328"/>
          </a:xfrm>
          <a:prstGeom prst="rect">
            <a:avLst/>
          </a:prstGeom>
          <a:noFill/>
        </p:spPr>
        <p:txBody>
          <a:bodyPr wrap="square" rtlCol="0">
            <a:spAutoFit/>
          </a:bodyPr>
          <a:lstStyle/>
          <a:p>
            <a:pPr marL="285750" indent="-285750">
              <a:buFont typeface="Arial" panose="020B0604020202020204" pitchFamily="34" charset="0"/>
              <a:buChar char="•"/>
            </a:pPr>
            <a:r>
              <a:rPr lang="en-US"/>
              <a:t>A PNL is used to populate a flight with passengers records </a:t>
            </a:r>
          </a:p>
          <a:p>
            <a:pPr marL="285750" indent="-285750">
              <a:buFont typeface="Arial" panose="020B0604020202020204" pitchFamily="34" charset="0"/>
              <a:buChar char="•"/>
            </a:pPr>
            <a:r>
              <a:rPr lang="en-US"/>
              <a:t>PNL is usually generated by a reservations system</a:t>
            </a:r>
          </a:p>
          <a:p>
            <a:pPr marL="285750" indent="-285750">
              <a:buFont typeface="Arial" panose="020B0604020202020204" pitchFamily="34" charset="0"/>
              <a:buChar char="•"/>
            </a:pPr>
            <a:r>
              <a:rPr lang="en-US"/>
              <a:t>Prerequisite for iPort: that the flight exists in the system</a:t>
            </a:r>
          </a:p>
          <a:p>
            <a:pPr marL="285750" indent="-285750">
              <a:buFont typeface="Arial" panose="020B0604020202020204" pitchFamily="34" charset="0"/>
              <a:buChar char="•"/>
            </a:pPr>
            <a:r>
              <a:rPr lang="en-US"/>
              <a:t>The normal flow:</a:t>
            </a:r>
          </a:p>
          <a:p>
            <a:endParaRPr lang="en-US"/>
          </a:p>
        </p:txBody>
      </p:sp>
      <p:sp>
        <p:nvSpPr>
          <p:cNvPr id="5" name="Rectangle: Rounded Corners 4">
            <a:extLst>
              <a:ext uri="{FF2B5EF4-FFF2-40B4-BE49-F238E27FC236}">
                <a16:creationId xmlns:a16="http://schemas.microsoft.com/office/drawing/2014/main" id="{87D0820C-E1C9-4490-89D0-34DAA367B87D}"/>
              </a:ext>
            </a:extLst>
          </p:cNvPr>
          <p:cNvSpPr/>
          <p:nvPr/>
        </p:nvSpPr>
        <p:spPr>
          <a:xfrm>
            <a:off x="4641669" y="2002560"/>
            <a:ext cx="1319392" cy="7572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Reservations system (PSS) creates PNL</a:t>
            </a:r>
          </a:p>
        </p:txBody>
      </p:sp>
      <p:sp>
        <p:nvSpPr>
          <p:cNvPr id="6" name="Arrow: Right 5">
            <a:extLst>
              <a:ext uri="{FF2B5EF4-FFF2-40B4-BE49-F238E27FC236}">
                <a16:creationId xmlns:a16="http://schemas.microsoft.com/office/drawing/2014/main" id="{FC937D68-6BDD-4820-8D88-443D06D9CEC0}"/>
              </a:ext>
            </a:extLst>
          </p:cNvPr>
          <p:cNvSpPr/>
          <p:nvPr/>
        </p:nvSpPr>
        <p:spPr>
          <a:xfrm>
            <a:off x="6104841" y="2159289"/>
            <a:ext cx="1344765" cy="443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Send PNL</a:t>
            </a:r>
          </a:p>
        </p:txBody>
      </p:sp>
      <p:sp>
        <p:nvSpPr>
          <p:cNvPr id="2" name="Arrow: Down 1">
            <a:extLst>
              <a:ext uri="{FF2B5EF4-FFF2-40B4-BE49-F238E27FC236}">
                <a16:creationId xmlns:a16="http://schemas.microsoft.com/office/drawing/2014/main" id="{C091C7E7-4F29-487D-982A-9ED6E6BED7E5}"/>
              </a:ext>
            </a:extLst>
          </p:cNvPr>
          <p:cNvSpPr/>
          <p:nvPr/>
        </p:nvSpPr>
        <p:spPr>
          <a:xfrm>
            <a:off x="8874717" y="2934662"/>
            <a:ext cx="470085" cy="54868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Rounded Corners 8">
            <a:extLst>
              <a:ext uri="{FF2B5EF4-FFF2-40B4-BE49-F238E27FC236}">
                <a16:creationId xmlns:a16="http://schemas.microsoft.com/office/drawing/2014/main" id="{3F3100CD-E9E6-4474-A95E-1B6B151D7F16}"/>
              </a:ext>
            </a:extLst>
          </p:cNvPr>
          <p:cNvSpPr/>
          <p:nvPr/>
        </p:nvSpPr>
        <p:spPr>
          <a:xfrm>
            <a:off x="8382344" y="3512718"/>
            <a:ext cx="1486030" cy="658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iPort</a:t>
            </a:r>
          </a:p>
        </p:txBody>
      </p:sp>
      <p:sp>
        <p:nvSpPr>
          <p:cNvPr id="12" name="Arrow: Right 11">
            <a:extLst>
              <a:ext uri="{FF2B5EF4-FFF2-40B4-BE49-F238E27FC236}">
                <a16:creationId xmlns:a16="http://schemas.microsoft.com/office/drawing/2014/main" id="{DB0E2276-CB5F-4F2A-AFB0-F312BD5CC5D0}"/>
              </a:ext>
            </a:extLst>
          </p:cNvPr>
          <p:cNvSpPr/>
          <p:nvPr/>
        </p:nvSpPr>
        <p:spPr>
          <a:xfrm>
            <a:off x="6129594" y="2577477"/>
            <a:ext cx="1344765" cy="443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ADL</a:t>
            </a:r>
          </a:p>
        </p:txBody>
      </p:sp>
      <p:sp>
        <p:nvSpPr>
          <p:cNvPr id="13" name="Arrow: Right 12">
            <a:extLst>
              <a:ext uri="{FF2B5EF4-FFF2-40B4-BE49-F238E27FC236}">
                <a16:creationId xmlns:a16="http://schemas.microsoft.com/office/drawing/2014/main" id="{156CD012-2D9D-4071-B0E8-FA00E1752E40}"/>
              </a:ext>
            </a:extLst>
          </p:cNvPr>
          <p:cNvSpPr/>
          <p:nvPr/>
        </p:nvSpPr>
        <p:spPr>
          <a:xfrm>
            <a:off x="6142022" y="3021289"/>
            <a:ext cx="1344765" cy="443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ADL</a:t>
            </a:r>
          </a:p>
        </p:txBody>
      </p:sp>
      <p:sp>
        <p:nvSpPr>
          <p:cNvPr id="14" name="Arrow: Right 13">
            <a:extLst>
              <a:ext uri="{FF2B5EF4-FFF2-40B4-BE49-F238E27FC236}">
                <a16:creationId xmlns:a16="http://schemas.microsoft.com/office/drawing/2014/main" id="{9AAC25CF-005D-4D1E-A2EE-C77EFDF31A0D}"/>
              </a:ext>
            </a:extLst>
          </p:cNvPr>
          <p:cNvSpPr/>
          <p:nvPr/>
        </p:nvSpPr>
        <p:spPr>
          <a:xfrm>
            <a:off x="6142022" y="3477032"/>
            <a:ext cx="1344765" cy="443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ADL</a:t>
            </a:r>
          </a:p>
        </p:txBody>
      </p:sp>
      <p:sp>
        <p:nvSpPr>
          <p:cNvPr id="16" name="Arrow: Curved Right 15">
            <a:extLst>
              <a:ext uri="{FF2B5EF4-FFF2-40B4-BE49-F238E27FC236}">
                <a16:creationId xmlns:a16="http://schemas.microsoft.com/office/drawing/2014/main" id="{CC7FEA86-7A68-4B55-AE44-56CD343A60D2}"/>
              </a:ext>
            </a:extLst>
          </p:cNvPr>
          <p:cNvSpPr/>
          <p:nvPr/>
        </p:nvSpPr>
        <p:spPr>
          <a:xfrm>
            <a:off x="7849549" y="2325557"/>
            <a:ext cx="495613" cy="1700501"/>
          </a:xfrm>
          <a:prstGeom prst="curv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7" name="Arrow: Curved Left 16">
            <a:extLst>
              <a:ext uri="{FF2B5EF4-FFF2-40B4-BE49-F238E27FC236}">
                <a16:creationId xmlns:a16="http://schemas.microsoft.com/office/drawing/2014/main" id="{E7A6471A-AE21-4D04-A75C-EB7EE7EC5D48}"/>
              </a:ext>
            </a:extLst>
          </p:cNvPr>
          <p:cNvSpPr/>
          <p:nvPr/>
        </p:nvSpPr>
        <p:spPr>
          <a:xfrm flipV="1">
            <a:off x="9914889" y="2220344"/>
            <a:ext cx="517980" cy="1700500"/>
          </a:xfrm>
          <a:prstGeom prst="curved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cxnSp>
        <p:nvCxnSpPr>
          <p:cNvPr id="15" name="Straight Arrow Connector 14">
            <a:extLst>
              <a:ext uri="{FF2B5EF4-FFF2-40B4-BE49-F238E27FC236}">
                <a16:creationId xmlns:a16="http://schemas.microsoft.com/office/drawing/2014/main" id="{77953630-AFC7-474C-B78B-00C34D9399C2}"/>
              </a:ext>
            </a:extLst>
          </p:cNvPr>
          <p:cNvCxnSpPr>
            <a:stCxn id="6" idx="3"/>
            <a:endCxn id="16" idx="4"/>
          </p:cNvCxnSpPr>
          <p:nvPr/>
        </p:nvCxnSpPr>
        <p:spPr>
          <a:xfrm>
            <a:off x="7449605" y="2381195"/>
            <a:ext cx="895557" cy="3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2ED2AC-0FC0-4474-90E1-FF993F8C7633}"/>
              </a:ext>
            </a:extLst>
          </p:cNvPr>
          <p:cNvCxnSpPr>
            <a:cxnSpLocks/>
            <a:stCxn id="12" idx="3"/>
            <a:endCxn id="16" idx="4"/>
          </p:cNvCxnSpPr>
          <p:nvPr/>
        </p:nvCxnSpPr>
        <p:spPr>
          <a:xfrm flipV="1">
            <a:off x="7474359" y="2384567"/>
            <a:ext cx="870804" cy="41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9042A6-612A-46B0-82ED-0FEBB8859DB7}"/>
              </a:ext>
            </a:extLst>
          </p:cNvPr>
          <p:cNvCxnSpPr>
            <a:cxnSpLocks/>
            <a:stCxn id="13" idx="3"/>
            <a:endCxn id="16" idx="4"/>
          </p:cNvCxnSpPr>
          <p:nvPr/>
        </p:nvCxnSpPr>
        <p:spPr>
          <a:xfrm flipV="1">
            <a:off x="7486786" y="2384567"/>
            <a:ext cx="858376" cy="858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3EA6FE4-2953-4F34-8DE6-6134F630518A}"/>
              </a:ext>
            </a:extLst>
          </p:cNvPr>
          <p:cNvCxnSpPr>
            <a:cxnSpLocks/>
            <a:stCxn id="14" idx="3"/>
            <a:endCxn id="7" idx="1"/>
          </p:cNvCxnSpPr>
          <p:nvPr/>
        </p:nvCxnSpPr>
        <p:spPr>
          <a:xfrm flipV="1">
            <a:off x="7486786" y="2413420"/>
            <a:ext cx="893159" cy="1285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C7112D7-1846-4F38-9E6B-A891D14BE7AA}"/>
              </a:ext>
            </a:extLst>
          </p:cNvPr>
          <p:cNvSpPr txBox="1"/>
          <p:nvPr/>
        </p:nvSpPr>
        <p:spPr>
          <a:xfrm>
            <a:off x="163888" y="2836398"/>
            <a:ext cx="5919191" cy="1384995"/>
          </a:xfrm>
          <a:prstGeom prst="rect">
            <a:avLst/>
          </a:prstGeom>
          <a:solidFill>
            <a:schemeClr val="accent3">
              <a:lumMod val="20000"/>
              <a:lumOff val="80000"/>
            </a:schemeClr>
          </a:solidFill>
        </p:spPr>
        <p:txBody>
          <a:bodyPr wrap="square" rtlCol="0">
            <a:spAutoFit/>
          </a:bodyPr>
          <a:lstStyle/>
          <a:p>
            <a:r>
              <a:rPr lang="en-US" sz="1200"/>
              <a:t>We recently added logic to send a PNL via iPort (PNL management)</a:t>
            </a:r>
          </a:p>
          <a:p>
            <a:r>
              <a:rPr lang="en-US" sz="1200"/>
              <a:t>Reasons:</a:t>
            </a:r>
          </a:p>
          <a:p>
            <a:pPr marL="285750" indent="-285750">
              <a:buFont typeface="Arial" panose="020B0604020202020204" pitchFamily="34" charset="0"/>
              <a:buChar char="•"/>
            </a:pPr>
            <a:r>
              <a:rPr lang="en-US" sz="1200"/>
              <a:t>Do validation prior to processing in Meridian.</a:t>
            </a:r>
          </a:p>
          <a:p>
            <a:pPr marL="285750" indent="-285750">
              <a:buFont typeface="Arial" panose="020B0604020202020204" pitchFamily="34" charset="0"/>
              <a:buChar char="•"/>
            </a:pPr>
            <a:r>
              <a:rPr lang="en-US" sz="1200"/>
              <a:t>Only submit when all is well, preventing processing problems in Meridian.</a:t>
            </a:r>
          </a:p>
          <a:p>
            <a:pPr marL="285750" indent="-285750">
              <a:buFont typeface="Arial" panose="020B0604020202020204" pitchFamily="34" charset="0"/>
              <a:buChar char="•"/>
            </a:pPr>
            <a:r>
              <a:rPr lang="en-US" sz="1200"/>
              <a:t>Allow for tweaks prior to submitting (adapt large groups).</a:t>
            </a:r>
          </a:p>
          <a:p>
            <a:pPr marL="285750" indent="-285750">
              <a:buFont typeface="Arial" panose="020B0604020202020204" pitchFamily="34" charset="0"/>
              <a:buChar char="•"/>
            </a:pPr>
            <a:r>
              <a:rPr lang="en-US" sz="1200"/>
              <a:t>Submit ADL’s (Add and Delete list) with a time gap to prevent errors in Meridian due to simultaneous changes. </a:t>
            </a:r>
          </a:p>
        </p:txBody>
      </p:sp>
      <p:sp>
        <p:nvSpPr>
          <p:cNvPr id="23" name="TextBox 22">
            <a:extLst>
              <a:ext uri="{FF2B5EF4-FFF2-40B4-BE49-F238E27FC236}">
                <a16:creationId xmlns:a16="http://schemas.microsoft.com/office/drawing/2014/main" id="{B3A0E335-8595-4728-B133-62C488B84422}"/>
              </a:ext>
            </a:extLst>
          </p:cNvPr>
          <p:cNvSpPr txBox="1"/>
          <p:nvPr/>
        </p:nvSpPr>
        <p:spPr>
          <a:xfrm>
            <a:off x="163887" y="4385885"/>
            <a:ext cx="5919191" cy="1200329"/>
          </a:xfrm>
          <a:prstGeom prst="rect">
            <a:avLst/>
          </a:prstGeom>
          <a:solidFill>
            <a:schemeClr val="accent3">
              <a:lumMod val="20000"/>
              <a:lumOff val="80000"/>
            </a:schemeClr>
          </a:solidFill>
        </p:spPr>
        <p:txBody>
          <a:bodyPr wrap="square" rtlCol="0">
            <a:spAutoFit/>
          </a:bodyPr>
          <a:lstStyle/>
          <a:p>
            <a:r>
              <a:rPr lang="en-US" sz="1200" b="1"/>
              <a:t>PNL check-in</a:t>
            </a:r>
          </a:p>
          <a:p>
            <a:r>
              <a:rPr lang="en-US" sz="1200"/>
              <a:t>Some reservations systems allow passengers to check in. In that case the PNL contains a specific element (CKIN) and a BCN (Boarding control number). </a:t>
            </a:r>
          </a:p>
          <a:p>
            <a:r>
              <a:rPr lang="en-US" sz="1200"/>
              <a:t>IPort is triggered by Meridian (PUSH message) in such situations, and calls an </a:t>
            </a:r>
            <a:r>
              <a:rPr lang="en-US" sz="1200" err="1"/>
              <a:t>XMLe</a:t>
            </a:r>
            <a:r>
              <a:rPr lang="en-US" sz="1200"/>
              <a:t> script that performs the ‘PNL check-in’: each passenger that has a check-in indication will be flagged as check-in by this </a:t>
            </a:r>
            <a:r>
              <a:rPr lang="en-US" sz="1200" err="1"/>
              <a:t>XMLe</a:t>
            </a:r>
            <a:r>
              <a:rPr lang="en-US" sz="1200"/>
              <a:t> service.</a:t>
            </a:r>
          </a:p>
        </p:txBody>
      </p:sp>
      <p:sp>
        <p:nvSpPr>
          <p:cNvPr id="10" name="Rectangle: Rounded Corners 9">
            <a:extLst>
              <a:ext uri="{FF2B5EF4-FFF2-40B4-BE49-F238E27FC236}">
                <a16:creationId xmlns:a16="http://schemas.microsoft.com/office/drawing/2014/main" id="{B325BEEB-65F6-4BA9-86AB-1BEEC53801E9}"/>
              </a:ext>
            </a:extLst>
          </p:cNvPr>
          <p:cNvSpPr/>
          <p:nvPr/>
        </p:nvSpPr>
        <p:spPr>
          <a:xfrm>
            <a:off x="8358377" y="3637547"/>
            <a:ext cx="1532545" cy="47496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PNL ‘tweaking’</a:t>
            </a:r>
          </a:p>
        </p:txBody>
      </p:sp>
      <p:sp>
        <p:nvSpPr>
          <p:cNvPr id="11" name="Rectangle: Rounded Corners 10">
            <a:extLst>
              <a:ext uri="{FF2B5EF4-FFF2-40B4-BE49-F238E27FC236}">
                <a16:creationId xmlns:a16="http://schemas.microsoft.com/office/drawing/2014/main" id="{27C40DCB-50DF-47D5-8698-DF201F0CC622}"/>
              </a:ext>
            </a:extLst>
          </p:cNvPr>
          <p:cNvSpPr/>
          <p:nvPr/>
        </p:nvSpPr>
        <p:spPr>
          <a:xfrm>
            <a:off x="8667449" y="3509262"/>
            <a:ext cx="914400" cy="54820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SET PNL received flag</a:t>
            </a:r>
          </a:p>
        </p:txBody>
      </p:sp>
      <p:sp>
        <p:nvSpPr>
          <p:cNvPr id="24" name="Rectangle: Beveled 23">
            <a:hlinkClick r:id="rId3" action="ppaction://hlinksldjump"/>
            <a:extLst>
              <a:ext uri="{FF2B5EF4-FFF2-40B4-BE49-F238E27FC236}">
                <a16:creationId xmlns:a16="http://schemas.microsoft.com/office/drawing/2014/main" id="{E6F20B4E-6DA0-4F63-8588-A54871366786}"/>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362735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1000"/>
                                  </p:stCondLst>
                                  <p:childTnLst>
                                    <p:set>
                                      <p:cBhvr>
                                        <p:cTn id="59" dur="1" fill="hold">
                                          <p:stCondLst>
                                            <p:cond delay="0"/>
                                          </p:stCondLst>
                                        </p:cTn>
                                        <p:tgtEl>
                                          <p:spTgt spid="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11"/>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29">
                                            <p:txEl>
                                              <p:pRg st="0" end="0"/>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9">
                                            <p:txEl>
                                              <p:pRg st="1" end="1"/>
                                            </p:txEl>
                                          </p:spTgt>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1000"/>
                                  </p:stCondLst>
                                  <p:childTnLst>
                                    <p:set>
                                      <p:cBhvr>
                                        <p:cTn id="72" dur="1" fill="hold">
                                          <p:stCondLst>
                                            <p:cond delay="0"/>
                                          </p:stCondLst>
                                        </p:cTn>
                                        <p:tgtEl>
                                          <p:spTgt spid="16"/>
                                        </p:tgtEl>
                                        <p:attrNameLst>
                                          <p:attrName>style.visibility</p:attrName>
                                        </p:attrNameLst>
                                      </p:cBhvr>
                                      <p:to>
                                        <p:strVal val="visible"/>
                                      </p:to>
                                    </p:set>
                                  </p:childTnLst>
                                </p:cTn>
                              </p:par>
                            </p:childTnLst>
                          </p:cTn>
                        </p:par>
                        <p:par>
                          <p:cTn id="73" fill="hold">
                            <p:stCondLst>
                              <p:cond delay="1000"/>
                            </p:stCondLst>
                            <p:childTnLst>
                              <p:par>
                                <p:cTn id="74" presetID="1" presetClass="entr" presetSubtype="0" fill="hold" grpId="0" nodeType="afterEffect">
                                  <p:stCondLst>
                                    <p:cond delay="1000"/>
                                  </p:stCondLst>
                                  <p:childTnLst>
                                    <p:set>
                                      <p:cBhvr>
                                        <p:cTn id="75" dur="1" fill="hold">
                                          <p:stCondLst>
                                            <p:cond delay="0"/>
                                          </p:stCondLst>
                                        </p:cTn>
                                        <p:tgtEl>
                                          <p:spTgt spid="10"/>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100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9">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xEl>
                                              <p:pRg st="3" end="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
                                            <p:txEl>
                                              <p:pRg st="0" end="0"/>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
                                            <p:txEl>
                                              <p:pRg st="1" end="1"/>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5" grpId="0" animBg="1"/>
      <p:bldP spid="6" grpId="0" animBg="1"/>
      <p:bldP spid="2" grpId="0" animBg="1"/>
      <p:bldP spid="9" grpId="0" animBg="1"/>
      <p:bldP spid="12" grpId="0" animBg="1"/>
      <p:bldP spid="13" grpId="0" animBg="1"/>
      <p:bldP spid="14" grpId="0" animBg="1"/>
      <p:bldP spid="16" grpId="0" animBg="1"/>
      <p:bldP spid="17" grpId="0" animBg="1"/>
      <p:bldP spid="29" grpId="0" animBg="1"/>
      <p:bldP spid="23" grpId="0" animBg="1"/>
      <p:bldP spid="10" grpId="0" animBg="1"/>
      <p:bldP spid="11" grpId="0" animBg="1"/>
      <p:bldP spid="1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8841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IATCI - high level flow</a:t>
            </a:r>
          </a:p>
        </p:txBody>
      </p:sp>
      <p:sp>
        <p:nvSpPr>
          <p:cNvPr id="11" name="TextBox 10">
            <a:extLst>
              <a:ext uri="{FF2B5EF4-FFF2-40B4-BE49-F238E27FC236}">
                <a16:creationId xmlns:a16="http://schemas.microsoft.com/office/drawing/2014/main" id="{FB08EC9F-833C-4AE8-A938-C2EAE63E4854}"/>
              </a:ext>
            </a:extLst>
          </p:cNvPr>
          <p:cNvSpPr txBox="1"/>
          <p:nvPr/>
        </p:nvSpPr>
        <p:spPr>
          <a:xfrm>
            <a:off x="361705" y="1225541"/>
            <a:ext cx="5288435" cy="5262979"/>
          </a:xfrm>
          <a:prstGeom prst="rect">
            <a:avLst/>
          </a:prstGeom>
          <a:solidFill>
            <a:schemeClr val="accent3">
              <a:lumMod val="20000"/>
              <a:lumOff val="80000"/>
            </a:schemeClr>
          </a:solidFill>
        </p:spPr>
        <p:txBody>
          <a:bodyPr wrap="square" rtlCol="0">
            <a:spAutoFit/>
          </a:bodyPr>
          <a:lstStyle/>
          <a:p>
            <a:pPr marL="285750" indent="-285750">
              <a:buFont typeface="Arial" panose="020B0604020202020204" pitchFamily="34" charset="0"/>
              <a:buChar char="•"/>
            </a:pPr>
            <a:r>
              <a:rPr lang="en-US" sz="1400"/>
              <a:t>Example: User checks in a passenger in SJJ. Passenger has an onward from MUC to PMI.</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pPr marL="285750" indent="-285750">
              <a:buFont typeface="Arial" panose="020B0604020202020204" pitchFamily="34" charset="0"/>
              <a:buChar char="•"/>
            </a:pPr>
            <a:endParaRPr lang="en-US" sz="1400"/>
          </a:p>
          <a:p>
            <a:pPr marL="342900" indent="-342900">
              <a:buFont typeface="+mj-lt"/>
              <a:buAutoNum type="arabicPeriod"/>
            </a:pPr>
            <a:r>
              <a:rPr lang="en-US" sz="1400"/>
              <a:t>User checks in the SJJ flight. The command is sent to iPort via the network</a:t>
            </a:r>
          </a:p>
          <a:p>
            <a:pPr marL="342900" indent="-342900">
              <a:buFont typeface="+mj-lt"/>
              <a:buAutoNum type="arabicPeriod"/>
            </a:pPr>
            <a:r>
              <a:rPr lang="en-US" sz="1400"/>
              <a:t>Iport creates an XML call and sends it to Meridian via </a:t>
            </a:r>
            <a:r>
              <a:rPr lang="en-US" sz="1400" err="1"/>
              <a:t>XMLe</a:t>
            </a:r>
            <a:r>
              <a:rPr lang="en-US" sz="1400"/>
              <a:t>/MQ. </a:t>
            </a:r>
          </a:p>
          <a:p>
            <a:pPr marL="342900" indent="-342900">
              <a:buFont typeface="+mj-lt"/>
              <a:buAutoNum type="arabicPeriod"/>
            </a:pPr>
            <a:r>
              <a:rPr lang="en-US" sz="1400"/>
              <a:t>Meridian determines that an external IATCI needs to be issued and calls (in this case) Amadeus</a:t>
            </a:r>
          </a:p>
          <a:p>
            <a:pPr marL="342900" indent="-342900">
              <a:buFont typeface="+mj-lt"/>
              <a:buAutoNum type="arabicPeriod"/>
            </a:pPr>
            <a:r>
              <a:rPr lang="en-US" sz="1400"/>
              <a:t>Amadeus checks in the second flight and returns an IATCI message to Meridian</a:t>
            </a:r>
          </a:p>
          <a:p>
            <a:pPr marL="342900" indent="-342900">
              <a:buFont typeface="+mj-lt"/>
              <a:buAutoNum type="arabicPeriod"/>
            </a:pPr>
            <a:r>
              <a:rPr lang="en-US" sz="1400"/>
              <a:t>Meridian updates the segment status in the PNR and returns the response to iPort</a:t>
            </a:r>
          </a:p>
          <a:p>
            <a:pPr marL="342900" indent="-342900">
              <a:buFont typeface="+mj-lt"/>
              <a:buAutoNum type="arabicPeriod"/>
            </a:pPr>
            <a:r>
              <a:rPr lang="en-US" sz="1400"/>
              <a:t>Meridian sends the </a:t>
            </a:r>
            <a:r>
              <a:rPr lang="en-US" sz="1400" err="1"/>
              <a:t>boardingpass</a:t>
            </a:r>
            <a:r>
              <a:rPr lang="en-US" sz="1400"/>
              <a:t> data to the printer in SJJ (both the ‘local’ and the onward) and iPort send the response to the </a:t>
            </a:r>
            <a:r>
              <a:rPr lang="en-US" sz="1400" err="1"/>
              <a:t>iPortFox</a:t>
            </a:r>
            <a:r>
              <a:rPr lang="en-US" sz="1400"/>
              <a:t> client</a:t>
            </a:r>
          </a:p>
        </p:txBody>
      </p:sp>
      <p:sp>
        <p:nvSpPr>
          <p:cNvPr id="5" name="AutoShape 2" descr="blob:https://web.whatsapp.com/280441a5-c9f5-4103-9fda-cfa5cbee8afe">
            <a:extLst>
              <a:ext uri="{FF2B5EF4-FFF2-40B4-BE49-F238E27FC236}">
                <a16:creationId xmlns:a16="http://schemas.microsoft.com/office/drawing/2014/main" id="{F6461484-0E88-43A0-AFF7-239446C94A3D}"/>
              </a:ext>
            </a:extLst>
          </p:cNvPr>
          <p:cNvSpPr>
            <a:spLocks noChangeAspect="1" noChangeArrowheads="1"/>
          </p:cNvSpPr>
          <p:nvPr/>
        </p:nvSpPr>
        <p:spPr bwMode="auto">
          <a:xfrm>
            <a:off x="10220240" y="2560277"/>
            <a:ext cx="267695" cy="1546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351069DC-5C00-4986-AE7C-F0C38BBACE35}"/>
              </a:ext>
            </a:extLst>
          </p:cNvPr>
          <p:cNvSpPr/>
          <p:nvPr/>
        </p:nvSpPr>
        <p:spPr>
          <a:xfrm>
            <a:off x="8321040" y="862580"/>
            <a:ext cx="2895600" cy="109849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a:solidFill>
                <a:schemeClr val="tx1"/>
              </a:solidFill>
            </a:endParaRPr>
          </a:p>
        </p:txBody>
      </p:sp>
      <p:sp>
        <p:nvSpPr>
          <p:cNvPr id="7" name="Rectangle 6">
            <a:extLst>
              <a:ext uri="{FF2B5EF4-FFF2-40B4-BE49-F238E27FC236}">
                <a16:creationId xmlns:a16="http://schemas.microsoft.com/office/drawing/2014/main" id="{B0CFEED3-3CDE-46CF-AF09-56A5E61FC075}"/>
              </a:ext>
            </a:extLst>
          </p:cNvPr>
          <p:cNvSpPr/>
          <p:nvPr/>
        </p:nvSpPr>
        <p:spPr>
          <a:xfrm>
            <a:off x="9240632" y="1458647"/>
            <a:ext cx="1000024" cy="38805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000" err="1"/>
              <a:t>iPortFox</a:t>
            </a:r>
            <a:r>
              <a:rPr lang="nl-NL" sz="1000"/>
              <a:t> </a:t>
            </a:r>
            <a:endParaRPr lang="nl-NL" sz="1050"/>
          </a:p>
        </p:txBody>
      </p:sp>
      <p:sp>
        <p:nvSpPr>
          <p:cNvPr id="8" name="TextBox 94">
            <a:extLst>
              <a:ext uri="{FF2B5EF4-FFF2-40B4-BE49-F238E27FC236}">
                <a16:creationId xmlns:a16="http://schemas.microsoft.com/office/drawing/2014/main" id="{5EBA7BB0-1031-4E19-B4BF-A1A8ED3FCDBA}"/>
              </a:ext>
            </a:extLst>
          </p:cNvPr>
          <p:cNvSpPr txBox="1">
            <a:spLocks noChangeArrowheads="1"/>
          </p:cNvSpPr>
          <p:nvPr/>
        </p:nvSpPr>
        <p:spPr bwMode="auto">
          <a:xfrm>
            <a:off x="8321040" y="862580"/>
            <a:ext cx="28956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nl-NL" sz="1800"/>
              <a:t>Airport workstation </a:t>
            </a:r>
            <a:endParaRPr lang="nl-NL" altLang="nl-NL" sz="1800"/>
          </a:p>
        </p:txBody>
      </p:sp>
      <p:sp>
        <p:nvSpPr>
          <p:cNvPr id="9" name="Rectangle 8">
            <a:extLst>
              <a:ext uri="{FF2B5EF4-FFF2-40B4-BE49-F238E27FC236}">
                <a16:creationId xmlns:a16="http://schemas.microsoft.com/office/drawing/2014/main" id="{0A1CD577-F63E-46C8-9D9E-3A98DF5318FD}"/>
              </a:ext>
            </a:extLst>
          </p:cNvPr>
          <p:cNvSpPr/>
          <p:nvPr/>
        </p:nvSpPr>
        <p:spPr>
          <a:xfrm rot="10800000">
            <a:off x="7059843" y="2684184"/>
            <a:ext cx="5132157" cy="1874637"/>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a:solidFill>
                <a:schemeClr val="tx1"/>
              </a:solidFill>
            </a:endParaRPr>
          </a:p>
        </p:txBody>
      </p:sp>
      <p:sp>
        <p:nvSpPr>
          <p:cNvPr id="10" name="Rectangle 9">
            <a:extLst>
              <a:ext uri="{FF2B5EF4-FFF2-40B4-BE49-F238E27FC236}">
                <a16:creationId xmlns:a16="http://schemas.microsoft.com/office/drawing/2014/main" id="{29B04C91-C397-4C69-9636-3FC6EC4B52C0}"/>
              </a:ext>
            </a:extLst>
          </p:cNvPr>
          <p:cNvSpPr/>
          <p:nvPr/>
        </p:nvSpPr>
        <p:spPr>
          <a:xfrm>
            <a:off x="9131188" y="2739498"/>
            <a:ext cx="1057835" cy="8648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nl-NL" sz="1400"/>
              <a:t>iPort servers</a:t>
            </a:r>
          </a:p>
        </p:txBody>
      </p:sp>
      <p:sp>
        <p:nvSpPr>
          <p:cNvPr id="12" name="Rectangle 11">
            <a:extLst>
              <a:ext uri="{FF2B5EF4-FFF2-40B4-BE49-F238E27FC236}">
                <a16:creationId xmlns:a16="http://schemas.microsoft.com/office/drawing/2014/main" id="{6D5FBF2D-4891-4884-8A69-32E0720E95E2}"/>
              </a:ext>
            </a:extLst>
          </p:cNvPr>
          <p:cNvSpPr/>
          <p:nvPr/>
        </p:nvSpPr>
        <p:spPr>
          <a:xfrm>
            <a:off x="9131188" y="4071115"/>
            <a:ext cx="1059208" cy="36326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err="1"/>
              <a:t>Meridian</a:t>
            </a:r>
            <a:endParaRPr lang="nl-NL" sz="1400"/>
          </a:p>
        </p:txBody>
      </p:sp>
      <p:sp>
        <p:nvSpPr>
          <p:cNvPr id="15" name="TextBox 130">
            <a:extLst>
              <a:ext uri="{FF2B5EF4-FFF2-40B4-BE49-F238E27FC236}">
                <a16:creationId xmlns:a16="http://schemas.microsoft.com/office/drawing/2014/main" id="{5E098A22-0B4E-4C4E-A951-15CED2730BB7}"/>
              </a:ext>
            </a:extLst>
          </p:cNvPr>
          <p:cNvSpPr txBox="1">
            <a:spLocks noChangeArrowheads="1"/>
          </p:cNvSpPr>
          <p:nvPr/>
        </p:nvSpPr>
        <p:spPr bwMode="auto">
          <a:xfrm>
            <a:off x="9137225" y="3896342"/>
            <a:ext cx="1051797" cy="276999"/>
          </a:xfrm>
          <a:prstGeom prst="rect">
            <a:avLst/>
          </a:prstGeom>
          <a:solidFill>
            <a:schemeClr val="bg1"/>
          </a:solidFill>
          <a:ln>
            <a:solidFill>
              <a:schemeClr val="tx1"/>
            </a:solidFill>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err="1"/>
              <a:t>XMLe</a:t>
            </a:r>
            <a:endParaRPr lang="nl-NL" altLang="nl-NL" sz="1200"/>
          </a:p>
        </p:txBody>
      </p:sp>
      <p:grpSp>
        <p:nvGrpSpPr>
          <p:cNvPr id="3" name="Group 2">
            <a:extLst>
              <a:ext uri="{FF2B5EF4-FFF2-40B4-BE49-F238E27FC236}">
                <a16:creationId xmlns:a16="http://schemas.microsoft.com/office/drawing/2014/main" id="{C3B512B8-648F-4F02-A208-AD5FD9F911BE}"/>
              </a:ext>
            </a:extLst>
          </p:cNvPr>
          <p:cNvGrpSpPr/>
          <p:nvPr/>
        </p:nvGrpSpPr>
        <p:grpSpPr>
          <a:xfrm>
            <a:off x="8947573" y="2002149"/>
            <a:ext cx="1859641" cy="624540"/>
            <a:chOff x="8934320" y="2012480"/>
            <a:chExt cx="1859641" cy="624540"/>
          </a:xfrm>
        </p:grpSpPr>
        <p:sp>
          <p:nvSpPr>
            <p:cNvPr id="17" name="Cloud 16">
              <a:extLst>
                <a:ext uri="{FF2B5EF4-FFF2-40B4-BE49-F238E27FC236}">
                  <a16:creationId xmlns:a16="http://schemas.microsoft.com/office/drawing/2014/main" id="{413DB394-0457-4B7C-AC2C-131FF612CB5C}"/>
                </a:ext>
              </a:extLst>
            </p:cNvPr>
            <p:cNvSpPr/>
            <p:nvPr/>
          </p:nvSpPr>
          <p:spPr>
            <a:xfrm rot="10800000">
              <a:off x="8934320" y="2012480"/>
              <a:ext cx="1612647" cy="624540"/>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400">
                <a:solidFill>
                  <a:schemeClr val="tx1"/>
                </a:solidFill>
              </a:endParaRPr>
            </a:p>
          </p:txBody>
        </p:sp>
        <p:sp>
          <p:nvSpPr>
            <p:cNvPr id="18" name="TextBox 128">
              <a:extLst>
                <a:ext uri="{FF2B5EF4-FFF2-40B4-BE49-F238E27FC236}">
                  <a16:creationId xmlns:a16="http://schemas.microsoft.com/office/drawing/2014/main" id="{A548CC1B-1BD5-4A2B-BB77-71E6458BD557}"/>
                </a:ext>
              </a:extLst>
            </p:cNvPr>
            <p:cNvSpPr txBox="1">
              <a:spLocks noChangeArrowheads="1"/>
            </p:cNvSpPr>
            <p:nvPr/>
          </p:nvSpPr>
          <p:spPr bwMode="auto">
            <a:xfrm>
              <a:off x="9269374" y="2146533"/>
              <a:ext cx="15245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network</a:t>
              </a:r>
              <a:endParaRPr lang="nl-NL" altLang="nl-NL" sz="1400"/>
            </a:p>
          </p:txBody>
        </p:sp>
      </p:grpSp>
      <p:sp>
        <p:nvSpPr>
          <p:cNvPr id="19" name="Rectangle 18">
            <a:extLst>
              <a:ext uri="{FF2B5EF4-FFF2-40B4-BE49-F238E27FC236}">
                <a16:creationId xmlns:a16="http://schemas.microsoft.com/office/drawing/2014/main" id="{30BBBA80-A03C-489D-86F1-6A1258935DC5}"/>
              </a:ext>
            </a:extLst>
          </p:cNvPr>
          <p:cNvSpPr/>
          <p:nvPr/>
        </p:nvSpPr>
        <p:spPr>
          <a:xfrm>
            <a:off x="9224751" y="2735381"/>
            <a:ext cx="840658" cy="4132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iPort application</a:t>
            </a:r>
          </a:p>
        </p:txBody>
      </p:sp>
      <p:sp>
        <p:nvSpPr>
          <p:cNvPr id="20" name="TextBox 19">
            <a:extLst>
              <a:ext uri="{FF2B5EF4-FFF2-40B4-BE49-F238E27FC236}">
                <a16:creationId xmlns:a16="http://schemas.microsoft.com/office/drawing/2014/main" id="{13BB178A-24A4-4C0B-A14C-F62ACE4F7555}"/>
              </a:ext>
            </a:extLst>
          </p:cNvPr>
          <p:cNvSpPr txBox="1"/>
          <p:nvPr/>
        </p:nvSpPr>
        <p:spPr>
          <a:xfrm>
            <a:off x="7048902" y="2654842"/>
            <a:ext cx="2027030" cy="369332"/>
          </a:xfrm>
          <a:prstGeom prst="rect">
            <a:avLst/>
          </a:prstGeom>
          <a:noFill/>
        </p:spPr>
        <p:txBody>
          <a:bodyPr wrap="none" rtlCol="0">
            <a:spAutoFit/>
          </a:bodyPr>
          <a:lstStyle/>
          <a:p>
            <a:r>
              <a:rPr lang="en-US"/>
              <a:t>Atlanta Data Center</a:t>
            </a:r>
          </a:p>
        </p:txBody>
      </p:sp>
      <p:sp>
        <p:nvSpPr>
          <p:cNvPr id="23" name="TextBox 22">
            <a:extLst>
              <a:ext uri="{FF2B5EF4-FFF2-40B4-BE49-F238E27FC236}">
                <a16:creationId xmlns:a16="http://schemas.microsoft.com/office/drawing/2014/main" id="{9F7AAE99-6956-4593-A80B-80CD527AE328}"/>
              </a:ext>
            </a:extLst>
          </p:cNvPr>
          <p:cNvSpPr txBox="1"/>
          <p:nvPr/>
        </p:nvSpPr>
        <p:spPr>
          <a:xfrm>
            <a:off x="7824548" y="2309233"/>
            <a:ext cx="862780" cy="261610"/>
          </a:xfrm>
          <a:prstGeom prst="rect">
            <a:avLst/>
          </a:prstGeom>
          <a:solidFill>
            <a:schemeClr val="bg1"/>
          </a:solidFill>
        </p:spPr>
        <p:txBody>
          <a:bodyPr wrap="square" rtlCol="0">
            <a:spAutoFit/>
          </a:bodyPr>
          <a:lstStyle/>
          <a:p>
            <a:r>
              <a:rPr lang="en-US" sz="1100"/>
              <a:t>Check-in</a:t>
            </a:r>
          </a:p>
        </p:txBody>
      </p:sp>
      <p:sp>
        <p:nvSpPr>
          <p:cNvPr id="28" name="Rectangle 27">
            <a:extLst>
              <a:ext uri="{FF2B5EF4-FFF2-40B4-BE49-F238E27FC236}">
                <a16:creationId xmlns:a16="http://schemas.microsoft.com/office/drawing/2014/main" id="{403DB2A9-D5F3-4D13-8D17-58490AF42420}"/>
              </a:ext>
            </a:extLst>
          </p:cNvPr>
          <p:cNvSpPr/>
          <p:nvPr/>
        </p:nvSpPr>
        <p:spPr>
          <a:xfrm>
            <a:off x="7096847" y="5090795"/>
            <a:ext cx="5058147" cy="131213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a:solidFill>
                <a:schemeClr val="tx1"/>
              </a:solidFill>
            </a:endParaRPr>
          </a:p>
        </p:txBody>
      </p:sp>
      <p:grpSp>
        <p:nvGrpSpPr>
          <p:cNvPr id="29" name="Group 28">
            <a:extLst>
              <a:ext uri="{FF2B5EF4-FFF2-40B4-BE49-F238E27FC236}">
                <a16:creationId xmlns:a16="http://schemas.microsoft.com/office/drawing/2014/main" id="{A2D7ECD1-65D1-4865-BB36-DAA2B5EEFB95}"/>
              </a:ext>
            </a:extLst>
          </p:cNvPr>
          <p:cNvGrpSpPr/>
          <p:nvPr/>
        </p:nvGrpSpPr>
        <p:grpSpPr>
          <a:xfrm>
            <a:off x="8935899" y="4488868"/>
            <a:ext cx="1859641" cy="624540"/>
            <a:chOff x="8934320" y="2012480"/>
            <a:chExt cx="1859641" cy="624540"/>
          </a:xfrm>
        </p:grpSpPr>
        <p:sp>
          <p:nvSpPr>
            <p:cNvPr id="30" name="Cloud 29">
              <a:extLst>
                <a:ext uri="{FF2B5EF4-FFF2-40B4-BE49-F238E27FC236}">
                  <a16:creationId xmlns:a16="http://schemas.microsoft.com/office/drawing/2014/main" id="{161141FB-59A5-40C4-826E-BF4C8DE726FF}"/>
                </a:ext>
              </a:extLst>
            </p:cNvPr>
            <p:cNvSpPr/>
            <p:nvPr/>
          </p:nvSpPr>
          <p:spPr>
            <a:xfrm rot="10800000">
              <a:off x="8934320" y="2012480"/>
              <a:ext cx="1612647" cy="624540"/>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400">
                <a:solidFill>
                  <a:schemeClr val="tx1"/>
                </a:solidFill>
              </a:endParaRPr>
            </a:p>
          </p:txBody>
        </p:sp>
        <p:sp>
          <p:nvSpPr>
            <p:cNvPr id="31" name="TextBox 128">
              <a:extLst>
                <a:ext uri="{FF2B5EF4-FFF2-40B4-BE49-F238E27FC236}">
                  <a16:creationId xmlns:a16="http://schemas.microsoft.com/office/drawing/2014/main" id="{75F919C7-48AD-4363-84C9-591678C86805}"/>
                </a:ext>
              </a:extLst>
            </p:cNvPr>
            <p:cNvSpPr txBox="1">
              <a:spLocks noChangeArrowheads="1"/>
            </p:cNvSpPr>
            <p:nvPr/>
          </p:nvSpPr>
          <p:spPr bwMode="auto">
            <a:xfrm>
              <a:off x="9269374" y="2146533"/>
              <a:ext cx="15245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400"/>
                <a:t>network</a:t>
              </a:r>
              <a:endParaRPr lang="nl-NL" altLang="nl-NL" sz="1400"/>
            </a:p>
          </p:txBody>
        </p:sp>
      </p:grpSp>
      <p:pic>
        <p:nvPicPr>
          <p:cNvPr id="21" name="Picture 20">
            <a:extLst>
              <a:ext uri="{FF2B5EF4-FFF2-40B4-BE49-F238E27FC236}">
                <a16:creationId xmlns:a16="http://schemas.microsoft.com/office/drawing/2014/main" id="{50722983-61BF-4B95-B3A1-CEA49AA1DD9D}"/>
              </a:ext>
            </a:extLst>
          </p:cNvPr>
          <p:cNvPicPr>
            <a:picLocks noChangeAspect="1"/>
          </p:cNvPicPr>
          <p:nvPr/>
        </p:nvPicPr>
        <p:blipFill>
          <a:blip r:embed="rId3"/>
          <a:stretch>
            <a:fillRect/>
          </a:stretch>
        </p:blipFill>
        <p:spPr>
          <a:xfrm>
            <a:off x="-19398" y="1803970"/>
            <a:ext cx="7096811" cy="1667216"/>
          </a:xfrm>
          <a:prstGeom prst="rect">
            <a:avLst/>
          </a:prstGeom>
        </p:spPr>
      </p:pic>
      <p:sp>
        <p:nvSpPr>
          <p:cNvPr id="32" name="Rectangle 31">
            <a:extLst>
              <a:ext uri="{FF2B5EF4-FFF2-40B4-BE49-F238E27FC236}">
                <a16:creationId xmlns:a16="http://schemas.microsoft.com/office/drawing/2014/main" id="{434944C1-E98E-49B5-97C8-4F7AFC127C6F}"/>
              </a:ext>
            </a:extLst>
          </p:cNvPr>
          <p:cNvSpPr/>
          <p:nvPr/>
        </p:nvSpPr>
        <p:spPr>
          <a:xfrm>
            <a:off x="9231203" y="5548428"/>
            <a:ext cx="870669" cy="6705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a:t>
            </a:r>
          </a:p>
        </p:txBody>
      </p:sp>
      <p:sp>
        <p:nvSpPr>
          <p:cNvPr id="33" name="Rectangle 32">
            <a:extLst>
              <a:ext uri="{FF2B5EF4-FFF2-40B4-BE49-F238E27FC236}">
                <a16:creationId xmlns:a16="http://schemas.microsoft.com/office/drawing/2014/main" id="{E8019F67-0BB9-44D9-A6DE-087BBE017F88}"/>
              </a:ext>
            </a:extLst>
          </p:cNvPr>
          <p:cNvSpPr/>
          <p:nvPr/>
        </p:nvSpPr>
        <p:spPr>
          <a:xfrm>
            <a:off x="7325360" y="5143884"/>
            <a:ext cx="995680" cy="77939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Other</a:t>
            </a:r>
          </a:p>
          <a:p>
            <a:pPr algn="ctr"/>
            <a:r>
              <a:rPr lang="en-US" sz="1400"/>
              <a:t>IATCI partners</a:t>
            </a:r>
          </a:p>
        </p:txBody>
      </p:sp>
      <p:sp>
        <p:nvSpPr>
          <p:cNvPr id="35" name="Rectangle 34">
            <a:extLst>
              <a:ext uri="{FF2B5EF4-FFF2-40B4-BE49-F238E27FC236}">
                <a16:creationId xmlns:a16="http://schemas.microsoft.com/office/drawing/2014/main" id="{684688CA-2039-4A6A-9895-1A6C10899E39}"/>
              </a:ext>
            </a:extLst>
          </p:cNvPr>
          <p:cNvSpPr/>
          <p:nvPr/>
        </p:nvSpPr>
        <p:spPr>
          <a:xfrm>
            <a:off x="7477760" y="5296284"/>
            <a:ext cx="995680" cy="77939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Other</a:t>
            </a:r>
          </a:p>
          <a:p>
            <a:pPr algn="ctr"/>
            <a:r>
              <a:rPr lang="en-US" sz="1400"/>
              <a:t>IATCI partners</a:t>
            </a:r>
          </a:p>
        </p:txBody>
      </p:sp>
      <p:sp>
        <p:nvSpPr>
          <p:cNvPr id="36" name="Rectangle 35">
            <a:extLst>
              <a:ext uri="{FF2B5EF4-FFF2-40B4-BE49-F238E27FC236}">
                <a16:creationId xmlns:a16="http://schemas.microsoft.com/office/drawing/2014/main" id="{DFFB288A-CF30-4B0C-8E91-5EECCCAB40F9}"/>
              </a:ext>
            </a:extLst>
          </p:cNvPr>
          <p:cNvSpPr/>
          <p:nvPr/>
        </p:nvSpPr>
        <p:spPr>
          <a:xfrm>
            <a:off x="7630160" y="5448684"/>
            <a:ext cx="995680" cy="77939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Other</a:t>
            </a:r>
          </a:p>
          <a:p>
            <a:pPr algn="ctr"/>
            <a:r>
              <a:rPr lang="en-US" sz="1400"/>
              <a:t>IATCI partners</a:t>
            </a:r>
          </a:p>
        </p:txBody>
      </p:sp>
      <p:sp>
        <p:nvSpPr>
          <p:cNvPr id="37" name="Rectangle 36">
            <a:extLst>
              <a:ext uri="{FF2B5EF4-FFF2-40B4-BE49-F238E27FC236}">
                <a16:creationId xmlns:a16="http://schemas.microsoft.com/office/drawing/2014/main" id="{DB59F9C5-482C-4B15-8964-4A3324C9F306}"/>
              </a:ext>
            </a:extLst>
          </p:cNvPr>
          <p:cNvSpPr/>
          <p:nvPr/>
        </p:nvSpPr>
        <p:spPr>
          <a:xfrm>
            <a:off x="7782560" y="5601084"/>
            <a:ext cx="995680" cy="77939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Other</a:t>
            </a:r>
          </a:p>
          <a:p>
            <a:pPr algn="ctr"/>
            <a:r>
              <a:rPr lang="en-US" sz="1400"/>
              <a:t>IATCI partners</a:t>
            </a:r>
          </a:p>
        </p:txBody>
      </p:sp>
      <p:sp>
        <p:nvSpPr>
          <p:cNvPr id="34" name="Arrow: Up 33">
            <a:extLst>
              <a:ext uri="{FF2B5EF4-FFF2-40B4-BE49-F238E27FC236}">
                <a16:creationId xmlns:a16="http://schemas.microsoft.com/office/drawing/2014/main" id="{58A90DCB-9F62-4DD7-8168-5B865A12A9D9}"/>
              </a:ext>
            </a:extLst>
          </p:cNvPr>
          <p:cNvSpPr/>
          <p:nvPr/>
        </p:nvSpPr>
        <p:spPr>
          <a:xfrm>
            <a:off x="9968811" y="4347554"/>
            <a:ext cx="160709" cy="1200874"/>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ED74685-D557-4BEB-995B-49ADD5130951}"/>
              </a:ext>
            </a:extLst>
          </p:cNvPr>
          <p:cNvSpPr/>
          <p:nvPr/>
        </p:nvSpPr>
        <p:spPr>
          <a:xfrm>
            <a:off x="9173555" y="4343876"/>
            <a:ext cx="189893" cy="120455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F734630B-EAA1-4564-A4EC-5323A71FFB6F}"/>
              </a:ext>
            </a:extLst>
          </p:cNvPr>
          <p:cNvSpPr/>
          <p:nvPr/>
        </p:nvSpPr>
        <p:spPr>
          <a:xfrm>
            <a:off x="9245783" y="1834864"/>
            <a:ext cx="165892" cy="90051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D0D86325-CD15-4E8F-A211-1D88CE197540}"/>
              </a:ext>
            </a:extLst>
          </p:cNvPr>
          <p:cNvSpPr/>
          <p:nvPr/>
        </p:nvSpPr>
        <p:spPr>
          <a:xfrm rot="10800000">
            <a:off x="9948458" y="1834864"/>
            <a:ext cx="165892" cy="90051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C87DEDAA-4A86-4BA0-98C0-A62827534D45}"/>
              </a:ext>
            </a:extLst>
          </p:cNvPr>
          <p:cNvSpPr/>
          <p:nvPr/>
        </p:nvSpPr>
        <p:spPr>
          <a:xfrm>
            <a:off x="9214293" y="3582822"/>
            <a:ext cx="149155" cy="41321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Down 44">
            <a:extLst>
              <a:ext uri="{FF2B5EF4-FFF2-40B4-BE49-F238E27FC236}">
                <a16:creationId xmlns:a16="http://schemas.microsoft.com/office/drawing/2014/main" id="{595AEC40-295A-4A10-8365-02E6D0AFADEF}"/>
              </a:ext>
            </a:extLst>
          </p:cNvPr>
          <p:cNvSpPr/>
          <p:nvPr/>
        </p:nvSpPr>
        <p:spPr>
          <a:xfrm rot="10800000">
            <a:off x="10016313" y="3562757"/>
            <a:ext cx="149155" cy="41321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onnector: Elbow 46">
            <a:extLst>
              <a:ext uri="{FF2B5EF4-FFF2-40B4-BE49-F238E27FC236}">
                <a16:creationId xmlns:a16="http://schemas.microsoft.com/office/drawing/2014/main" id="{EB85B08D-254B-472C-83D8-2B24C4354441}"/>
              </a:ext>
            </a:extLst>
          </p:cNvPr>
          <p:cNvCxnSpPr>
            <a:stCxn id="12" idx="3"/>
          </p:cNvCxnSpPr>
          <p:nvPr/>
        </p:nvCxnSpPr>
        <p:spPr>
          <a:xfrm flipV="1">
            <a:off x="10190396" y="1662433"/>
            <a:ext cx="568277" cy="259031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863BF97-E65B-4676-BBA3-92E862A6EAF8}"/>
              </a:ext>
            </a:extLst>
          </p:cNvPr>
          <p:cNvSpPr txBox="1"/>
          <p:nvPr/>
        </p:nvSpPr>
        <p:spPr>
          <a:xfrm>
            <a:off x="10758673" y="2214640"/>
            <a:ext cx="1255472" cy="261610"/>
          </a:xfrm>
          <a:prstGeom prst="rect">
            <a:avLst/>
          </a:prstGeom>
          <a:noFill/>
        </p:spPr>
        <p:txBody>
          <a:bodyPr wrap="none" rtlCol="0">
            <a:spAutoFit/>
          </a:bodyPr>
          <a:lstStyle/>
          <a:p>
            <a:r>
              <a:rPr lang="en-US" sz="1100" err="1"/>
              <a:t>Boardingpass</a:t>
            </a:r>
            <a:r>
              <a:rPr lang="en-US" sz="1100"/>
              <a:t> print</a:t>
            </a:r>
          </a:p>
        </p:txBody>
      </p:sp>
      <p:sp>
        <p:nvSpPr>
          <p:cNvPr id="38" name="Rectangle: Beveled 37">
            <a:hlinkClick r:id="rId4" action="ppaction://hlinksldjump"/>
            <a:extLst>
              <a:ext uri="{FF2B5EF4-FFF2-40B4-BE49-F238E27FC236}">
                <a16:creationId xmlns:a16="http://schemas.microsoft.com/office/drawing/2014/main" id="{3F9857D7-6117-43C8-A12F-903CA2511D02}"/>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8370824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26" presetClass="emph" presetSubtype="0" repeatCount="3000" fill="hold" grpId="0" nodeType="withEffect">
                                  <p:stCondLst>
                                    <p:cond delay="0"/>
                                  </p:stCondLst>
                                  <p:childTnLst>
                                    <p:animEffect transition="out" filter="fade">
                                      <p:cBhvr>
                                        <p:cTn id="54" dur="500" tmFilter="0, 0; .2, .5; .8, .5; 1, 0"/>
                                        <p:tgtEl>
                                          <p:spTgt spid="42"/>
                                        </p:tgtEl>
                                      </p:cBhvr>
                                    </p:animEffect>
                                    <p:animScale>
                                      <p:cBhvr>
                                        <p:cTn id="55" dur="250" autoRev="1" fill="hold"/>
                                        <p:tgtEl>
                                          <p:spTgt spid="42"/>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xEl>
                                              <p:pRg st="12" end="12"/>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childTnLst>
                                </p:cTn>
                              </p:par>
                              <p:par>
                                <p:cTn id="62" presetID="26" presetClass="emph" presetSubtype="0" repeatCount="3000" fill="hold" grpId="1" nodeType="withEffect">
                                  <p:stCondLst>
                                    <p:cond delay="0"/>
                                  </p:stCondLst>
                                  <p:childTnLst>
                                    <p:animEffect transition="out" filter="fade">
                                      <p:cBhvr>
                                        <p:cTn id="63" dur="500" tmFilter="0, 0; .2, .5; .8, .5; 1, 0"/>
                                        <p:tgtEl>
                                          <p:spTgt spid="44"/>
                                        </p:tgtEl>
                                      </p:cBhvr>
                                    </p:animEffect>
                                    <p:animScale>
                                      <p:cBhvr>
                                        <p:cTn id="64" dur="250" autoRev="1" fill="hold"/>
                                        <p:tgtEl>
                                          <p:spTgt spid="44"/>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xEl>
                                              <p:pRg st="13" end="1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26" presetClass="emph" presetSubtype="0" repeatCount="3000" fill="hold" grpId="1" nodeType="withEffect">
                                  <p:stCondLst>
                                    <p:cond delay="0"/>
                                  </p:stCondLst>
                                  <p:childTnLst>
                                    <p:animEffect transition="out" filter="fade">
                                      <p:cBhvr>
                                        <p:cTn id="72" dur="500" tmFilter="0, 0; .2, .5; .8, .5; 1, 0"/>
                                        <p:tgtEl>
                                          <p:spTgt spid="39"/>
                                        </p:tgtEl>
                                      </p:cBhvr>
                                    </p:animEffect>
                                    <p:animScale>
                                      <p:cBhvr>
                                        <p:cTn id="73" dur="250" autoRev="1" fill="hold"/>
                                        <p:tgtEl>
                                          <p:spTgt spid="39"/>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1">
                                            <p:txEl>
                                              <p:pRg st="14" end="14"/>
                                            </p:tx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par>
                                <p:cTn id="80" presetID="26" presetClass="emph" presetSubtype="0" repeatCount="3000" fill="hold" grpId="1" nodeType="withEffect">
                                  <p:stCondLst>
                                    <p:cond delay="0"/>
                                  </p:stCondLst>
                                  <p:childTnLst>
                                    <p:animEffect transition="out" filter="fade">
                                      <p:cBhvr>
                                        <p:cTn id="81" dur="500" tmFilter="0, 0; .2, .5; .8, .5; 1, 0"/>
                                        <p:tgtEl>
                                          <p:spTgt spid="34"/>
                                        </p:tgtEl>
                                      </p:cBhvr>
                                    </p:animEffect>
                                    <p:animScale>
                                      <p:cBhvr>
                                        <p:cTn id="82" dur="250" autoRev="1" fill="hold"/>
                                        <p:tgtEl>
                                          <p:spTgt spid="34"/>
                                        </p:tgtEl>
                                      </p:cBhvr>
                                      <p:by x="105000" y="105000"/>
                                    </p:animScale>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
                                            <p:txEl>
                                              <p:pRg st="15" end="15"/>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26" presetClass="emph" presetSubtype="0" repeatCount="3000" fill="hold" grpId="1" nodeType="withEffect">
                                  <p:stCondLst>
                                    <p:cond delay="0"/>
                                  </p:stCondLst>
                                  <p:childTnLst>
                                    <p:animEffect transition="out" filter="fade">
                                      <p:cBhvr>
                                        <p:cTn id="90" dur="500" tmFilter="0, 0; .2, .5; .8, .5; 1, 0"/>
                                        <p:tgtEl>
                                          <p:spTgt spid="45"/>
                                        </p:tgtEl>
                                      </p:cBhvr>
                                    </p:animEffect>
                                    <p:animScale>
                                      <p:cBhvr>
                                        <p:cTn id="91" dur="250" autoRev="1" fill="hold"/>
                                        <p:tgtEl>
                                          <p:spTgt spid="45"/>
                                        </p:tgtEl>
                                      </p:cBhvr>
                                      <p:by x="105000" y="105000"/>
                                    </p:animScale>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1">
                                            <p:txEl>
                                              <p:pRg st="16" end="16"/>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childTnLst>
                                </p:cTn>
                              </p:par>
                              <p:par>
                                <p:cTn id="98" presetID="26" presetClass="emph" presetSubtype="0" repeatCount="3000" fill="hold" grpId="1" nodeType="withEffect">
                                  <p:stCondLst>
                                    <p:cond delay="0"/>
                                  </p:stCondLst>
                                  <p:childTnLst>
                                    <p:animEffect transition="out" filter="fade">
                                      <p:cBhvr>
                                        <p:cTn id="99" dur="500" tmFilter="0, 0; .2, .5; .8, .5; 1, 0"/>
                                        <p:tgtEl>
                                          <p:spTgt spid="43"/>
                                        </p:tgtEl>
                                      </p:cBhvr>
                                    </p:animEffect>
                                    <p:animScale>
                                      <p:cBhvr>
                                        <p:cTn id="100" dur="250" autoRev="1" fill="hold"/>
                                        <p:tgtEl>
                                          <p:spTgt spid="43"/>
                                        </p:tgtEl>
                                      </p:cBhvr>
                                      <p:by x="105000" y="105000"/>
                                    </p:animScale>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26" presetClass="emph" presetSubtype="0" repeatCount="3000" fill="hold" nodeType="withEffect">
                                  <p:stCondLst>
                                    <p:cond delay="0"/>
                                  </p:stCondLst>
                                  <p:childTnLst>
                                    <p:animEffect transition="out" filter="fade">
                                      <p:cBhvr>
                                        <p:cTn id="104" dur="500" tmFilter="0, 0; .2, .5; .8, .5; 1, 0"/>
                                        <p:tgtEl>
                                          <p:spTgt spid="47"/>
                                        </p:tgtEl>
                                      </p:cBhvr>
                                    </p:animEffect>
                                    <p:animScale>
                                      <p:cBhvr>
                                        <p:cTn id="105" dur="250" autoRev="1" fill="hold"/>
                                        <p:tgtEl>
                                          <p:spTgt spid="47"/>
                                        </p:tgtEl>
                                      </p:cBhvr>
                                      <p:by x="105000" y="105000"/>
                                    </p:animScale>
                                  </p:childTnLst>
                                </p:cTn>
                              </p:par>
                              <p:par>
                                <p:cTn id="106" presetID="1" presetClass="entr" presetSubtype="0" fill="hold" grpId="0" nodeType="withEffect">
                                  <p:stCondLst>
                                    <p:cond delay="0"/>
                                  </p:stCondLst>
                                  <p:childTnLst>
                                    <p:set>
                                      <p:cBhvr>
                                        <p:cTn id="10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0" grpId="0" animBg="1"/>
      <p:bldP spid="12" grpId="0" animBg="1"/>
      <p:bldP spid="15" grpId="0" animBg="1"/>
      <p:bldP spid="19" grpId="0" animBg="1"/>
      <p:bldP spid="20" grpId="0"/>
      <p:bldP spid="23" grpId="0" animBg="1"/>
      <p:bldP spid="28" grpId="0" animBg="1"/>
      <p:bldP spid="32" grpId="0" animBg="1"/>
      <p:bldP spid="33" grpId="0" animBg="1"/>
      <p:bldP spid="35" grpId="0" animBg="1"/>
      <p:bldP spid="36" grpId="0" animBg="1"/>
      <p:bldP spid="37" grpId="0" animBg="1"/>
      <p:bldP spid="34" grpId="0" animBg="1"/>
      <p:bldP spid="34" grpId="1" animBg="1"/>
      <p:bldP spid="39" grpId="0" animBg="1"/>
      <p:bldP spid="39" grpId="1" animBg="1"/>
      <p:bldP spid="42" grpId="0" animBg="1"/>
      <p:bldP spid="42" grpId="1" animBg="1"/>
      <p:bldP spid="43" grpId="0" animBg="1"/>
      <p:bldP spid="43" grpId="1" animBg="1"/>
      <p:bldP spid="44" grpId="0" animBg="1"/>
      <p:bldP spid="44" grpId="1" animBg="1"/>
      <p:bldP spid="45" grpId="0" animBg="1"/>
      <p:bldP spid="45" grpId="1"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53164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IATCI </a:t>
            </a:r>
            <a:r>
              <a:rPr lang="nl-NL" altLang="nl-NL" sz="4000" err="1">
                <a:solidFill>
                  <a:srgbClr val="00B0F0"/>
                </a:solidFill>
              </a:rPr>
              <a:t>outgoing</a:t>
            </a:r>
            <a:endParaRPr lang="nl-NL" altLang="nl-NL" sz="4000">
              <a:solidFill>
                <a:srgbClr val="00B0F0"/>
              </a:solidFill>
            </a:endParaRPr>
          </a:p>
        </p:txBody>
      </p:sp>
      <p:sp>
        <p:nvSpPr>
          <p:cNvPr id="11" name="TextBox 10">
            <a:extLst>
              <a:ext uri="{FF2B5EF4-FFF2-40B4-BE49-F238E27FC236}">
                <a16:creationId xmlns:a16="http://schemas.microsoft.com/office/drawing/2014/main" id="{FB08EC9F-833C-4AE8-A938-C2EAE63E4854}"/>
              </a:ext>
            </a:extLst>
          </p:cNvPr>
          <p:cNvSpPr txBox="1"/>
          <p:nvPr/>
        </p:nvSpPr>
        <p:spPr>
          <a:xfrm>
            <a:off x="1066800" y="975360"/>
            <a:ext cx="10058400" cy="4278094"/>
          </a:xfrm>
          <a:prstGeom prst="rect">
            <a:avLst/>
          </a:prstGeom>
          <a:solidFill>
            <a:schemeClr val="accent3">
              <a:lumMod val="20000"/>
              <a:lumOff val="80000"/>
            </a:schemeClr>
          </a:solidFill>
        </p:spPr>
        <p:txBody>
          <a:bodyPr wrap="square" rtlCol="0">
            <a:spAutoFit/>
          </a:bodyPr>
          <a:lstStyle/>
          <a:p>
            <a:r>
              <a:rPr lang="en-US" sz="1600"/>
              <a:t>IATCI is the capability to through check in on onward flights that are not necessarily handled in iPort. The message exchange is triggered on the conditions described below. All external IATCI processing is done in the IATA EDIFACT format. The conversations also allow </a:t>
            </a:r>
            <a:r>
              <a:rPr lang="en-US" sz="1600" err="1"/>
              <a:t>seatmap</a:t>
            </a:r>
            <a:r>
              <a:rPr lang="en-US" sz="1600"/>
              <a:t> displays, seat changes etc. All external IATCI messages are triggered by Meridian.</a:t>
            </a:r>
          </a:p>
          <a:p>
            <a:r>
              <a:rPr lang="en-US" sz="1600"/>
              <a:t>Travelport runs an ‘IATCI hub’. This is an application that processes IATCI messages for third parties as well. </a:t>
            </a:r>
          </a:p>
          <a:p>
            <a:r>
              <a:rPr lang="en-US" sz="1600"/>
              <a:t>An IATCI on a ‘local’ flight (handled in iPort) is triggered under the following conditions:</a:t>
            </a:r>
          </a:p>
          <a:p>
            <a:pPr marL="285750" indent="-285750">
              <a:buFont typeface="Arial" panose="020B0604020202020204" pitchFamily="34" charset="0"/>
              <a:buChar char="•"/>
            </a:pPr>
            <a:r>
              <a:rPr lang="en-US" sz="1600"/>
              <a:t>The PNL contains at least one onward flight (the flight is then created in the PNR).</a:t>
            </a:r>
          </a:p>
          <a:p>
            <a:pPr marL="285750" indent="-285750">
              <a:buFont typeface="Arial" panose="020B0604020202020204" pitchFamily="34" charset="0"/>
              <a:buChar char="•"/>
            </a:pPr>
            <a:r>
              <a:rPr lang="en-US" sz="1600"/>
              <a:t>Either:</a:t>
            </a:r>
          </a:p>
          <a:p>
            <a:pPr marL="742950" lvl="1" indent="-285750">
              <a:buFont typeface="Arial" panose="020B0604020202020204" pitchFamily="34" charset="0"/>
              <a:buChar char="•"/>
            </a:pPr>
            <a:r>
              <a:rPr lang="en-US" sz="1600"/>
              <a:t>The onward flight is also handled in iPort (‘in the box’ IATCI).</a:t>
            </a:r>
          </a:p>
          <a:p>
            <a:pPr marL="742950" lvl="1" indent="-285750">
              <a:buFont typeface="Arial" panose="020B0604020202020204" pitchFamily="34" charset="0"/>
              <a:buChar char="•"/>
            </a:pPr>
            <a:r>
              <a:rPr lang="en-US" sz="1600"/>
              <a:t>Or, the onward segment is handled in an external system, and an IATCI agreement for the airline exists in the system. This, in itself is not enough, since there also needs to be an IATCI connection defined with the relevant third party system.</a:t>
            </a:r>
          </a:p>
          <a:p>
            <a:pPr marL="285750" indent="-285750">
              <a:buFont typeface="Arial" panose="020B0604020202020204" pitchFamily="34" charset="0"/>
              <a:buChar char="•"/>
            </a:pPr>
            <a:r>
              <a:rPr lang="en-US" sz="1600"/>
              <a:t>Many of our IATCI’s are handled by Amadeus (1A). Main reason is that 1A is omnipresent and has a lot of airline customers. </a:t>
            </a:r>
          </a:p>
          <a:p>
            <a:pPr marL="285750" indent="-285750">
              <a:buFont typeface="Arial" panose="020B0604020202020204" pitchFamily="34" charset="0"/>
              <a:buChar char="•"/>
            </a:pPr>
            <a:r>
              <a:rPr lang="en-US" sz="1600"/>
              <a:t>The IATCI connection with 1A can be re-used, but new airlines need to be reported to the target system.</a:t>
            </a:r>
          </a:p>
          <a:p>
            <a:pPr marL="285750" indent="-285750">
              <a:buFont typeface="Arial" panose="020B0604020202020204" pitchFamily="34" charset="0"/>
              <a:buChar char="•"/>
            </a:pPr>
            <a:r>
              <a:rPr lang="en-US" sz="1600"/>
              <a:t>There are a number of IATCI calls possible: check-in, </a:t>
            </a:r>
            <a:r>
              <a:rPr lang="en-US" sz="1600" err="1"/>
              <a:t>seatmap</a:t>
            </a:r>
            <a:r>
              <a:rPr lang="en-US" sz="1600"/>
              <a:t>, change seat etc.</a:t>
            </a:r>
          </a:p>
          <a:p>
            <a:pPr marL="285750" indent="-285750">
              <a:buFont typeface="Arial" panose="020B0604020202020204" pitchFamily="34" charset="0"/>
              <a:buChar char="•"/>
            </a:pPr>
            <a:r>
              <a:rPr lang="en-US" sz="1600"/>
              <a:t>IATCI logging can be found in iPort (currently in seat audit):</a:t>
            </a:r>
          </a:p>
        </p:txBody>
      </p:sp>
      <p:pic>
        <p:nvPicPr>
          <p:cNvPr id="15" name="Picture 14">
            <a:extLst>
              <a:ext uri="{FF2B5EF4-FFF2-40B4-BE49-F238E27FC236}">
                <a16:creationId xmlns:a16="http://schemas.microsoft.com/office/drawing/2014/main" id="{D7556106-AA70-4CF8-92EB-C19EE2B15681}"/>
              </a:ext>
            </a:extLst>
          </p:cNvPr>
          <p:cNvPicPr>
            <a:picLocks noChangeAspect="1"/>
          </p:cNvPicPr>
          <p:nvPr/>
        </p:nvPicPr>
        <p:blipFill rotWithShape="1">
          <a:blip r:embed="rId3"/>
          <a:srcRect l="13963" t="29154" r="27405" b="29150"/>
          <a:stretch/>
        </p:blipFill>
        <p:spPr>
          <a:xfrm>
            <a:off x="7165085" y="93139"/>
            <a:ext cx="4470701" cy="5537200"/>
          </a:xfrm>
          <a:prstGeom prst="rect">
            <a:avLst/>
          </a:prstGeom>
        </p:spPr>
      </p:pic>
      <p:sp>
        <p:nvSpPr>
          <p:cNvPr id="5" name="Rectangle: Beveled 4">
            <a:hlinkClick r:id="rId4" action="ppaction://hlinksldjump"/>
            <a:extLst>
              <a:ext uri="{FF2B5EF4-FFF2-40B4-BE49-F238E27FC236}">
                <a16:creationId xmlns:a16="http://schemas.microsoft.com/office/drawing/2014/main" id="{FAFCF766-8B46-497A-B870-28576FBDC5C8}"/>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298452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54014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IATCI </a:t>
            </a:r>
            <a:r>
              <a:rPr lang="nl-NL" altLang="nl-NL" sz="4000" err="1">
                <a:solidFill>
                  <a:srgbClr val="00B0F0"/>
                </a:solidFill>
              </a:rPr>
              <a:t>incoming</a:t>
            </a:r>
            <a:endParaRPr lang="nl-NL" altLang="nl-NL" sz="4000">
              <a:solidFill>
                <a:srgbClr val="00B0F0"/>
              </a:solidFill>
            </a:endParaRPr>
          </a:p>
        </p:txBody>
      </p:sp>
      <p:sp>
        <p:nvSpPr>
          <p:cNvPr id="11" name="TextBox 10">
            <a:extLst>
              <a:ext uri="{FF2B5EF4-FFF2-40B4-BE49-F238E27FC236}">
                <a16:creationId xmlns:a16="http://schemas.microsoft.com/office/drawing/2014/main" id="{FB08EC9F-833C-4AE8-A938-C2EAE63E4854}"/>
              </a:ext>
            </a:extLst>
          </p:cNvPr>
          <p:cNvSpPr txBox="1"/>
          <p:nvPr/>
        </p:nvSpPr>
        <p:spPr>
          <a:xfrm>
            <a:off x="873760" y="1483360"/>
            <a:ext cx="10058400" cy="1323439"/>
          </a:xfrm>
          <a:prstGeom prst="rect">
            <a:avLst/>
          </a:prstGeom>
          <a:solidFill>
            <a:schemeClr val="accent3">
              <a:lumMod val="20000"/>
              <a:lumOff val="80000"/>
            </a:schemeClr>
          </a:solidFill>
        </p:spPr>
        <p:txBody>
          <a:bodyPr wrap="square" rtlCol="0">
            <a:spAutoFit/>
          </a:bodyPr>
          <a:lstStyle/>
          <a:p>
            <a:pPr marL="285750" indent="-285750">
              <a:buFont typeface="Arial" panose="020B0604020202020204" pitchFamily="34" charset="0"/>
              <a:buChar char="•"/>
            </a:pPr>
            <a:r>
              <a:rPr lang="en-US" sz="1600"/>
              <a:t>iPort (actually Meridian) can also receive incoming IATCI calls. The logic is the same. Another DCS can determine that an onward flight is not handled in their own system but in iPort.</a:t>
            </a:r>
          </a:p>
          <a:p>
            <a:pPr marL="285750" indent="-285750">
              <a:buFont typeface="Arial" panose="020B0604020202020204" pitchFamily="34" charset="0"/>
              <a:buChar char="•"/>
            </a:pPr>
            <a:r>
              <a:rPr lang="en-US" sz="1600"/>
              <a:t>Such IATCI messages are received in the Travelport IATCI hub and sent to Meridian where the check-in (or other IATCI process) will be executed accordingly.</a:t>
            </a:r>
          </a:p>
          <a:p>
            <a:pPr marL="285750" indent="-285750">
              <a:buFont typeface="Arial" panose="020B0604020202020204" pitchFamily="34" charset="0"/>
              <a:buChar char="•"/>
            </a:pPr>
            <a:r>
              <a:rPr lang="en-US" sz="1600"/>
              <a:t>After processing, a return message will be sent to the caller.</a:t>
            </a:r>
          </a:p>
        </p:txBody>
      </p:sp>
      <p:sp>
        <p:nvSpPr>
          <p:cNvPr id="4" name="Rectangle: Beveled 3">
            <a:hlinkClick r:id="rId3" action="ppaction://hlinksldjump"/>
            <a:extLst>
              <a:ext uri="{FF2B5EF4-FFF2-40B4-BE49-F238E27FC236}">
                <a16:creationId xmlns:a16="http://schemas.microsoft.com/office/drawing/2014/main" id="{CFD1AFAA-B898-45B8-8CE4-73B99D6A7522}"/>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579444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43286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E-</a:t>
            </a:r>
            <a:r>
              <a:rPr lang="nl-NL" altLang="nl-NL" sz="4000" err="1">
                <a:solidFill>
                  <a:srgbClr val="00B0F0"/>
                </a:solidFill>
              </a:rPr>
              <a:t>ticketing</a:t>
            </a:r>
            <a:endParaRPr lang="nl-NL" altLang="nl-NL" sz="4000">
              <a:solidFill>
                <a:srgbClr val="00B0F0"/>
              </a:solidFill>
            </a:endParaRPr>
          </a:p>
        </p:txBody>
      </p:sp>
      <p:sp>
        <p:nvSpPr>
          <p:cNvPr id="11" name="TextBox 10">
            <a:extLst>
              <a:ext uri="{FF2B5EF4-FFF2-40B4-BE49-F238E27FC236}">
                <a16:creationId xmlns:a16="http://schemas.microsoft.com/office/drawing/2014/main" id="{FB08EC9F-833C-4AE8-A938-C2EAE63E4854}"/>
              </a:ext>
            </a:extLst>
          </p:cNvPr>
          <p:cNvSpPr txBox="1"/>
          <p:nvPr/>
        </p:nvSpPr>
        <p:spPr>
          <a:xfrm>
            <a:off x="1066800" y="975360"/>
            <a:ext cx="10058400" cy="1815882"/>
          </a:xfrm>
          <a:prstGeom prst="rect">
            <a:avLst/>
          </a:prstGeom>
          <a:solidFill>
            <a:schemeClr val="accent3">
              <a:lumMod val="20000"/>
              <a:lumOff val="80000"/>
            </a:schemeClr>
          </a:solidFill>
        </p:spPr>
        <p:txBody>
          <a:bodyPr wrap="square" rtlCol="0">
            <a:spAutoFit/>
          </a:bodyPr>
          <a:lstStyle/>
          <a:p>
            <a:r>
              <a:rPr lang="en-US" sz="1600"/>
              <a:t>An E-ticket is an electronic version of the former airline paper tickets. They were introduced sometime during the late 90’s. It is a value paper that is stored in an E-ticketing database.</a:t>
            </a:r>
          </a:p>
          <a:p>
            <a:r>
              <a:rPr lang="en-US" sz="1600"/>
              <a:t>All GDS’s and many airlines use E-tickets.</a:t>
            </a:r>
          </a:p>
          <a:p>
            <a:pPr marL="285750" indent="-285750">
              <a:buFont typeface="Arial" panose="020B0604020202020204" pitchFamily="34" charset="0"/>
              <a:buChar char="•"/>
            </a:pPr>
            <a:r>
              <a:rPr lang="en-US" sz="1600"/>
              <a:t>E-tickets can be used for itineraries that cover multiple airlines.</a:t>
            </a:r>
          </a:p>
          <a:p>
            <a:pPr marL="285750" indent="-285750">
              <a:buFont typeface="Arial" panose="020B0604020202020204" pitchFamily="34" charset="0"/>
              <a:buChar char="•"/>
            </a:pPr>
            <a:r>
              <a:rPr lang="en-US" sz="1600"/>
              <a:t>E-tickets cannot be lost.</a:t>
            </a:r>
          </a:p>
          <a:p>
            <a:pPr marL="285750" indent="-285750">
              <a:buFont typeface="Arial" panose="020B0604020202020204" pitchFamily="34" charset="0"/>
              <a:buChar char="•"/>
            </a:pPr>
            <a:r>
              <a:rPr lang="en-US" sz="1600"/>
              <a:t>The flight status can be maintained and viewed from many locations world wide.</a:t>
            </a:r>
          </a:p>
          <a:p>
            <a:pPr marL="285750" indent="-285750">
              <a:buFont typeface="Arial" panose="020B0604020202020204" pitchFamily="34" charset="0"/>
              <a:buChar char="•"/>
            </a:pPr>
            <a:endParaRPr lang="en-US" sz="1600"/>
          </a:p>
        </p:txBody>
      </p:sp>
      <p:grpSp>
        <p:nvGrpSpPr>
          <p:cNvPr id="25" name="Group 24">
            <a:extLst>
              <a:ext uri="{FF2B5EF4-FFF2-40B4-BE49-F238E27FC236}">
                <a16:creationId xmlns:a16="http://schemas.microsoft.com/office/drawing/2014/main" id="{10C3740A-0207-4A14-BD2B-3261FB0C0243}"/>
              </a:ext>
            </a:extLst>
          </p:cNvPr>
          <p:cNvGrpSpPr/>
          <p:nvPr/>
        </p:nvGrpSpPr>
        <p:grpSpPr>
          <a:xfrm>
            <a:off x="131994" y="2136140"/>
            <a:ext cx="9946726" cy="2526794"/>
            <a:chOff x="131994" y="2136140"/>
            <a:chExt cx="9946726" cy="2526794"/>
          </a:xfrm>
        </p:grpSpPr>
        <p:sp>
          <p:nvSpPr>
            <p:cNvPr id="2" name="Flowchart: Magnetic Disk 1">
              <a:extLst>
                <a:ext uri="{FF2B5EF4-FFF2-40B4-BE49-F238E27FC236}">
                  <a16:creationId xmlns:a16="http://schemas.microsoft.com/office/drawing/2014/main" id="{7EC7359D-1976-4E3E-8E50-70522DAC961C}"/>
                </a:ext>
              </a:extLst>
            </p:cNvPr>
            <p:cNvSpPr/>
            <p:nvPr/>
          </p:nvSpPr>
          <p:spPr>
            <a:xfrm>
              <a:off x="5435600" y="2829560"/>
              <a:ext cx="1971040" cy="1529080"/>
            </a:xfrm>
            <a:prstGeom prst="flowChartMagneticDisk">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Travelport ET database (ET Hub)</a:t>
              </a:r>
            </a:p>
          </p:txBody>
        </p:sp>
        <p:sp>
          <p:nvSpPr>
            <p:cNvPr id="3" name="Rectangle: Rounded Corners 2">
              <a:extLst>
                <a:ext uri="{FF2B5EF4-FFF2-40B4-BE49-F238E27FC236}">
                  <a16:creationId xmlns:a16="http://schemas.microsoft.com/office/drawing/2014/main" id="{AF59813F-22B3-49D0-8415-B70680458B1B}"/>
                </a:ext>
              </a:extLst>
            </p:cNvPr>
            <p:cNvSpPr/>
            <p:nvPr/>
          </p:nvSpPr>
          <p:spPr>
            <a:xfrm>
              <a:off x="8585200" y="2136140"/>
              <a:ext cx="1493520" cy="74908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Travelport</a:t>
              </a:r>
            </a:p>
            <a:p>
              <a:pPr algn="ctr"/>
              <a:r>
                <a:rPr lang="en-US"/>
                <a:t>ET customer</a:t>
              </a:r>
            </a:p>
          </p:txBody>
        </p:sp>
        <p:sp>
          <p:nvSpPr>
            <p:cNvPr id="6" name="Rectangle: Rounded Corners 5">
              <a:extLst>
                <a:ext uri="{FF2B5EF4-FFF2-40B4-BE49-F238E27FC236}">
                  <a16:creationId xmlns:a16="http://schemas.microsoft.com/office/drawing/2014/main" id="{D324A30D-494B-4A3C-A6F4-FDD970CFE1DF}"/>
                </a:ext>
              </a:extLst>
            </p:cNvPr>
            <p:cNvSpPr/>
            <p:nvPr/>
          </p:nvSpPr>
          <p:spPr>
            <a:xfrm>
              <a:off x="8300720" y="3052827"/>
              <a:ext cx="1493520" cy="7490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Travelport</a:t>
              </a:r>
            </a:p>
            <a:p>
              <a:pPr algn="ctr"/>
              <a:r>
                <a:rPr lang="en-US"/>
                <a:t>ET customer</a:t>
              </a:r>
            </a:p>
          </p:txBody>
        </p:sp>
        <p:sp>
          <p:nvSpPr>
            <p:cNvPr id="7" name="Rectangle: Rounded Corners 6">
              <a:extLst>
                <a:ext uri="{FF2B5EF4-FFF2-40B4-BE49-F238E27FC236}">
                  <a16:creationId xmlns:a16="http://schemas.microsoft.com/office/drawing/2014/main" id="{0A679353-3300-4E82-91C9-AD4D4ADC6163}"/>
                </a:ext>
              </a:extLst>
            </p:cNvPr>
            <p:cNvSpPr/>
            <p:nvPr/>
          </p:nvSpPr>
          <p:spPr>
            <a:xfrm>
              <a:off x="8026230" y="3913852"/>
              <a:ext cx="1493520" cy="74908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iPort</a:t>
              </a:r>
            </a:p>
          </p:txBody>
        </p:sp>
        <p:cxnSp>
          <p:nvCxnSpPr>
            <p:cNvPr id="9" name="Connector: Elbow 8">
              <a:extLst>
                <a:ext uri="{FF2B5EF4-FFF2-40B4-BE49-F238E27FC236}">
                  <a16:creationId xmlns:a16="http://schemas.microsoft.com/office/drawing/2014/main" id="{6761DA98-CC03-4094-A81B-30C095EE1C47}"/>
                </a:ext>
              </a:extLst>
            </p:cNvPr>
            <p:cNvCxnSpPr>
              <a:stCxn id="2" idx="1"/>
              <a:endCxn id="3" idx="1"/>
            </p:cNvCxnSpPr>
            <p:nvPr/>
          </p:nvCxnSpPr>
          <p:spPr>
            <a:xfrm rot="5400000" flipH="1" flipV="1">
              <a:off x="7343721" y="1588081"/>
              <a:ext cx="318879" cy="2164080"/>
            </a:xfrm>
            <a:prstGeom prst="bentConnector2">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6EEF9BF-16F4-4D28-8BE0-C86722473422}"/>
                </a:ext>
              </a:extLst>
            </p:cNvPr>
            <p:cNvCxnSpPr>
              <a:cxnSpLocks/>
              <a:stCxn id="2" idx="4"/>
              <a:endCxn id="6" idx="1"/>
            </p:cNvCxnSpPr>
            <p:nvPr/>
          </p:nvCxnSpPr>
          <p:spPr>
            <a:xfrm flipV="1">
              <a:off x="7406640" y="3427368"/>
              <a:ext cx="894080" cy="166732"/>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A47EE87-9262-4AB4-B13F-0AEFC9A3ED2A}"/>
                </a:ext>
              </a:extLst>
            </p:cNvPr>
            <p:cNvCxnSpPr>
              <a:cxnSpLocks/>
              <a:stCxn id="2" idx="3"/>
              <a:endCxn id="7" idx="1"/>
            </p:cNvCxnSpPr>
            <p:nvPr/>
          </p:nvCxnSpPr>
          <p:spPr>
            <a:xfrm rot="5400000" flipH="1" flipV="1">
              <a:off x="7188551" y="3520962"/>
              <a:ext cx="70247" cy="1605110"/>
            </a:xfrm>
            <a:prstGeom prst="bentConnector4">
              <a:avLst>
                <a:gd name="adj1" fmla="val -325423"/>
                <a:gd name="adj2" fmla="val 80699"/>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Flowchart: Magnetic Disk 17">
              <a:extLst>
                <a:ext uri="{FF2B5EF4-FFF2-40B4-BE49-F238E27FC236}">
                  <a16:creationId xmlns:a16="http://schemas.microsoft.com/office/drawing/2014/main" id="{FD55F026-DC8C-48D0-90AA-3A3B1CC32FE3}"/>
                </a:ext>
              </a:extLst>
            </p:cNvPr>
            <p:cNvSpPr/>
            <p:nvPr/>
          </p:nvSpPr>
          <p:spPr>
            <a:xfrm>
              <a:off x="2372274" y="2829560"/>
              <a:ext cx="1971040" cy="1529080"/>
            </a:xfrm>
            <a:prstGeom prst="flowChartMagneticDisk">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Amadeus ET database (ET Hub)</a:t>
              </a:r>
            </a:p>
          </p:txBody>
        </p:sp>
        <p:sp>
          <p:nvSpPr>
            <p:cNvPr id="17" name="Arrow: Left-Right 16">
              <a:extLst>
                <a:ext uri="{FF2B5EF4-FFF2-40B4-BE49-F238E27FC236}">
                  <a16:creationId xmlns:a16="http://schemas.microsoft.com/office/drawing/2014/main" id="{3B517C1E-ADE8-4D8B-B3E2-99F00E4383E7}"/>
                </a:ext>
              </a:extLst>
            </p:cNvPr>
            <p:cNvSpPr/>
            <p:nvPr/>
          </p:nvSpPr>
          <p:spPr>
            <a:xfrm>
              <a:off x="4343314" y="3517141"/>
              <a:ext cx="1092286" cy="3987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7334B1B9-7106-45A5-B44F-9FCCD2108E1C}"/>
                </a:ext>
              </a:extLst>
            </p:cNvPr>
            <p:cNvSpPr/>
            <p:nvPr/>
          </p:nvSpPr>
          <p:spPr>
            <a:xfrm>
              <a:off x="131994" y="3166551"/>
              <a:ext cx="1493520" cy="74908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 ET customers</a:t>
              </a:r>
            </a:p>
          </p:txBody>
        </p:sp>
        <p:cxnSp>
          <p:nvCxnSpPr>
            <p:cNvPr id="22" name="Connector: Elbow 21">
              <a:extLst>
                <a:ext uri="{FF2B5EF4-FFF2-40B4-BE49-F238E27FC236}">
                  <a16:creationId xmlns:a16="http://schemas.microsoft.com/office/drawing/2014/main" id="{4753F397-3C7D-4D24-9552-D6CFFA436714}"/>
                </a:ext>
              </a:extLst>
            </p:cNvPr>
            <p:cNvCxnSpPr>
              <a:cxnSpLocks/>
              <a:stCxn id="21" idx="3"/>
              <a:endCxn id="18" idx="2"/>
            </p:cNvCxnSpPr>
            <p:nvPr/>
          </p:nvCxnSpPr>
          <p:spPr>
            <a:xfrm>
              <a:off x="1625514" y="3541092"/>
              <a:ext cx="746760" cy="53008"/>
            </a:xfrm>
            <a:prstGeom prst="bentConnector3">
              <a:avLst>
                <a:gd name="adj1" fmla="val 5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descr="A close up of text on a white background&#10;&#10;Description automatically generated">
            <a:extLst>
              <a:ext uri="{FF2B5EF4-FFF2-40B4-BE49-F238E27FC236}">
                <a16:creationId xmlns:a16="http://schemas.microsoft.com/office/drawing/2014/main" id="{1FD49525-83C2-4CF5-BF16-C89FEFCE2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38" y="1761440"/>
            <a:ext cx="3457978" cy="4610637"/>
          </a:xfrm>
          <a:prstGeom prst="rect">
            <a:avLst/>
          </a:prstGeom>
        </p:spPr>
      </p:pic>
      <p:pic>
        <p:nvPicPr>
          <p:cNvPr id="23" name="Picture 22" descr="A close up of a piece of paper&#10;&#10;Description automatically generated">
            <a:extLst>
              <a:ext uri="{FF2B5EF4-FFF2-40B4-BE49-F238E27FC236}">
                <a16:creationId xmlns:a16="http://schemas.microsoft.com/office/drawing/2014/main" id="{F65DDE2B-CCB7-46C6-AB8A-6B72E1B64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208343" y="176684"/>
            <a:ext cx="5143500" cy="6858000"/>
          </a:xfrm>
          <a:prstGeom prst="rect">
            <a:avLst/>
          </a:prstGeom>
        </p:spPr>
      </p:pic>
      <p:sp>
        <p:nvSpPr>
          <p:cNvPr id="4" name="Rectangle 3">
            <a:extLst>
              <a:ext uri="{FF2B5EF4-FFF2-40B4-BE49-F238E27FC236}">
                <a16:creationId xmlns:a16="http://schemas.microsoft.com/office/drawing/2014/main" id="{0E95BE8E-8DA3-40A2-B88E-0B2E609F44CC}"/>
              </a:ext>
            </a:extLst>
          </p:cNvPr>
          <p:cNvSpPr/>
          <p:nvPr/>
        </p:nvSpPr>
        <p:spPr>
          <a:xfrm>
            <a:off x="3628183" y="2213146"/>
            <a:ext cx="8243777" cy="1754326"/>
          </a:xfrm>
          <a:prstGeom prst="rect">
            <a:avLst/>
          </a:prstGeom>
          <a:solidFill>
            <a:schemeClr val="bg1"/>
          </a:solidFill>
        </p:spPr>
        <p:txBody>
          <a:bodyPr wrap="square">
            <a:spAutoFit/>
          </a:bodyPr>
          <a:lstStyle/>
          <a:p>
            <a:r>
              <a:rPr lang="en-US"/>
              <a:t>Below is an example of an e-ticket associated with a passenger in a PNL</a:t>
            </a:r>
          </a:p>
          <a:p>
            <a:endParaRPr lang="en-US"/>
          </a:p>
          <a:p>
            <a:r>
              <a:rPr lang="en-US"/>
              <a:t>010 1BURROWS/ANDREWMR .L/BECIJL/JU .O/JU7727D16BEGTGD1925HK</a:t>
            </a:r>
            <a:br>
              <a:rPr lang="en-US"/>
            </a:br>
            <a:r>
              <a:rPr lang="en-US"/>
              <a:t>011 .R/RQST HK1 2D-1BURROWS/ANDREWMR</a:t>
            </a:r>
            <a:br>
              <a:rPr lang="en-US"/>
            </a:br>
            <a:r>
              <a:rPr lang="en-US"/>
              <a:t>012 .R/TKNE HK1 </a:t>
            </a:r>
            <a:r>
              <a:rPr lang="en-US">
                <a:highlight>
                  <a:srgbClr val="FFFF00"/>
                </a:highlight>
              </a:rPr>
              <a:t>1152121113819/1</a:t>
            </a:r>
            <a:r>
              <a:rPr lang="en-US"/>
              <a:t>-1BURROWS/ANDREWMR .R/DOCS HK1/P/GB/</a:t>
            </a:r>
            <a:br>
              <a:rPr lang="en-US"/>
            </a:br>
            <a:r>
              <a:rPr lang="en-US"/>
              <a:t>013 .RN/537318858/GB/18NOV77/M/02FEB24/BURROWS/ANDREW-1BURROWS</a:t>
            </a:r>
          </a:p>
        </p:txBody>
      </p:sp>
      <p:sp>
        <p:nvSpPr>
          <p:cNvPr id="20" name="TextBox 19">
            <a:extLst>
              <a:ext uri="{FF2B5EF4-FFF2-40B4-BE49-F238E27FC236}">
                <a16:creationId xmlns:a16="http://schemas.microsoft.com/office/drawing/2014/main" id="{C05CA730-6AEF-461D-9544-619E7139A227}"/>
              </a:ext>
            </a:extLst>
          </p:cNvPr>
          <p:cNvSpPr txBox="1"/>
          <p:nvPr/>
        </p:nvSpPr>
        <p:spPr>
          <a:xfrm>
            <a:off x="965200" y="4792439"/>
            <a:ext cx="10058400" cy="1384995"/>
          </a:xfrm>
          <a:prstGeom prst="rect">
            <a:avLst/>
          </a:prstGeom>
          <a:solidFill>
            <a:schemeClr val="accent3">
              <a:lumMod val="20000"/>
              <a:lumOff val="80000"/>
            </a:schemeClr>
          </a:solidFill>
        </p:spPr>
        <p:txBody>
          <a:bodyPr wrap="square" rtlCol="0">
            <a:spAutoFit/>
          </a:bodyPr>
          <a:lstStyle/>
          <a:p>
            <a:r>
              <a:rPr lang="en-US" sz="1200"/>
              <a:t>Travelport hosts airlines and other reservations systems in their ET hub.</a:t>
            </a:r>
          </a:p>
          <a:p>
            <a:r>
              <a:rPr lang="en-US" sz="1200"/>
              <a:t>The Travelport ETDB is connected to other ET hubs such as Amadeus.</a:t>
            </a:r>
          </a:p>
          <a:p>
            <a:r>
              <a:rPr lang="en-US" sz="1200"/>
              <a:t>This means, Amadeus hosted airlines ET tickets can be approached from iPort (via Meridian) using:</a:t>
            </a:r>
          </a:p>
          <a:p>
            <a:pPr marL="171450" indent="-171450">
              <a:buFont typeface="Arial" panose="020B0604020202020204" pitchFamily="34" charset="0"/>
              <a:buChar char="•"/>
            </a:pPr>
            <a:r>
              <a:rPr lang="en-US" sz="1200"/>
              <a:t>Interactive Ground Handling (changing the status of the e-ticket coupon to Checked-in and Lifted on the Operating carriers e-ticket database using industry standard </a:t>
            </a:r>
            <a:r>
              <a:rPr lang="en-US" sz="1200" err="1"/>
              <a:t>Edifact</a:t>
            </a:r>
            <a:r>
              <a:rPr lang="en-US" sz="1200"/>
              <a:t> messaging),</a:t>
            </a:r>
          </a:p>
          <a:p>
            <a:pPr marL="171450" indent="-171450">
              <a:buFont typeface="Arial" panose="020B0604020202020204" pitchFamily="34" charset="0"/>
              <a:buChar char="•"/>
            </a:pPr>
            <a:r>
              <a:rPr lang="en-US" sz="1200"/>
              <a:t>or Control Method Ground handling(Pulling control of the e-ticket coupon into the iPort database(XH) and changing the status internally, then once complete, return control of the coupon to the Operating Carrier’s E-ticket database(using Industry Standard </a:t>
            </a:r>
            <a:r>
              <a:rPr lang="en-US" sz="1200" err="1"/>
              <a:t>Edifact</a:t>
            </a:r>
            <a:r>
              <a:rPr lang="en-US" sz="1200"/>
              <a:t> Messaging)). </a:t>
            </a:r>
          </a:p>
        </p:txBody>
      </p:sp>
      <p:sp>
        <p:nvSpPr>
          <p:cNvPr id="24" name="Rectangle: Beveled 23">
            <a:hlinkClick r:id="rId5" action="ppaction://hlinksldjump"/>
            <a:extLst>
              <a:ext uri="{FF2B5EF4-FFF2-40B4-BE49-F238E27FC236}">
                <a16:creationId xmlns:a16="http://schemas.microsoft.com/office/drawing/2014/main" id="{52C44C2F-69B0-4456-B3F0-5BA2BCBCEEC7}"/>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6458281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8" decel="5600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2000" fill="hold"/>
                                        <p:tgtEl>
                                          <p:spTgt spid="19"/>
                                        </p:tgtEl>
                                        <p:attrNameLst>
                                          <p:attrName>ppt_x</p:attrName>
                                        </p:attrNameLst>
                                      </p:cBhvr>
                                      <p:tavLst>
                                        <p:tav tm="0">
                                          <p:val>
                                            <p:strVal val="0-#ppt_w/2"/>
                                          </p:val>
                                        </p:tav>
                                        <p:tav tm="100000">
                                          <p:val>
                                            <p:strVal val="#ppt_x"/>
                                          </p:val>
                                        </p:tav>
                                      </p:tavLst>
                                    </p:anim>
                                    <p:anim calcmode="lin" valueType="num">
                                      <p:cBhvr additive="base">
                                        <p:cTn id="11" dur="2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xit" presetSubtype="0" fill="hold" nodeType="clickEffect">
                                  <p:stCondLst>
                                    <p:cond delay="0"/>
                                  </p:stCondLst>
                                  <p:childTnLst>
                                    <p:animEffect transition="out" filter="fade">
                                      <p:cBhvr>
                                        <p:cTn id="15" dur="1000"/>
                                        <p:tgtEl>
                                          <p:spTgt spid="19"/>
                                        </p:tgtEl>
                                      </p:cBhvr>
                                    </p:animEffect>
                                    <p:anim calcmode="lin" valueType="num">
                                      <p:cBhvr>
                                        <p:cTn id="16" dur="1000"/>
                                        <p:tgtEl>
                                          <p:spTgt spid="19"/>
                                        </p:tgtEl>
                                        <p:attrNameLst>
                                          <p:attrName>ppt_x</p:attrName>
                                        </p:attrNameLst>
                                      </p:cBhvr>
                                      <p:tavLst>
                                        <p:tav tm="0">
                                          <p:val>
                                            <p:strVal val="ppt_x"/>
                                          </p:val>
                                        </p:tav>
                                        <p:tav tm="100000">
                                          <p:val>
                                            <p:strVal val="ppt_x"/>
                                          </p:val>
                                        </p:tav>
                                      </p:tavLst>
                                    </p:anim>
                                    <p:anim calcmode="lin" valueType="num">
                                      <p:cBhvr>
                                        <p:cTn id="17" dur="1000"/>
                                        <p:tgtEl>
                                          <p:spTgt spid="19"/>
                                        </p:tgtEl>
                                        <p:attrNameLst>
                                          <p:attrName>ppt_y</p:attrName>
                                        </p:attrNameLst>
                                      </p:cBhvr>
                                      <p:tavLst>
                                        <p:tav tm="0">
                                          <p:val>
                                            <p:strVal val="ppt_y"/>
                                          </p:val>
                                        </p:tav>
                                        <p:tav tm="100000">
                                          <p:val>
                                            <p:strVal val="ppt_y+.1"/>
                                          </p:val>
                                        </p:tav>
                                      </p:tavLst>
                                    </p:anim>
                                    <p:set>
                                      <p:cBhvr>
                                        <p:cTn id="18" dur="1" fill="hold">
                                          <p:stCondLst>
                                            <p:cond delay="999"/>
                                          </p:stCondLst>
                                        </p:cTn>
                                        <p:tgtEl>
                                          <p:spTgt spid="19"/>
                                        </p:tgtEl>
                                        <p:attrNameLst>
                                          <p:attrName>style.visibility</p:attrName>
                                        </p:attrNameLst>
                                      </p:cBhvr>
                                      <p:to>
                                        <p:strVal val="hidden"/>
                                      </p:to>
                                    </p:se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2000" fill="hold"/>
                                        <p:tgtEl>
                                          <p:spTgt spid="23"/>
                                        </p:tgtEl>
                                        <p:attrNameLst>
                                          <p:attrName>ppt_x</p:attrName>
                                        </p:attrNameLst>
                                      </p:cBhvr>
                                      <p:tavLst>
                                        <p:tav tm="0">
                                          <p:val>
                                            <p:strVal val="0-#ppt_w/2"/>
                                          </p:val>
                                        </p:tav>
                                        <p:tav tm="100000">
                                          <p:val>
                                            <p:strVal val="#ppt_x"/>
                                          </p:val>
                                        </p:tav>
                                      </p:tavLst>
                                    </p:anim>
                                    <p:anim calcmode="lin" valueType="num">
                                      <p:cBhvr additive="base">
                                        <p:cTn id="23" dur="20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23"/>
                                        </p:tgtEl>
                                      </p:cBhvr>
                                    </p:animEffect>
                                    <p:set>
                                      <p:cBhvr>
                                        <p:cTn id="28" dur="1" fill="hold">
                                          <p:stCondLst>
                                            <p:cond delay="999"/>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85">
            <a:extLst>
              <a:ext uri="{FF2B5EF4-FFF2-40B4-BE49-F238E27FC236}">
                <a16:creationId xmlns:a16="http://schemas.microsoft.com/office/drawing/2014/main" id="{162F0659-67DC-4467-B0BF-763CD9AD43E3}"/>
              </a:ext>
            </a:extLst>
          </p:cNvPr>
          <p:cNvGrpSpPr>
            <a:grpSpLocks/>
          </p:cNvGrpSpPr>
          <p:nvPr/>
        </p:nvGrpSpPr>
        <p:grpSpPr bwMode="auto">
          <a:xfrm>
            <a:off x="2880545" y="1136651"/>
            <a:ext cx="8929687" cy="3228975"/>
            <a:chOff x="72033" y="1136552"/>
            <a:chExt cx="8929241" cy="3228552"/>
          </a:xfrm>
        </p:grpSpPr>
        <p:sp>
          <p:nvSpPr>
            <p:cNvPr id="104" name="Rounded Rectangle 81">
              <a:extLst>
                <a:ext uri="{FF2B5EF4-FFF2-40B4-BE49-F238E27FC236}">
                  <a16:creationId xmlns:a16="http://schemas.microsoft.com/office/drawing/2014/main" id="{FC9EBC48-C189-455F-9EC7-04C35479A8AD}"/>
                </a:ext>
              </a:extLst>
            </p:cNvPr>
            <p:cNvSpPr/>
            <p:nvPr/>
          </p:nvSpPr>
          <p:spPr>
            <a:xfrm>
              <a:off x="72033" y="1209567"/>
              <a:ext cx="2771637" cy="2888872"/>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sp>
          <p:nvSpPr>
            <p:cNvPr id="105" name="Rounded Rectangle 80">
              <a:extLst>
                <a:ext uri="{FF2B5EF4-FFF2-40B4-BE49-F238E27FC236}">
                  <a16:creationId xmlns:a16="http://schemas.microsoft.com/office/drawing/2014/main" id="{DCD236D1-E5EE-4859-818B-1AF1B27DBD60}"/>
                </a:ext>
              </a:extLst>
            </p:cNvPr>
            <p:cNvSpPr/>
            <p:nvPr/>
          </p:nvSpPr>
          <p:spPr>
            <a:xfrm>
              <a:off x="2988124" y="1136552"/>
              <a:ext cx="6013150" cy="3228552"/>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grpSp>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4588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High level </a:t>
            </a:r>
            <a:r>
              <a:rPr lang="nl-NL" altLang="nl-NL" sz="4000" err="1">
                <a:solidFill>
                  <a:srgbClr val="00B0F0"/>
                </a:solidFill>
              </a:rPr>
              <a:t>architecture</a:t>
            </a:r>
            <a:r>
              <a:rPr lang="nl-NL" altLang="nl-NL" sz="4000">
                <a:solidFill>
                  <a:srgbClr val="00B0F0"/>
                </a:solidFill>
              </a:rPr>
              <a:t> iPort</a:t>
            </a:r>
          </a:p>
        </p:txBody>
      </p:sp>
      <p:sp>
        <p:nvSpPr>
          <p:cNvPr id="106" name="Rectangle 16">
            <a:extLst>
              <a:ext uri="{FF2B5EF4-FFF2-40B4-BE49-F238E27FC236}">
                <a16:creationId xmlns:a16="http://schemas.microsoft.com/office/drawing/2014/main" id="{A59B662F-423B-4690-AA34-E66F00448B5E}"/>
              </a:ext>
            </a:extLst>
          </p:cNvPr>
          <p:cNvSpPr>
            <a:spLocks noChangeArrowheads="1"/>
          </p:cNvSpPr>
          <p:nvPr/>
        </p:nvSpPr>
        <p:spPr bwMode="auto">
          <a:xfrm>
            <a:off x="2701156" y="2708920"/>
            <a:ext cx="300513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a:spcBef>
                <a:spcPct val="0"/>
              </a:spcBef>
              <a:buNone/>
            </a:pPr>
            <a:r>
              <a:rPr lang="nl-NL" altLang="nl-NL" sz="1600" b="1" u="sng"/>
              <a:t>Tier 2: iPort servers</a:t>
            </a:r>
          </a:p>
          <a:p>
            <a:pPr lvl="1" eaLnBrk="1" hangingPunct="1">
              <a:spcBef>
                <a:spcPct val="0"/>
              </a:spcBef>
              <a:buFont typeface="Arial" panose="020B0604020202020204" pitchFamily="34" charset="0"/>
              <a:buChar char="•"/>
            </a:pPr>
            <a:r>
              <a:rPr lang="nl-NL" altLang="nl-NL" sz="1200"/>
              <a:t>Load control</a:t>
            </a:r>
          </a:p>
          <a:p>
            <a:pPr lvl="1" eaLnBrk="1" hangingPunct="1">
              <a:spcBef>
                <a:spcPct val="0"/>
              </a:spcBef>
              <a:buFont typeface="Arial" panose="020B0604020202020204" pitchFamily="34" charset="0"/>
              <a:buChar char="•"/>
            </a:pPr>
            <a:r>
              <a:rPr lang="nl-NL" altLang="nl-NL" sz="1200"/>
              <a:t>Identity management </a:t>
            </a:r>
          </a:p>
          <a:p>
            <a:pPr lvl="1" eaLnBrk="1" hangingPunct="1">
              <a:spcBef>
                <a:spcPct val="0"/>
              </a:spcBef>
              <a:buFont typeface="Arial" panose="020B0604020202020204" pitchFamily="34" charset="0"/>
              <a:buChar char="•"/>
            </a:pPr>
            <a:r>
              <a:rPr lang="nl-NL" altLang="nl-NL" sz="1200"/>
              <a:t>AHM data control </a:t>
            </a:r>
          </a:p>
          <a:p>
            <a:pPr lvl="1" eaLnBrk="1" hangingPunct="1">
              <a:spcBef>
                <a:spcPct val="0"/>
              </a:spcBef>
              <a:buFont typeface="Arial" panose="020B0604020202020204" pitchFamily="34" charset="0"/>
              <a:buChar char="•"/>
            </a:pPr>
            <a:r>
              <a:rPr lang="nl-NL" altLang="nl-NL" sz="1200"/>
              <a:t>Passenger check-in</a:t>
            </a:r>
          </a:p>
          <a:p>
            <a:pPr lvl="1" eaLnBrk="1" hangingPunct="1">
              <a:spcBef>
                <a:spcPct val="0"/>
              </a:spcBef>
              <a:buFont typeface="Arial" panose="020B0604020202020204" pitchFamily="34" charset="0"/>
              <a:buChar char="•"/>
            </a:pPr>
            <a:r>
              <a:rPr lang="nl-NL" altLang="nl-NL" sz="1200"/>
              <a:t>Gate handling</a:t>
            </a:r>
          </a:p>
          <a:p>
            <a:pPr lvl="1" eaLnBrk="1" hangingPunct="1">
              <a:spcBef>
                <a:spcPct val="0"/>
              </a:spcBef>
              <a:buFont typeface="Arial" panose="020B0604020202020204" pitchFamily="34" charset="0"/>
              <a:buChar char="•"/>
            </a:pPr>
            <a:r>
              <a:rPr lang="nl-NL" altLang="nl-NL" sz="1200" err="1"/>
              <a:t>Standby</a:t>
            </a:r>
            <a:r>
              <a:rPr lang="nl-NL" altLang="nl-NL" sz="1200"/>
              <a:t> handling </a:t>
            </a:r>
            <a:r>
              <a:rPr lang="nl-NL" altLang="nl-NL" sz="1200" err="1"/>
              <a:t>etc</a:t>
            </a:r>
            <a:endParaRPr lang="nl-NL" altLang="nl-NL" sz="1200"/>
          </a:p>
        </p:txBody>
      </p:sp>
      <p:sp>
        <p:nvSpPr>
          <p:cNvPr id="114" name="Rounded Rectangle 36">
            <a:extLst>
              <a:ext uri="{FF2B5EF4-FFF2-40B4-BE49-F238E27FC236}">
                <a16:creationId xmlns:a16="http://schemas.microsoft.com/office/drawing/2014/main" id="{D04E5454-82E0-483B-8986-2C478EF624F8}"/>
              </a:ext>
            </a:extLst>
          </p:cNvPr>
          <p:cNvSpPr/>
          <p:nvPr/>
        </p:nvSpPr>
        <p:spPr bwMode="auto">
          <a:xfrm>
            <a:off x="6241255" y="2997200"/>
            <a:ext cx="3660802" cy="71913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2800"/>
          </a:p>
        </p:txBody>
      </p:sp>
      <p:sp>
        <p:nvSpPr>
          <p:cNvPr id="115" name="TextBox 37">
            <a:extLst>
              <a:ext uri="{FF2B5EF4-FFF2-40B4-BE49-F238E27FC236}">
                <a16:creationId xmlns:a16="http://schemas.microsoft.com/office/drawing/2014/main" id="{CF4B0519-9576-44B8-AD9A-A9B89BAB7F7D}"/>
              </a:ext>
            </a:extLst>
          </p:cNvPr>
          <p:cNvSpPr txBox="1">
            <a:spLocks noChangeArrowheads="1"/>
          </p:cNvSpPr>
          <p:nvPr/>
        </p:nvSpPr>
        <p:spPr bwMode="auto">
          <a:xfrm>
            <a:off x="8109769" y="2997200"/>
            <a:ext cx="1370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200"/>
              <a:t>iPort web servers</a:t>
            </a:r>
          </a:p>
        </p:txBody>
      </p:sp>
      <p:sp>
        <p:nvSpPr>
          <p:cNvPr id="116" name="Rounded Rectangle 39">
            <a:extLst>
              <a:ext uri="{FF2B5EF4-FFF2-40B4-BE49-F238E27FC236}">
                <a16:creationId xmlns:a16="http://schemas.microsoft.com/office/drawing/2014/main" id="{091AC9CB-E0A3-4778-A497-561B6132C92B}"/>
              </a:ext>
            </a:extLst>
          </p:cNvPr>
          <p:cNvSpPr/>
          <p:nvPr/>
        </p:nvSpPr>
        <p:spPr bwMode="auto">
          <a:xfrm>
            <a:off x="8389169" y="3284538"/>
            <a:ext cx="1512887" cy="360362"/>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a:solidFill>
                  <a:schemeClr val="bg1"/>
                </a:solidFill>
              </a:rPr>
              <a:t>Passenger </a:t>
            </a:r>
            <a:r>
              <a:rPr lang="nl-NL" sz="1400" err="1">
                <a:solidFill>
                  <a:schemeClr val="bg1"/>
                </a:solidFill>
              </a:rPr>
              <a:t>handling</a:t>
            </a:r>
            <a:endParaRPr lang="nl-NL" sz="1400">
              <a:solidFill>
                <a:schemeClr val="bg1"/>
              </a:solidFill>
            </a:endParaRPr>
          </a:p>
        </p:txBody>
      </p:sp>
      <p:sp>
        <p:nvSpPr>
          <p:cNvPr id="117" name="Rounded Rectangle 38">
            <a:extLst>
              <a:ext uri="{FF2B5EF4-FFF2-40B4-BE49-F238E27FC236}">
                <a16:creationId xmlns:a16="http://schemas.microsoft.com/office/drawing/2014/main" id="{7A13CD4E-D9FA-4BC4-B299-617F2D0C2E75}"/>
              </a:ext>
            </a:extLst>
          </p:cNvPr>
          <p:cNvSpPr/>
          <p:nvPr/>
        </p:nvSpPr>
        <p:spPr bwMode="auto">
          <a:xfrm>
            <a:off x="7454131" y="3284538"/>
            <a:ext cx="1150938" cy="360362"/>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err="1">
                <a:solidFill>
                  <a:schemeClr val="bg1"/>
                </a:solidFill>
              </a:rPr>
              <a:t>Load</a:t>
            </a:r>
            <a:r>
              <a:rPr lang="nl-NL" sz="1400">
                <a:solidFill>
                  <a:schemeClr val="bg1"/>
                </a:solidFill>
              </a:rPr>
              <a:t> </a:t>
            </a:r>
            <a:r>
              <a:rPr lang="nl-NL" sz="1400" err="1">
                <a:solidFill>
                  <a:schemeClr val="bg1"/>
                </a:solidFill>
              </a:rPr>
              <a:t>control</a:t>
            </a:r>
            <a:endParaRPr lang="nl-NL" sz="1400">
              <a:solidFill>
                <a:schemeClr val="bg1"/>
              </a:solidFill>
            </a:endParaRPr>
          </a:p>
        </p:txBody>
      </p:sp>
      <p:cxnSp>
        <p:nvCxnSpPr>
          <p:cNvPr id="120" name="Elbow Connector 65">
            <a:extLst>
              <a:ext uri="{FF2B5EF4-FFF2-40B4-BE49-F238E27FC236}">
                <a16:creationId xmlns:a16="http://schemas.microsoft.com/office/drawing/2014/main" id="{E8208001-E0D7-44C1-B6B8-8E8CA6397AD1}"/>
              </a:ext>
            </a:extLst>
          </p:cNvPr>
          <p:cNvCxnSpPr>
            <a:stCxn id="116" idx="3"/>
            <a:endCxn id="123" idx="2"/>
          </p:cNvCxnSpPr>
          <p:nvPr/>
        </p:nvCxnSpPr>
        <p:spPr bwMode="auto">
          <a:xfrm>
            <a:off x="9902057" y="3465513"/>
            <a:ext cx="647700" cy="1587"/>
          </a:xfrm>
          <a:prstGeom prst="bentConnector3">
            <a:avLst>
              <a:gd name="adj1" fmla="val 50000"/>
            </a:avLst>
          </a:prstGeom>
          <a:ln w="95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3" name="Flowchart: Magnetic Disk 122">
            <a:extLst>
              <a:ext uri="{FF2B5EF4-FFF2-40B4-BE49-F238E27FC236}">
                <a16:creationId xmlns:a16="http://schemas.microsoft.com/office/drawing/2014/main" id="{0C93456C-E714-45C9-B9F7-ABC93A0331AF}"/>
              </a:ext>
            </a:extLst>
          </p:cNvPr>
          <p:cNvSpPr/>
          <p:nvPr/>
        </p:nvSpPr>
        <p:spPr bwMode="auto">
          <a:xfrm>
            <a:off x="10549757" y="2924175"/>
            <a:ext cx="1008063" cy="1081088"/>
          </a:xfrm>
          <a:prstGeom prst="flowChartMagneticDisk">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050">
              <a:solidFill>
                <a:schemeClr val="bg1"/>
              </a:solidFill>
            </a:endParaRPr>
          </a:p>
        </p:txBody>
      </p:sp>
      <p:sp>
        <p:nvSpPr>
          <p:cNvPr id="112" name="Rounded Rectangle 72">
            <a:extLst>
              <a:ext uri="{FF2B5EF4-FFF2-40B4-BE49-F238E27FC236}">
                <a16:creationId xmlns:a16="http://schemas.microsoft.com/office/drawing/2014/main" id="{06E0B166-94CE-4484-BBD9-DDAF5E437A06}"/>
              </a:ext>
            </a:extLst>
          </p:cNvPr>
          <p:cNvSpPr/>
          <p:nvPr/>
        </p:nvSpPr>
        <p:spPr bwMode="auto">
          <a:xfrm>
            <a:off x="10918057" y="3436938"/>
            <a:ext cx="865188" cy="6492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r>
              <a:rPr lang="nl-NL" sz="900" err="1">
                <a:solidFill>
                  <a:schemeClr val="tx1"/>
                </a:solidFill>
              </a:rPr>
              <a:t>Aircraft</a:t>
            </a:r>
            <a:r>
              <a:rPr lang="nl-NL" sz="900">
                <a:solidFill>
                  <a:schemeClr val="tx1"/>
                </a:solidFill>
              </a:rPr>
              <a:t> data</a:t>
            </a:r>
          </a:p>
          <a:p>
            <a:pPr eaLnBrk="1" hangingPunct="1">
              <a:buFont typeface="Arial" pitchFamily="34" charset="0"/>
              <a:buChar char="•"/>
              <a:defRPr/>
            </a:pPr>
            <a:r>
              <a:rPr lang="nl-NL" sz="900" err="1">
                <a:solidFill>
                  <a:schemeClr val="tx1"/>
                </a:solidFill>
              </a:rPr>
              <a:t>Flight</a:t>
            </a:r>
            <a:r>
              <a:rPr lang="nl-NL" sz="900">
                <a:solidFill>
                  <a:schemeClr val="tx1"/>
                </a:solidFill>
              </a:rPr>
              <a:t> files </a:t>
            </a:r>
          </a:p>
          <a:p>
            <a:pPr eaLnBrk="1" hangingPunct="1">
              <a:buFont typeface="Arial" pitchFamily="34" charset="0"/>
              <a:buChar char="•"/>
              <a:defRPr/>
            </a:pPr>
            <a:r>
              <a:rPr lang="nl-NL" sz="900">
                <a:solidFill>
                  <a:schemeClr val="tx1"/>
                </a:solidFill>
              </a:rPr>
              <a:t>User </a:t>
            </a:r>
            <a:r>
              <a:rPr lang="nl-NL" sz="900" err="1">
                <a:solidFill>
                  <a:schemeClr val="tx1"/>
                </a:solidFill>
              </a:rPr>
              <a:t>id’s</a:t>
            </a:r>
            <a:r>
              <a:rPr lang="nl-NL" sz="900">
                <a:solidFill>
                  <a:schemeClr val="tx1"/>
                </a:solidFill>
              </a:rPr>
              <a:t> </a:t>
            </a:r>
            <a:r>
              <a:rPr lang="nl-NL" sz="900" err="1">
                <a:solidFill>
                  <a:schemeClr val="tx1"/>
                </a:solidFill>
              </a:rPr>
              <a:t>etc</a:t>
            </a:r>
            <a:endParaRPr lang="nl-NL" sz="900">
              <a:solidFill>
                <a:schemeClr val="tx1"/>
              </a:solidFill>
            </a:endParaRPr>
          </a:p>
        </p:txBody>
      </p:sp>
      <p:sp>
        <p:nvSpPr>
          <p:cNvPr id="47" name="Rounded Rectangle 58">
            <a:extLst>
              <a:ext uri="{FF2B5EF4-FFF2-40B4-BE49-F238E27FC236}">
                <a16:creationId xmlns:a16="http://schemas.microsoft.com/office/drawing/2014/main" id="{1E0DEEF3-8A57-4E0C-9C5D-A4AEEAD26EC4}"/>
              </a:ext>
            </a:extLst>
          </p:cNvPr>
          <p:cNvSpPr/>
          <p:nvPr/>
        </p:nvSpPr>
        <p:spPr bwMode="auto">
          <a:xfrm>
            <a:off x="5796782" y="995082"/>
            <a:ext cx="6013450" cy="2002118"/>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pic>
        <p:nvPicPr>
          <p:cNvPr id="52" name="Picture 2">
            <a:extLst>
              <a:ext uri="{FF2B5EF4-FFF2-40B4-BE49-F238E27FC236}">
                <a16:creationId xmlns:a16="http://schemas.microsoft.com/office/drawing/2014/main" id="{1FD77452-C118-41B2-9B2E-B431A44EC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450" y="1915963"/>
            <a:ext cx="647673" cy="56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6">
            <a:extLst>
              <a:ext uri="{FF2B5EF4-FFF2-40B4-BE49-F238E27FC236}">
                <a16:creationId xmlns:a16="http://schemas.microsoft.com/office/drawing/2014/main" id="{2FDCA632-5AF2-4CF8-A493-E7C18919C8E2}"/>
              </a:ext>
            </a:extLst>
          </p:cNvPr>
          <p:cNvSpPr txBox="1">
            <a:spLocks noChangeArrowheads="1"/>
          </p:cNvSpPr>
          <p:nvPr/>
        </p:nvSpPr>
        <p:spPr bwMode="auto">
          <a:xfrm>
            <a:off x="6228775" y="1722328"/>
            <a:ext cx="390509" cy="27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200"/>
              <a:t>BP</a:t>
            </a:r>
          </a:p>
        </p:txBody>
      </p:sp>
      <p:cxnSp>
        <p:nvCxnSpPr>
          <p:cNvPr id="54" name="Elbow Connector 29">
            <a:extLst>
              <a:ext uri="{FF2B5EF4-FFF2-40B4-BE49-F238E27FC236}">
                <a16:creationId xmlns:a16="http://schemas.microsoft.com/office/drawing/2014/main" id="{6D42BD10-64B1-42CA-9AA1-F76F79B7EC31}"/>
              </a:ext>
            </a:extLst>
          </p:cNvPr>
          <p:cNvCxnSpPr/>
          <p:nvPr/>
        </p:nvCxnSpPr>
        <p:spPr bwMode="auto">
          <a:xfrm rot="10800000">
            <a:off x="6588945" y="2046288"/>
            <a:ext cx="431800" cy="107950"/>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31">
            <a:extLst>
              <a:ext uri="{FF2B5EF4-FFF2-40B4-BE49-F238E27FC236}">
                <a16:creationId xmlns:a16="http://schemas.microsoft.com/office/drawing/2014/main" id="{4AD86E1B-28BE-4EE8-A865-24E26D25C46D}"/>
              </a:ext>
            </a:extLst>
          </p:cNvPr>
          <p:cNvCxnSpPr/>
          <p:nvPr/>
        </p:nvCxnSpPr>
        <p:spPr bwMode="auto">
          <a:xfrm rot="10800000" flipV="1">
            <a:off x="6588945" y="2154238"/>
            <a:ext cx="431800" cy="180975"/>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6" name="Picture 4" descr="C:\Documents and Settings\Cees.Mul\Local Settings\Temporary Internet Files\Content.IE5\YPBLXKOP\MC910216349[1].png">
            <a:extLst>
              <a:ext uri="{FF2B5EF4-FFF2-40B4-BE49-F238E27FC236}">
                <a16:creationId xmlns:a16="http://schemas.microsoft.com/office/drawing/2014/main" id="{53101A13-A74E-4170-A082-8FF9E33A9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510" y="1628685"/>
            <a:ext cx="595288" cy="50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63">
            <a:extLst>
              <a:ext uri="{FF2B5EF4-FFF2-40B4-BE49-F238E27FC236}">
                <a16:creationId xmlns:a16="http://schemas.microsoft.com/office/drawing/2014/main" id="{6454A8F6-A419-4ACD-AE9E-EE1ED2134F3D}"/>
              </a:ext>
            </a:extLst>
          </p:cNvPr>
          <p:cNvSpPr txBox="1">
            <a:spLocks noChangeArrowheads="1"/>
          </p:cNvSpPr>
          <p:nvPr/>
        </p:nvSpPr>
        <p:spPr bwMode="auto">
          <a:xfrm>
            <a:off x="8725808" y="2349260"/>
            <a:ext cx="671484"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t>HTML</a:t>
            </a:r>
          </a:p>
        </p:txBody>
      </p:sp>
      <p:sp>
        <p:nvSpPr>
          <p:cNvPr id="58" name="TextBox 68">
            <a:extLst>
              <a:ext uri="{FF2B5EF4-FFF2-40B4-BE49-F238E27FC236}">
                <a16:creationId xmlns:a16="http://schemas.microsoft.com/office/drawing/2014/main" id="{61249D8F-CCE8-4DFC-B759-2FDBBFC1D1F5}"/>
              </a:ext>
            </a:extLst>
          </p:cNvPr>
          <p:cNvSpPr txBox="1">
            <a:spLocks noChangeArrowheads="1"/>
          </p:cNvSpPr>
          <p:nvPr/>
        </p:nvSpPr>
        <p:spPr bwMode="auto">
          <a:xfrm>
            <a:off x="7309817" y="1773118"/>
            <a:ext cx="18816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800"/>
              <a:t>Tier 1: local infra</a:t>
            </a:r>
          </a:p>
        </p:txBody>
      </p:sp>
      <p:pic>
        <p:nvPicPr>
          <p:cNvPr id="59" name="Picture 4" descr="C:\Documents and Settings\Cees.Mul\Local Settings\Temporary Internet Files\Content.IE5\CQNOZOA4\MC900433826[1].png">
            <a:extLst>
              <a:ext uri="{FF2B5EF4-FFF2-40B4-BE49-F238E27FC236}">
                <a16:creationId xmlns:a16="http://schemas.microsoft.com/office/drawing/2014/main" id="{70411627-9613-4012-9B9A-5434185E27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1749" y="1628685"/>
            <a:ext cx="944523" cy="94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Picture 4" descr="C:\Documents and Settings\Cees.Mul\Local Settings\Temporary Internet Files\Content.IE5\YPBLXKOP\MC900434809[1].png">
            <a:extLst>
              <a:ext uri="{FF2B5EF4-FFF2-40B4-BE49-F238E27FC236}">
                <a16:creationId xmlns:a16="http://schemas.microsoft.com/office/drawing/2014/main" id="{418CA53D-BB5C-4419-AEE9-71257F216CFF}"/>
              </a:ext>
            </a:extLst>
          </p:cNvPr>
          <p:cNvSpPr>
            <a:spLocks noChangeAspect="1" noChangeArrowheads="1"/>
          </p:cNvSpPr>
          <p:nvPr/>
        </p:nvSpPr>
        <p:spPr bwMode="auto">
          <a:xfrm>
            <a:off x="8173381" y="1557263"/>
            <a:ext cx="792129" cy="79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sp>
        <p:nvSpPr>
          <p:cNvPr id="68" name="Picture 6" descr="C:\Documents and Settings\Cees.Mul\Local Settings\Temporary Internet Files\Content.IE5\CQNOZOA4\MC900447134[1].jpg">
            <a:extLst>
              <a:ext uri="{FF2B5EF4-FFF2-40B4-BE49-F238E27FC236}">
                <a16:creationId xmlns:a16="http://schemas.microsoft.com/office/drawing/2014/main" id="{31637411-FF0A-4FDD-8EDD-BFE3F64644FD}"/>
              </a:ext>
            </a:extLst>
          </p:cNvPr>
          <p:cNvSpPr>
            <a:spLocks noChangeAspect="1" noChangeArrowheads="1"/>
          </p:cNvSpPr>
          <p:nvPr/>
        </p:nvSpPr>
        <p:spPr bwMode="auto">
          <a:xfrm>
            <a:off x="7309817" y="1611227"/>
            <a:ext cx="552427" cy="75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pic>
        <p:nvPicPr>
          <p:cNvPr id="69" name="Picture 6" descr="C:\Documents and Settings\Cees.Mul\Local Settings\Temporary Internet Files\Content.IE5\YPBLXKOP\MC900230323[1].wmf">
            <a:extLst>
              <a:ext uri="{FF2B5EF4-FFF2-40B4-BE49-F238E27FC236}">
                <a16:creationId xmlns:a16="http://schemas.microsoft.com/office/drawing/2014/main" id="{900909CF-AB26-4EC5-B342-4A69A7F50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0814" y="2571043"/>
            <a:ext cx="3079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6" descr="C:\Documents and Settings\Cees.Mul\Local Settings\Temporary Internet Files\Content.IE5\YPBLXKOP\MC900230323[1].wmf">
            <a:extLst>
              <a:ext uri="{FF2B5EF4-FFF2-40B4-BE49-F238E27FC236}">
                <a16:creationId xmlns:a16="http://schemas.microsoft.com/office/drawing/2014/main" id="{DFB8A545-BB23-4EEF-8B50-16C7C4F25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3976" y="2551113"/>
            <a:ext cx="3079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17594CC-1E10-4AE8-A3B4-AC570DD3C680}"/>
              </a:ext>
            </a:extLst>
          </p:cNvPr>
          <p:cNvSpPr/>
          <p:nvPr/>
        </p:nvSpPr>
        <p:spPr>
          <a:xfrm>
            <a:off x="6367831" y="3035855"/>
            <a:ext cx="864063" cy="767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iPort</a:t>
            </a:r>
          </a:p>
          <a:p>
            <a:r>
              <a:rPr lang="en-US" sz="1100">
                <a:solidFill>
                  <a:schemeClr val="tx1"/>
                </a:solidFill>
              </a:rPr>
              <a:t>ICI</a:t>
            </a:r>
          </a:p>
          <a:p>
            <a:r>
              <a:rPr lang="en-US" sz="1100">
                <a:solidFill>
                  <a:schemeClr val="tx1"/>
                </a:solidFill>
              </a:rPr>
              <a:t>Kiosk</a:t>
            </a:r>
          </a:p>
          <a:p>
            <a:r>
              <a:rPr lang="en-US" sz="1100" err="1">
                <a:solidFill>
                  <a:schemeClr val="tx1"/>
                </a:solidFill>
              </a:rPr>
              <a:t>Bagdrop</a:t>
            </a:r>
            <a:endParaRPr lang="en-US" sz="1100">
              <a:solidFill>
                <a:schemeClr val="tx1"/>
              </a:solidFill>
            </a:endParaRPr>
          </a:p>
          <a:p>
            <a:endParaRPr lang="en-US" sz="1100">
              <a:solidFill>
                <a:schemeClr val="tx1"/>
              </a:solidFill>
            </a:endParaRPr>
          </a:p>
        </p:txBody>
      </p:sp>
      <p:sp>
        <p:nvSpPr>
          <p:cNvPr id="78" name="Rectangle: Rounded Corners 77">
            <a:extLst>
              <a:ext uri="{FF2B5EF4-FFF2-40B4-BE49-F238E27FC236}">
                <a16:creationId xmlns:a16="http://schemas.microsoft.com/office/drawing/2014/main" id="{659B115C-F21D-48E1-8A37-E2635EE119B9}"/>
              </a:ext>
            </a:extLst>
          </p:cNvPr>
          <p:cNvSpPr/>
          <p:nvPr/>
        </p:nvSpPr>
        <p:spPr>
          <a:xfrm>
            <a:off x="6672334" y="1160778"/>
            <a:ext cx="4951443" cy="465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54">
            <a:extLst>
              <a:ext uri="{FF2B5EF4-FFF2-40B4-BE49-F238E27FC236}">
                <a16:creationId xmlns:a16="http://schemas.microsoft.com/office/drawing/2014/main" id="{C368F681-8DB6-42D1-A4BD-B2855C9E0C13}"/>
              </a:ext>
            </a:extLst>
          </p:cNvPr>
          <p:cNvSpPr txBox="1">
            <a:spLocks noChangeArrowheads="1"/>
          </p:cNvSpPr>
          <p:nvPr/>
        </p:nvSpPr>
        <p:spPr bwMode="auto">
          <a:xfrm>
            <a:off x="8358520" y="1166917"/>
            <a:ext cx="790542"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Internet</a:t>
            </a:r>
          </a:p>
        </p:txBody>
      </p:sp>
      <p:sp>
        <p:nvSpPr>
          <p:cNvPr id="80" name="TextBox 84">
            <a:extLst>
              <a:ext uri="{FF2B5EF4-FFF2-40B4-BE49-F238E27FC236}">
                <a16:creationId xmlns:a16="http://schemas.microsoft.com/office/drawing/2014/main" id="{A2F6C81C-93C3-4736-BCC8-0D3F5C6D7B40}"/>
              </a:ext>
            </a:extLst>
          </p:cNvPr>
          <p:cNvSpPr txBox="1">
            <a:spLocks noChangeArrowheads="1"/>
          </p:cNvSpPr>
          <p:nvPr/>
        </p:nvSpPr>
        <p:spPr bwMode="auto">
          <a:xfrm>
            <a:off x="9260798" y="1157850"/>
            <a:ext cx="1369955" cy="306323"/>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Mobile </a:t>
            </a:r>
            <a:r>
              <a:rPr lang="nl-NL" altLang="nl-NL" sz="1400" err="1">
                <a:solidFill>
                  <a:schemeClr val="bg1"/>
                </a:solidFill>
              </a:rPr>
              <a:t>devices</a:t>
            </a:r>
            <a:endParaRPr lang="nl-NL" altLang="nl-NL" sz="1400">
              <a:solidFill>
                <a:schemeClr val="bg1"/>
              </a:solidFill>
            </a:endParaRPr>
          </a:p>
        </p:txBody>
      </p:sp>
      <p:sp>
        <p:nvSpPr>
          <p:cNvPr id="81" name="TextBox 76">
            <a:extLst>
              <a:ext uri="{FF2B5EF4-FFF2-40B4-BE49-F238E27FC236}">
                <a16:creationId xmlns:a16="http://schemas.microsoft.com/office/drawing/2014/main" id="{06C918DE-C4D4-43B0-AF7E-DA0EFA03E548}"/>
              </a:ext>
            </a:extLst>
          </p:cNvPr>
          <p:cNvSpPr txBox="1">
            <a:spLocks noChangeArrowheads="1"/>
          </p:cNvSpPr>
          <p:nvPr/>
        </p:nvSpPr>
        <p:spPr bwMode="auto">
          <a:xfrm>
            <a:off x="7531477" y="1157769"/>
            <a:ext cx="714345"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Kiosks</a:t>
            </a:r>
            <a:endParaRPr lang="nl-NL" altLang="nl-NL" sz="1400">
              <a:solidFill>
                <a:schemeClr val="bg1"/>
              </a:solidFill>
            </a:endParaRPr>
          </a:p>
        </p:txBody>
      </p:sp>
      <p:sp>
        <p:nvSpPr>
          <p:cNvPr id="82" name="TextBox 79">
            <a:extLst>
              <a:ext uri="{FF2B5EF4-FFF2-40B4-BE49-F238E27FC236}">
                <a16:creationId xmlns:a16="http://schemas.microsoft.com/office/drawing/2014/main" id="{7DA0D589-0E49-4F17-B57F-1BF9761D5AE0}"/>
              </a:ext>
            </a:extLst>
          </p:cNvPr>
          <p:cNvSpPr txBox="1">
            <a:spLocks noChangeArrowheads="1"/>
          </p:cNvSpPr>
          <p:nvPr/>
        </p:nvSpPr>
        <p:spPr bwMode="auto">
          <a:xfrm>
            <a:off x="6652417" y="1162220"/>
            <a:ext cx="712054" cy="5232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Airport</a:t>
            </a:r>
          </a:p>
          <a:p>
            <a:pPr eaLnBrk="1" hangingPunct="1">
              <a:spcBef>
                <a:spcPct val="0"/>
              </a:spcBef>
              <a:buFontTx/>
              <a:buNone/>
            </a:pPr>
            <a:r>
              <a:rPr lang="nl-NL" altLang="nl-NL" sz="1400">
                <a:solidFill>
                  <a:schemeClr val="bg1"/>
                </a:solidFill>
              </a:rPr>
              <a:t>Desk</a:t>
            </a:r>
          </a:p>
        </p:txBody>
      </p:sp>
      <p:sp>
        <p:nvSpPr>
          <p:cNvPr id="83" name="TextBox 84">
            <a:extLst>
              <a:ext uri="{FF2B5EF4-FFF2-40B4-BE49-F238E27FC236}">
                <a16:creationId xmlns:a16="http://schemas.microsoft.com/office/drawing/2014/main" id="{7DE3577A-9765-45B9-AB88-8E335905C3ED}"/>
              </a:ext>
            </a:extLst>
          </p:cNvPr>
          <p:cNvSpPr txBox="1">
            <a:spLocks noChangeArrowheads="1"/>
          </p:cNvSpPr>
          <p:nvPr/>
        </p:nvSpPr>
        <p:spPr bwMode="auto">
          <a:xfrm>
            <a:off x="10660701" y="1166917"/>
            <a:ext cx="861133" cy="307777"/>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Bagdrop</a:t>
            </a:r>
            <a:endParaRPr lang="nl-NL" altLang="nl-NL" sz="1400">
              <a:solidFill>
                <a:schemeClr val="bg1"/>
              </a:solidFill>
            </a:endParaRPr>
          </a:p>
        </p:txBody>
      </p:sp>
      <p:cxnSp>
        <p:nvCxnSpPr>
          <p:cNvPr id="84" name="Straight Connector 83">
            <a:extLst>
              <a:ext uri="{FF2B5EF4-FFF2-40B4-BE49-F238E27FC236}">
                <a16:creationId xmlns:a16="http://schemas.microsoft.com/office/drawing/2014/main" id="{2E4216AC-0C7C-4945-9361-70431590571F}"/>
              </a:ext>
            </a:extLst>
          </p:cNvPr>
          <p:cNvCxnSpPr/>
          <p:nvPr/>
        </p:nvCxnSpPr>
        <p:spPr>
          <a:xfrm>
            <a:off x="7489057" y="1166917"/>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75E318B-2EC1-4237-A6AC-3D9A48768554}"/>
              </a:ext>
            </a:extLst>
          </p:cNvPr>
          <p:cNvCxnSpPr/>
          <p:nvPr/>
        </p:nvCxnSpPr>
        <p:spPr>
          <a:xfrm>
            <a:off x="8286913" y="1157953"/>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4165308-5044-463E-BC46-1A96077F447F}"/>
              </a:ext>
            </a:extLst>
          </p:cNvPr>
          <p:cNvCxnSpPr/>
          <p:nvPr/>
        </p:nvCxnSpPr>
        <p:spPr>
          <a:xfrm>
            <a:off x="9205795" y="1108648"/>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6114711-1A15-413A-BF72-9410176DEBFF}"/>
              </a:ext>
            </a:extLst>
          </p:cNvPr>
          <p:cNvCxnSpPr/>
          <p:nvPr/>
        </p:nvCxnSpPr>
        <p:spPr>
          <a:xfrm>
            <a:off x="10649118" y="1153472"/>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8DDDF0C-1C15-4E9C-ACB4-6670B2279171}"/>
              </a:ext>
            </a:extLst>
          </p:cNvPr>
          <p:cNvCxnSpPr/>
          <p:nvPr/>
        </p:nvCxnSpPr>
        <p:spPr>
          <a:xfrm>
            <a:off x="11804822" y="995082"/>
            <a:ext cx="0" cy="5216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Group 83">
            <a:extLst>
              <a:ext uri="{FF2B5EF4-FFF2-40B4-BE49-F238E27FC236}">
                <a16:creationId xmlns:a16="http://schemas.microsoft.com/office/drawing/2014/main" id="{89410DF5-43C6-43AC-9B4D-C028FE292BB8}"/>
              </a:ext>
            </a:extLst>
          </p:cNvPr>
          <p:cNvGrpSpPr>
            <a:grpSpLocks/>
          </p:cNvGrpSpPr>
          <p:nvPr/>
        </p:nvGrpSpPr>
        <p:grpSpPr bwMode="auto">
          <a:xfrm>
            <a:off x="7100661" y="2128815"/>
            <a:ext cx="2094958" cy="929445"/>
            <a:chOff x="4359287" y="2067754"/>
            <a:chExt cx="2094695" cy="929445"/>
          </a:xfrm>
        </p:grpSpPr>
        <p:cxnSp>
          <p:nvCxnSpPr>
            <p:cNvPr id="64" name="Elbow Connector 53">
              <a:extLst>
                <a:ext uri="{FF2B5EF4-FFF2-40B4-BE49-F238E27FC236}">
                  <a16:creationId xmlns:a16="http://schemas.microsoft.com/office/drawing/2014/main" id="{F3699D85-41AA-4D48-9A43-480955F1DB45}"/>
                </a:ext>
              </a:extLst>
            </p:cNvPr>
            <p:cNvCxnSpPr>
              <a:cxnSpLocks/>
            </p:cNvCxnSpPr>
            <p:nvPr/>
          </p:nvCxnSpPr>
          <p:spPr>
            <a:xfrm>
              <a:off x="4359287" y="2067754"/>
              <a:ext cx="1372261" cy="616930"/>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74">
              <a:extLst>
                <a:ext uri="{FF2B5EF4-FFF2-40B4-BE49-F238E27FC236}">
                  <a16:creationId xmlns:a16="http://schemas.microsoft.com/office/drawing/2014/main" id="{DF13F547-7439-4D0D-947D-6DB36925D656}"/>
                </a:ext>
              </a:extLst>
            </p:cNvPr>
            <p:cNvCxnSpPr>
              <a:cxnSpLocks/>
            </p:cNvCxnSpPr>
            <p:nvPr/>
          </p:nvCxnSpPr>
          <p:spPr>
            <a:xfrm rot="5400000">
              <a:off x="5827738" y="2370955"/>
              <a:ext cx="863600" cy="388888"/>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66" name="Elbow Connector 77">
            <a:extLst>
              <a:ext uri="{FF2B5EF4-FFF2-40B4-BE49-F238E27FC236}">
                <a16:creationId xmlns:a16="http://schemas.microsoft.com/office/drawing/2014/main" id="{1F3ADCAA-6249-4FBF-BB60-84FF94F767B1}"/>
              </a:ext>
            </a:extLst>
          </p:cNvPr>
          <p:cNvCxnSpPr>
            <a:cxnSpLocks/>
          </p:cNvCxnSpPr>
          <p:nvPr/>
        </p:nvCxnSpPr>
        <p:spPr bwMode="auto">
          <a:xfrm rot="10800000" flipV="1">
            <a:off x="8738089" y="2399210"/>
            <a:ext cx="1001233" cy="597989"/>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Cloud 69">
            <a:extLst>
              <a:ext uri="{FF2B5EF4-FFF2-40B4-BE49-F238E27FC236}">
                <a16:creationId xmlns:a16="http://schemas.microsoft.com/office/drawing/2014/main" id="{1D35E2EA-C9BB-4EDF-8F72-98516AA2B1E8}"/>
              </a:ext>
            </a:extLst>
          </p:cNvPr>
          <p:cNvSpPr/>
          <p:nvPr/>
        </p:nvSpPr>
        <p:spPr>
          <a:xfrm>
            <a:off x="8015423" y="2655585"/>
            <a:ext cx="1680519" cy="595615"/>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hlinkClick r:id="rId7" action="ppaction://hlinksldjump"/>
              </a:rPr>
              <a:t>Third party and internet networks</a:t>
            </a:r>
            <a:endParaRPr lang="en-US" sz="1200"/>
          </a:p>
        </p:txBody>
      </p:sp>
      <p:grpSp>
        <p:nvGrpSpPr>
          <p:cNvPr id="60" name="Group 59">
            <a:extLst>
              <a:ext uri="{FF2B5EF4-FFF2-40B4-BE49-F238E27FC236}">
                <a16:creationId xmlns:a16="http://schemas.microsoft.com/office/drawing/2014/main" id="{09DF3AF8-9CAB-413D-9760-B5D7A9FD59E2}"/>
              </a:ext>
            </a:extLst>
          </p:cNvPr>
          <p:cNvGrpSpPr/>
          <p:nvPr/>
        </p:nvGrpSpPr>
        <p:grpSpPr>
          <a:xfrm>
            <a:off x="2872311" y="995082"/>
            <a:ext cx="2771775" cy="1790981"/>
            <a:chOff x="2872311" y="995082"/>
            <a:chExt cx="2771775" cy="1790981"/>
          </a:xfrm>
        </p:grpSpPr>
        <p:sp>
          <p:nvSpPr>
            <p:cNvPr id="71" name="Rounded Rectangle 14">
              <a:extLst>
                <a:ext uri="{FF2B5EF4-FFF2-40B4-BE49-F238E27FC236}">
                  <a16:creationId xmlns:a16="http://schemas.microsoft.com/office/drawing/2014/main" id="{7576BDA1-B56F-4DA6-B75F-A3D0F3A5164C}"/>
                </a:ext>
              </a:extLst>
            </p:cNvPr>
            <p:cNvSpPr/>
            <p:nvPr/>
          </p:nvSpPr>
          <p:spPr bwMode="auto">
            <a:xfrm>
              <a:off x="2872311" y="995082"/>
              <a:ext cx="2771775" cy="1790981"/>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sp>
          <p:nvSpPr>
            <p:cNvPr id="72" name="Rectangle 15">
              <a:extLst>
                <a:ext uri="{FF2B5EF4-FFF2-40B4-BE49-F238E27FC236}">
                  <a16:creationId xmlns:a16="http://schemas.microsoft.com/office/drawing/2014/main" id="{A20925DE-1525-4837-A6CA-8E2B228C4AC8}"/>
                </a:ext>
              </a:extLst>
            </p:cNvPr>
            <p:cNvSpPr>
              <a:spLocks noChangeArrowheads="1"/>
            </p:cNvSpPr>
            <p:nvPr/>
          </p:nvSpPr>
          <p:spPr bwMode="auto">
            <a:xfrm>
              <a:off x="3124723" y="1365215"/>
              <a:ext cx="212619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1: Local infra</a:t>
              </a:r>
            </a:p>
            <a:p>
              <a:pPr eaLnBrk="1" hangingPunct="1">
                <a:spcBef>
                  <a:spcPct val="0"/>
                </a:spcBef>
              </a:pPr>
              <a:r>
                <a:rPr lang="en-US" altLang="nl-NL" sz="1200"/>
                <a:t>iPort container. Renders HTML and interacts with peripheral devices</a:t>
              </a:r>
            </a:p>
            <a:p>
              <a:pPr marL="171450" indent="-171450">
                <a:spcBef>
                  <a:spcPct val="0"/>
                </a:spcBef>
              </a:pPr>
              <a:r>
                <a:rPr lang="en-US" altLang="nl-NL" sz="1200"/>
                <a:t>Various end user systems</a:t>
              </a:r>
            </a:p>
          </p:txBody>
        </p:sp>
      </p:grpSp>
      <p:sp>
        <p:nvSpPr>
          <p:cNvPr id="48" name="Rectangle: Beveled 47">
            <a:hlinkClick r:id="rId8" action="ppaction://hlinksldjump"/>
            <a:extLst>
              <a:ext uri="{FF2B5EF4-FFF2-40B4-BE49-F238E27FC236}">
                <a16:creationId xmlns:a16="http://schemas.microsoft.com/office/drawing/2014/main" id="{33AB54E1-C6EC-4B26-8617-5D326B6B95CC}"/>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88502419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883D1A-B46B-4B44-A359-4BCD1CE32327}"/>
              </a:ext>
            </a:extLst>
          </p:cNvPr>
          <p:cNvSpPr/>
          <p:nvPr/>
        </p:nvSpPr>
        <p:spPr>
          <a:xfrm>
            <a:off x="1179206" y="183081"/>
            <a:ext cx="3744871" cy="707886"/>
          </a:xfrm>
          <a:prstGeom prst="rect">
            <a:avLst/>
          </a:prstGeom>
        </p:spPr>
        <p:txBody>
          <a:bodyPr wrap="none">
            <a:spAutoFit/>
          </a:bodyPr>
          <a:lstStyle/>
          <a:p>
            <a:pPr>
              <a:spcBef>
                <a:spcPct val="0"/>
              </a:spcBef>
            </a:pPr>
            <a:r>
              <a:rPr lang="nl-NL" altLang="nl-NL" sz="4000">
                <a:solidFill>
                  <a:srgbClr val="00B0F0"/>
                </a:solidFill>
              </a:rPr>
              <a:t>Tier 4 - </a:t>
            </a:r>
            <a:r>
              <a:rPr lang="nl-NL" altLang="nl-NL" sz="4000" err="1">
                <a:solidFill>
                  <a:srgbClr val="00B0F0"/>
                </a:solidFill>
              </a:rPr>
              <a:t>Ticketless</a:t>
            </a:r>
            <a:endParaRPr lang="nl-NL" altLang="nl-NL" sz="4000">
              <a:solidFill>
                <a:srgbClr val="00B0F0"/>
              </a:solidFill>
            </a:endParaRPr>
          </a:p>
        </p:txBody>
      </p:sp>
      <p:sp>
        <p:nvSpPr>
          <p:cNvPr id="3" name="TextBox 2">
            <a:extLst>
              <a:ext uri="{FF2B5EF4-FFF2-40B4-BE49-F238E27FC236}">
                <a16:creationId xmlns:a16="http://schemas.microsoft.com/office/drawing/2014/main" id="{93EC7194-FC63-4157-B9D2-558C1C100277}"/>
              </a:ext>
            </a:extLst>
          </p:cNvPr>
          <p:cNvSpPr txBox="1"/>
          <p:nvPr/>
        </p:nvSpPr>
        <p:spPr>
          <a:xfrm>
            <a:off x="970058" y="1932167"/>
            <a:ext cx="9891423" cy="2308324"/>
          </a:xfrm>
          <a:prstGeom prst="rect">
            <a:avLst/>
          </a:prstGeom>
          <a:noFill/>
        </p:spPr>
        <p:txBody>
          <a:bodyPr wrap="square" rtlCol="0">
            <a:spAutoFit/>
          </a:bodyPr>
          <a:lstStyle/>
          <a:p>
            <a:r>
              <a:rPr lang="en-US"/>
              <a:t>E-ticketing could be considered a ‘paperless’ ticket, although it can of course be printed.</a:t>
            </a:r>
          </a:p>
          <a:p>
            <a:pPr marL="285750" indent="-285750">
              <a:buFont typeface="Arial" panose="020B0604020202020204" pitchFamily="34" charset="0"/>
              <a:buChar char="•"/>
            </a:pPr>
            <a:r>
              <a:rPr lang="en-US"/>
              <a:t>The alternative for E-ticketing is ‘ticketless’. Low cost and leisure carriers usually do not use E-ticketing. </a:t>
            </a:r>
          </a:p>
          <a:p>
            <a:pPr marL="285750" indent="-285750">
              <a:buFont typeface="Arial" panose="020B0604020202020204" pitchFamily="34" charset="0"/>
              <a:buChar char="•"/>
            </a:pPr>
            <a:r>
              <a:rPr lang="en-US"/>
              <a:t>ET requires fairly advanced systems, and is mainly relevant when passengers are handled on behalf of other carriers, and are allowed to rebook/board other carriers. </a:t>
            </a:r>
          </a:p>
          <a:p>
            <a:pPr marL="285750" indent="-285750">
              <a:buFont typeface="Arial" panose="020B0604020202020204" pitchFamily="34" charset="0"/>
              <a:buChar char="•"/>
            </a:pPr>
            <a:r>
              <a:rPr lang="en-US"/>
              <a:t>Low cost and leisure airlines often send a confirmation, which may even contain a number which can be considered a booking number. So, ticketless, is not really ticketless, it just means there is no formal IATA ticket involved. </a:t>
            </a:r>
          </a:p>
        </p:txBody>
      </p:sp>
      <p:sp>
        <p:nvSpPr>
          <p:cNvPr id="4" name="Rectangle: Beveled 3">
            <a:hlinkClick r:id="rId2" action="ppaction://hlinksldjump"/>
            <a:extLst>
              <a:ext uri="{FF2B5EF4-FFF2-40B4-BE49-F238E27FC236}">
                <a16:creationId xmlns:a16="http://schemas.microsoft.com/office/drawing/2014/main" id="{70B901B5-2FA6-4ED1-B16F-45A836CE19D6}"/>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10809044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6112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Baggage processing</a:t>
            </a:r>
          </a:p>
        </p:txBody>
      </p:sp>
      <p:sp>
        <p:nvSpPr>
          <p:cNvPr id="11" name="TextBox 10">
            <a:extLst>
              <a:ext uri="{FF2B5EF4-FFF2-40B4-BE49-F238E27FC236}">
                <a16:creationId xmlns:a16="http://schemas.microsoft.com/office/drawing/2014/main" id="{FB08EC9F-833C-4AE8-A938-C2EAE63E4854}"/>
              </a:ext>
            </a:extLst>
          </p:cNvPr>
          <p:cNvSpPr txBox="1"/>
          <p:nvPr/>
        </p:nvSpPr>
        <p:spPr>
          <a:xfrm>
            <a:off x="1066800" y="975360"/>
            <a:ext cx="10058400" cy="4616648"/>
          </a:xfrm>
          <a:prstGeom prst="rect">
            <a:avLst/>
          </a:prstGeom>
          <a:solidFill>
            <a:schemeClr val="accent3">
              <a:lumMod val="20000"/>
              <a:lumOff val="80000"/>
            </a:schemeClr>
          </a:solidFill>
        </p:spPr>
        <p:txBody>
          <a:bodyPr wrap="square" rtlCol="0">
            <a:spAutoFit/>
          </a:bodyPr>
          <a:lstStyle/>
          <a:p>
            <a:r>
              <a:rPr lang="en-US" sz="1600"/>
              <a:t>When passengers bring baggage on board, the system creates a baggage label. This baggage label has a number. The baggage label numbers are generated by Meridian. The printer data is formatted and sent to the baggage label printer.</a:t>
            </a:r>
          </a:p>
          <a:p>
            <a:r>
              <a:rPr lang="en-US" sz="1600"/>
              <a:t>At the same time a BSM or BTM message is generated.</a:t>
            </a:r>
          </a:p>
          <a:p>
            <a:endParaRPr lang="en-US" sz="1600"/>
          </a:p>
          <a:p>
            <a:r>
              <a:rPr lang="en-US" sz="1600"/>
              <a:t>Airport operational systems involved in handling baggage:</a:t>
            </a:r>
          </a:p>
          <a:p>
            <a:r>
              <a:rPr lang="en-US" sz="1600" b="1"/>
              <a:t>Baggage Sortation Systems (or Baggage Handling System)</a:t>
            </a:r>
          </a:p>
          <a:p>
            <a:r>
              <a:rPr lang="en-US" sz="1600"/>
              <a:t>Explained in some more detail on next pages</a:t>
            </a:r>
          </a:p>
          <a:p>
            <a:r>
              <a:rPr lang="en-US" sz="1600" b="1"/>
              <a:t>Baggage Reconciliation Systems</a:t>
            </a:r>
          </a:p>
          <a:p>
            <a:r>
              <a:rPr lang="en-US" sz="1600"/>
              <a:t>Explained in some more detail on next pages</a:t>
            </a:r>
          </a:p>
          <a:p>
            <a:endParaRPr lang="en-US" sz="1600"/>
          </a:p>
          <a:p>
            <a:r>
              <a:rPr lang="en-US" sz="1600" b="1"/>
              <a:t>Message types involved:</a:t>
            </a:r>
          </a:p>
          <a:p>
            <a:r>
              <a:rPr lang="en-US" sz="1600" b="1"/>
              <a:t>BSM</a:t>
            </a:r>
          </a:p>
          <a:p>
            <a:r>
              <a:rPr lang="en-US" sz="1400"/>
              <a:t>Baggage Source Message. IATA standard message that contains baggage number, </a:t>
            </a:r>
            <a:r>
              <a:rPr lang="en-US" sz="1400" err="1"/>
              <a:t>flt</a:t>
            </a:r>
            <a:r>
              <a:rPr lang="en-US" sz="1400"/>
              <a:t> data, </a:t>
            </a:r>
            <a:r>
              <a:rPr lang="en-US" sz="1400" err="1"/>
              <a:t>pax</a:t>
            </a:r>
            <a:r>
              <a:rPr lang="en-US" sz="1400"/>
              <a:t> data etc. There are BSM ADD and BSM delete messages. A BSM is issued by a DCS and is generated  for every piece of baggage that is checked in.</a:t>
            </a:r>
          </a:p>
          <a:p>
            <a:r>
              <a:rPr lang="en-US" sz="1600" b="1"/>
              <a:t>BTM</a:t>
            </a:r>
          </a:p>
          <a:p>
            <a:r>
              <a:rPr lang="en-US" sz="1400"/>
              <a:t>Baggage Transfer Message. IATA standard message. Similar to BSM, but is sent to onward airport to inform the baggage systems about the expected transfer baggage.</a:t>
            </a:r>
          </a:p>
          <a:p>
            <a:r>
              <a:rPr lang="en-US" sz="1600" b="1"/>
              <a:t>BPM</a:t>
            </a:r>
            <a:endParaRPr lang="en-US" sz="1400" b="1"/>
          </a:p>
          <a:p>
            <a:r>
              <a:rPr lang="en-US" sz="1400"/>
              <a:t>Baggage processed message. This is a message sent from the Baggage reconciliation system TO the DCS. </a:t>
            </a:r>
          </a:p>
        </p:txBody>
      </p:sp>
      <p:sp>
        <p:nvSpPr>
          <p:cNvPr id="4" name="Rectangle: Beveled 3">
            <a:hlinkClick r:id="rId3" action="ppaction://hlinksldjump"/>
            <a:extLst>
              <a:ext uri="{FF2B5EF4-FFF2-40B4-BE49-F238E27FC236}">
                <a16:creationId xmlns:a16="http://schemas.microsoft.com/office/drawing/2014/main" id="{2FCC3885-584D-472C-9A51-18272684E51D}"/>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40381599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82928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Baggage </a:t>
            </a:r>
            <a:r>
              <a:rPr lang="nl-NL" altLang="nl-NL" sz="4000" err="1">
                <a:solidFill>
                  <a:srgbClr val="00B0F0"/>
                </a:solidFill>
              </a:rPr>
              <a:t>Sortation</a:t>
            </a:r>
            <a:r>
              <a:rPr lang="nl-NL" altLang="nl-NL" sz="4000">
                <a:solidFill>
                  <a:srgbClr val="00B0F0"/>
                </a:solidFill>
              </a:rPr>
              <a:t> Systems</a:t>
            </a:r>
          </a:p>
        </p:txBody>
      </p:sp>
      <p:sp>
        <p:nvSpPr>
          <p:cNvPr id="11" name="TextBox 10">
            <a:extLst>
              <a:ext uri="{FF2B5EF4-FFF2-40B4-BE49-F238E27FC236}">
                <a16:creationId xmlns:a16="http://schemas.microsoft.com/office/drawing/2014/main" id="{FB08EC9F-833C-4AE8-A938-C2EAE63E4854}"/>
              </a:ext>
            </a:extLst>
          </p:cNvPr>
          <p:cNvSpPr txBox="1"/>
          <p:nvPr/>
        </p:nvSpPr>
        <p:spPr>
          <a:xfrm>
            <a:off x="1066800" y="1239520"/>
            <a:ext cx="10058400" cy="2308324"/>
          </a:xfrm>
          <a:prstGeom prst="rect">
            <a:avLst/>
          </a:prstGeom>
          <a:solidFill>
            <a:schemeClr val="accent3">
              <a:lumMod val="20000"/>
              <a:lumOff val="80000"/>
            </a:schemeClr>
          </a:solidFill>
        </p:spPr>
        <p:txBody>
          <a:bodyPr wrap="square" rtlCol="0">
            <a:spAutoFit/>
          </a:bodyPr>
          <a:lstStyle/>
          <a:p>
            <a:r>
              <a:rPr lang="en-US" sz="1600"/>
              <a:t>A baggage sortation system scans the barcode on the baggage label (or a chip that is associated with the label), and directs the baggage to the correct location. </a:t>
            </a:r>
          </a:p>
          <a:p>
            <a:r>
              <a:rPr lang="en-US" sz="1600"/>
              <a:t>The baggage data is stored in the BHS database and is fed by BSM/BTM messages.</a:t>
            </a:r>
          </a:p>
          <a:p>
            <a:endParaRPr lang="en-US" sz="1600"/>
          </a:p>
          <a:p>
            <a:r>
              <a:rPr lang="en-US" sz="1600"/>
              <a:t>There is a variety of Baggage Sortation Systems, but SITA is (again) one of the major players in this field.</a:t>
            </a:r>
          </a:p>
          <a:p>
            <a:endParaRPr lang="en-US" sz="1600"/>
          </a:p>
          <a:p>
            <a:r>
              <a:rPr lang="en-US" sz="1600"/>
              <a:t>To be able to sort the bags, the Baggage Sortation System requires all baggage data from all the handling DCS’s.</a:t>
            </a:r>
          </a:p>
          <a:p>
            <a:r>
              <a:rPr lang="en-US" sz="1600"/>
              <a:t>‘Local’ baggage is sent via BSM’s by all active DCS’s.</a:t>
            </a:r>
          </a:p>
          <a:p>
            <a:r>
              <a:rPr lang="en-US" sz="1600"/>
              <a:t> Incoming baggage is sent via BTM from the previous/upline stations by the DCS that is active on the local station.</a:t>
            </a:r>
          </a:p>
        </p:txBody>
      </p:sp>
      <p:sp>
        <p:nvSpPr>
          <p:cNvPr id="4" name="Rectangle: Beveled 3">
            <a:hlinkClick r:id="rId3" action="ppaction://hlinksldjump"/>
            <a:extLst>
              <a:ext uri="{FF2B5EF4-FFF2-40B4-BE49-F238E27FC236}">
                <a16:creationId xmlns:a16="http://schemas.microsoft.com/office/drawing/2014/main" id="{CD55782D-BE9C-4AE2-9A4F-BB8D691F45D3}"/>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322966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473221" y="51597"/>
            <a:ext cx="95463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Baggage </a:t>
            </a:r>
            <a:r>
              <a:rPr lang="nl-NL" altLang="nl-NL" sz="4000" err="1">
                <a:solidFill>
                  <a:srgbClr val="00B0F0"/>
                </a:solidFill>
              </a:rPr>
              <a:t>Reconcilliation</a:t>
            </a:r>
            <a:r>
              <a:rPr lang="nl-NL" altLang="nl-NL" sz="4000">
                <a:solidFill>
                  <a:srgbClr val="00B0F0"/>
                </a:solidFill>
              </a:rPr>
              <a:t> Systems</a:t>
            </a:r>
          </a:p>
        </p:txBody>
      </p:sp>
      <p:sp>
        <p:nvSpPr>
          <p:cNvPr id="11" name="TextBox 10">
            <a:extLst>
              <a:ext uri="{FF2B5EF4-FFF2-40B4-BE49-F238E27FC236}">
                <a16:creationId xmlns:a16="http://schemas.microsoft.com/office/drawing/2014/main" id="{FB08EC9F-833C-4AE8-A938-C2EAE63E4854}"/>
              </a:ext>
            </a:extLst>
          </p:cNvPr>
          <p:cNvSpPr txBox="1"/>
          <p:nvPr/>
        </p:nvSpPr>
        <p:spPr>
          <a:xfrm>
            <a:off x="1066800" y="975360"/>
            <a:ext cx="10058400" cy="3539430"/>
          </a:xfrm>
          <a:prstGeom prst="rect">
            <a:avLst/>
          </a:prstGeom>
          <a:solidFill>
            <a:schemeClr val="accent3">
              <a:lumMod val="20000"/>
              <a:lumOff val="80000"/>
            </a:schemeClr>
          </a:solidFill>
        </p:spPr>
        <p:txBody>
          <a:bodyPr wrap="square" rtlCol="0">
            <a:spAutoFit/>
          </a:bodyPr>
          <a:lstStyle/>
          <a:p>
            <a:r>
              <a:rPr lang="en-US" sz="1600"/>
              <a:t>A BRS is used to load the baggage on an aircraft. </a:t>
            </a:r>
          </a:p>
          <a:p>
            <a:r>
              <a:rPr lang="en-US" sz="1600"/>
              <a:t>The BRS is also fed by BSM and BTM messages.</a:t>
            </a:r>
          </a:p>
          <a:p>
            <a:r>
              <a:rPr lang="en-US" sz="1600"/>
              <a:t>It has stored all baggage data in its database (gathered by receiving the BSM/BTM’s). The baggage loaders scan the barcode on the baggage label, which registers that the bag is loaded, and if possible registers in which hold the baggage is loaded. This allows the loaders to check if all bags are loaded or to see which ones are missing.</a:t>
            </a:r>
          </a:p>
          <a:p>
            <a:endParaRPr lang="en-US" sz="1600"/>
          </a:p>
          <a:p>
            <a:r>
              <a:rPr lang="en-US" sz="1600"/>
              <a:t>The alternative is manual checking. In that case the baggage stubs are used and compared to a printed list of baggage (the bingo sheet).</a:t>
            </a:r>
          </a:p>
          <a:p>
            <a:endParaRPr lang="en-US" sz="1600"/>
          </a:p>
          <a:p>
            <a:r>
              <a:rPr lang="en-US" sz="1600"/>
              <a:t>Optionally, the BRS can send a BPM message to the DCS to inform the system that a piece of baggage was loaded. This can be useful information for the </a:t>
            </a:r>
            <a:r>
              <a:rPr lang="en-US" sz="1600" err="1"/>
              <a:t>groundhandler</a:t>
            </a:r>
            <a:r>
              <a:rPr lang="en-US" sz="1600"/>
              <a:t> working at the gate or possibly for the passenger</a:t>
            </a:r>
          </a:p>
          <a:p>
            <a:endParaRPr lang="en-US" sz="1600"/>
          </a:p>
          <a:p>
            <a:r>
              <a:rPr lang="en-US" sz="1600"/>
              <a:t>Multiple providers of BRS systems exist. And sometimes it is sold as part of a DCS. iPort does not have a BRS module, but at a number of airports, we cooperate with </a:t>
            </a:r>
            <a:r>
              <a:rPr lang="en-US" sz="1600" err="1"/>
              <a:t>Travsys</a:t>
            </a:r>
            <a:r>
              <a:rPr lang="en-US" sz="1600"/>
              <a:t>. A small Dutch company specialized in airline IT</a:t>
            </a:r>
          </a:p>
        </p:txBody>
      </p:sp>
      <p:sp>
        <p:nvSpPr>
          <p:cNvPr id="4" name="Rectangle: Beveled 3">
            <a:hlinkClick r:id="rId3" action="ppaction://hlinksldjump"/>
            <a:extLst>
              <a:ext uri="{FF2B5EF4-FFF2-40B4-BE49-F238E27FC236}">
                <a16:creationId xmlns:a16="http://schemas.microsoft.com/office/drawing/2014/main" id="{5D35C447-9AFE-413E-8B34-C55D8654245E}"/>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675628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A8D9FC-1BDD-473C-9247-F24209447793}"/>
              </a:ext>
            </a:extLst>
          </p:cNvPr>
          <p:cNvSpPr/>
          <p:nvPr/>
        </p:nvSpPr>
        <p:spPr>
          <a:xfrm rot="10800000">
            <a:off x="977136" y="3101088"/>
            <a:ext cx="1891673" cy="2097933"/>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defRPr/>
            </a:pPr>
            <a:endParaRPr lang="nl-NL" sz="1400">
              <a:solidFill>
                <a:schemeClr val="tx1"/>
              </a:solidFill>
            </a:endParaRPr>
          </a:p>
        </p:txBody>
      </p:sp>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554530" y="43540"/>
            <a:ext cx="96618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Baggage processing iPort </a:t>
            </a:r>
            <a:r>
              <a:rPr lang="nl-NL" altLang="nl-NL" sz="4000" err="1">
                <a:solidFill>
                  <a:srgbClr val="00B0F0"/>
                </a:solidFill>
              </a:rPr>
              <a:t>specific</a:t>
            </a:r>
            <a:endParaRPr lang="nl-NL" altLang="nl-NL" sz="4000">
              <a:solidFill>
                <a:srgbClr val="00B0F0"/>
              </a:solidFill>
            </a:endParaRPr>
          </a:p>
        </p:txBody>
      </p:sp>
      <p:sp>
        <p:nvSpPr>
          <p:cNvPr id="11" name="TextBox 10">
            <a:extLst>
              <a:ext uri="{FF2B5EF4-FFF2-40B4-BE49-F238E27FC236}">
                <a16:creationId xmlns:a16="http://schemas.microsoft.com/office/drawing/2014/main" id="{FB08EC9F-833C-4AE8-A938-C2EAE63E4854}"/>
              </a:ext>
            </a:extLst>
          </p:cNvPr>
          <p:cNvSpPr txBox="1"/>
          <p:nvPr/>
        </p:nvSpPr>
        <p:spPr>
          <a:xfrm>
            <a:off x="1066800" y="975360"/>
            <a:ext cx="10058400" cy="830997"/>
          </a:xfrm>
          <a:prstGeom prst="rect">
            <a:avLst/>
          </a:prstGeom>
          <a:solidFill>
            <a:schemeClr val="accent3">
              <a:lumMod val="20000"/>
              <a:lumOff val="80000"/>
            </a:schemeClr>
          </a:solidFill>
        </p:spPr>
        <p:txBody>
          <a:bodyPr wrap="square" rtlCol="0">
            <a:spAutoFit/>
          </a:bodyPr>
          <a:lstStyle/>
          <a:p>
            <a:r>
              <a:rPr lang="en-US" sz="1600"/>
              <a:t>Baggage messages are usually generated by Meridian. Set up is done in the 4BTU table (screen print below)</a:t>
            </a:r>
          </a:p>
          <a:p>
            <a:r>
              <a:rPr lang="en-US" sz="1600"/>
              <a:t>If a baggage item is added or changed, Meridian will format a baggage message and send it via the symbolic address as defined in the 4BTU tables.</a:t>
            </a:r>
          </a:p>
        </p:txBody>
      </p:sp>
      <p:sp>
        <p:nvSpPr>
          <p:cNvPr id="2" name="Rectangle 1">
            <a:extLst>
              <a:ext uri="{FF2B5EF4-FFF2-40B4-BE49-F238E27FC236}">
                <a16:creationId xmlns:a16="http://schemas.microsoft.com/office/drawing/2014/main" id="{2727426B-48CE-49DD-B616-9B8E449A4102}"/>
              </a:ext>
            </a:extLst>
          </p:cNvPr>
          <p:cNvSpPr/>
          <p:nvPr/>
        </p:nvSpPr>
        <p:spPr>
          <a:xfrm>
            <a:off x="6969760" y="1656200"/>
            <a:ext cx="5222240" cy="2308324"/>
          </a:xfrm>
          <a:prstGeom prst="rect">
            <a:avLst/>
          </a:prstGeom>
          <a:solidFill>
            <a:schemeClr val="bg1"/>
          </a:solidFill>
        </p:spPr>
        <p:txBody>
          <a:bodyPr wrap="square">
            <a:spAutoFit/>
          </a:bodyPr>
          <a:lstStyle/>
          <a:p>
            <a:r>
              <a:rPr lang="en-US" sz="1200"/>
              <a:t>&gt;*************** STATION ADDRESSES FOR AMS **********************</a:t>
            </a:r>
            <a:br>
              <a:rPr lang="en-US" sz="1200"/>
            </a:br>
            <a:r>
              <a:rPr lang="en-US" sz="1200"/>
              <a:t>OPTION CODE -- C/CONFIRM - P/PRINT - E/EXIT - H/HELP </a:t>
            </a:r>
            <a:br>
              <a:rPr lang="en-US" sz="1200"/>
            </a:br>
            <a:r>
              <a:rPr lang="en-US" sz="1200"/>
              <a:t>                                                         &gt;4BMASK</a:t>
            </a:r>
            <a:br>
              <a:rPr lang="en-US" sz="1200"/>
            </a:br>
            <a:r>
              <a:rPr lang="en-US" sz="1200"/>
              <a:t>PRINTER ADDR(......)   ROTARY(.)          ITEM 001 TO 003 OF 003</a:t>
            </a:r>
            <a:br>
              <a:rPr lang="en-US" sz="1200"/>
            </a:br>
            <a:r>
              <a:rPr lang="en-US" sz="1200"/>
              <a:t>        MSG-TP(</a:t>
            </a:r>
            <a:r>
              <a:rPr lang="en-US" sz="1200">
                <a:highlight>
                  <a:srgbClr val="FFFF00"/>
                </a:highlight>
              </a:rPr>
              <a:t>BSM</a:t>
            </a:r>
            <a:r>
              <a:rPr lang="en-US" sz="1200"/>
              <a:t>) DT(30SEP13) ALC(XH) VS(01) ACK(N) ADDR-TP(M)</a:t>
            </a:r>
            <a:br>
              <a:rPr lang="en-US" sz="1200"/>
            </a:br>
            <a:r>
              <a:rPr lang="en-US" sz="1200"/>
              <a:t>      ADDR (1) (</a:t>
            </a:r>
            <a:r>
              <a:rPr lang="en-US" sz="1200">
                <a:highlight>
                  <a:srgbClr val="FFFF00"/>
                </a:highlight>
              </a:rPr>
              <a:t>AMSBSXH</a:t>
            </a:r>
            <a:r>
              <a:rPr lang="en-US" sz="1200"/>
              <a:t>/......./......./......./......./.......)</a:t>
            </a:r>
            <a:br>
              <a:rPr lang="en-US" sz="1200"/>
            </a:br>
            <a:r>
              <a:rPr lang="en-US" sz="1200"/>
              <a:t>        MSG-TP(</a:t>
            </a:r>
            <a:r>
              <a:rPr lang="en-US" sz="1200">
                <a:highlight>
                  <a:srgbClr val="FFFF00"/>
                </a:highlight>
              </a:rPr>
              <a:t>BTM</a:t>
            </a:r>
            <a:r>
              <a:rPr lang="en-US" sz="1200"/>
              <a:t>) DT(25NOV15) ALC(KL) VS(1 ) ACK(N) ADDR-TP(M)</a:t>
            </a:r>
            <a:br>
              <a:rPr lang="en-US" sz="1200"/>
            </a:br>
            <a:r>
              <a:rPr lang="en-US" sz="1200"/>
              <a:t>      ADDR (1) (</a:t>
            </a:r>
            <a:r>
              <a:rPr lang="en-US" sz="1200">
                <a:highlight>
                  <a:srgbClr val="FFFF00"/>
                </a:highlight>
              </a:rPr>
              <a:t>HDQKMKL</a:t>
            </a:r>
            <a:r>
              <a:rPr lang="en-US" sz="1200"/>
              <a:t>/......./......./......./......./.......)</a:t>
            </a:r>
            <a:br>
              <a:rPr lang="en-US" sz="1200"/>
            </a:br>
            <a:r>
              <a:rPr lang="en-US" sz="1200"/>
              <a:t>        MSG-TP(BTM) DT(27JUL17) ALC(XA) VS(1 ) ACK(N) ADDR-TP(M)</a:t>
            </a:r>
            <a:br>
              <a:rPr lang="en-US" sz="1200"/>
            </a:br>
            <a:r>
              <a:rPr lang="en-US" sz="1200"/>
              <a:t>      ADDR (1) (UTCPS1P/......./......./......./......./.......)</a:t>
            </a:r>
            <a:br>
              <a:rPr lang="en-US" sz="1200"/>
            </a:br>
            <a:r>
              <a:rPr lang="en-US" sz="1200"/>
              <a:t>SCROLL CMD(..) OPTION(.) </a:t>
            </a:r>
            <a:br>
              <a:rPr lang="en-US" sz="1200"/>
            </a:br>
            <a:r>
              <a:rPr lang="en-US" sz="1200"/>
              <a:t>----------------------------------------------------------------</a:t>
            </a:r>
          </a:p>
        </p:txBody>
      </p:sp>
      <p:pic>
        <p:nvPicPr>
          <p:cNvPr id="26" name="Picture 4" descr="Afbeeldingsresultaat voor suitcase">
            <a:extLst>
              <a:ext uri="{FF2B5EF4-FFF2-40B4-BE49-F238E27FC236}">
                <a16:creationId xmlns:a16="http://schemas.microsoft.com/office/drawing/2014/main" id="{B1C5C985-B95F-48DA-92D9-11EE0828D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26" y="1985424"/>
            <a:ext cx="934174" cy="62165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descr="blob:https://web.whatsapp.com/280441a5-c9f5-4103-9fda-cfa5cbee8afe">
            <a:extLst>
              <a:ext uri="{FF2B5EF4-FFF2-40B4-BE49-F238E27FC236}">
                <a16:creationId xmlns:a16="http://schemas.microsoft.com/office/drawing/2014/main" id="{410D3F77-565C-4804-9AD5-615BEFB152B9}"/>
              </a:ext>
            </a:extLst>
          </p:cNvPr>
          <p:cNvSpPr>
            <a:spLocks noChangeAspect="1" noChangeArrowheads="1"/>
          </p:cNvSpPr>
          <p:nvPr/>
        </p:nvSpPr>
        <p:spPr bwMode="auto">
          <a:xfrm>
            <a:off x="4032326" y="5318166"/>
            <a:ext cx="256798" cy="1149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2" name="Rectangle 11">
            <a:extLst>
              <a:ext uri="{FF2B5EF4-FFF2-40B4-BE49-F238E27FC236}">
                <a16:creationId xmlns:a16="http://schemas.microsoft.com/office/drawing/2014/main" id="{299A3B66-A31D-48B4-974F-D34982CD002A}"/>
              </a:ext>
            </a:extLst>
          </p:cNvPr>
          <p:cNvSpPr/>
          <p:nvPr/>
        </p:nvSpPr>
        <p:spPr>
          <a:xfrm>
            <a:off x="1066801" y="3240026"/>
            <a:ext cx="1371600" cy="61821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400">
                <a:solidFill>
                  <a:schemeClr val="bg1"/>
                </a:solidFill>
              </a:rPr>
              <a:t>iPort </a:t>
            </a:r>
            <a:r>
              <a:rPr lang="nl-NL" sz="1400" err="1">
                <a:solidFill>
                  <a:schemeClr val="bg1"/>
                </a:solidFill>
              </a:rPr>
              <a:t>application</a:t>
            </a:r>
            <a:endParaRPr lang="nl-NL" sz="1400">
              <a:solidFill>
                <a:schemeClr val="bg1"/>
              </a:solidFill>
            </a:endParaRPr>
          </a:p>
        </p:txBody>
      </p:sp>
      <p:sp>
        <p:nvSpPr>
          <p:cNvPr id="17" name="Rectangle 16">
            <a:extLst>
              <a:ext uri="{FF2B5EF4-FFF2-40B4-BE49-F238E27FC236}">
                <a16:creationId xmlns:a16="http://schemas.microsoft.com/office/drawing/2014/main" id="{C1D568A5-37F2-4412-B2A0-9A9942257D44}"/>
              </a:ext>
            </a:extLst>
          </p:cNvPr>
          <p:cNvSpPr/>
          <p:nvPr/>
        </p:nvSpPr>
        <p:spPr>
          <a:xfrm>
            <a:off x="1087394" y="4476166"/>
            <a:ext cx="1351007" cy="4541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100" err="1"/>
              <a:t>Meridian</a:t>
            </a:r>
            <a:endParaRPr lang="nl-NL" sz="1100"/>
          </a:p>
        </p:txBody>
      </p:sp>
      <p:sp>
        <p:nvSpPr>
          <p:cNvPr id="22" name="Cloud 21">
            <a:extLst>
              <a:ext uri="{FF2B5EF4-FFF2-40B4-BE49-F238E27FC236}">
                <a16:creationId xmlns:a16="http://schemas.microsoft.com/office/drawing/2014/main" id="{9FD553AE-8D45-45E1-A43B-FAE2C47DA81B}"/>
              </a:ext>
            </a:extLst>
          </p:cNvPr>
          <p:cNvSpPr/>
          <p:nvPr/>
        </p:nvSpPr>
        <p:spPr>
          <a:xfrm rot="10800000">
            <a:off x="3363795" y="4462251"/>
            <a:ext cx="1350996" cy="614044"/>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sz="1100">
              <a:solidFill>
                <a:schemeClr val="tx1"/>
              </a:solidFill>
            </a:endParaRPr>
          </a:p>
        </p:txBody>
      </p:sp>
      <p:sp>
        <p:nvSpPr>
          <p:cNvPr id="23" name="TextBox 128">
            <a:extLst>
              <a:ext uri="{FF2B5EF4-FFF2-40B4-BE49-F238E27FC236}">
                <a16:creationId xmlns:a16="http://schemas.microsoft.com/office/drawing/2014/main" id="{83E6C646-8099-48B4-852E-D7368B40827C}"/>
              </a:ext>
            </a:extLst>
          </p:cNvPr>
          <p:cNvSpPr txBox="1">
            <a:spLocks noChangeArrowheads="1"/>
          </p:cNvSpPr>
          <p:nvPr/>
        </p:nvSpPr>
        <p:spPr bwMode="auto">
          <a:xfrm>
            <a:off x="3660379" y="4635565"/>
            <a:ext cx="1462523" cy="18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100"/>
              <a:t>network</a:t>
            </a:r>
            <a:endParaRPr lang="nl-NL" altLang="nl-NL" sz="1100"/>
          </a:p>
        </p:txBody>
      </p:sp>
      <p:sp>
        <p:nvSpPr>
          <p:cNvPr id="25" name="TextBox 24">
            <a:extLst>
              <a:ext uri="{FF2B5EF4-FFF2-40B4-BE49-F238E27FC236}">
                <a16:creationId xmlns:a16="http://schemas.microsoft.com/office/drawing/2014/main" id="{A5998B58-D099-49E7-83C7-3866FA67AF6B}"/>
              </a:ext>
            </a:extLst>
          </p:cNvPr>
          <p:cNvSpPr txBox="1"/>
          <p:nvPr/>
        </p:nvSpPr>
        <p:spPr>
          <a:xfrm>
            <a:off x="1087394" y="4933848"/>
            <a:ext cx="1822070" cy="307777"/>
          </a:xfrm>
          <a:prstGeom prst="rect">
            <a:avLst/>
          </a:prstGeom>
          <a:noFill/>
        </p:spPr>
        <p:txBody>
          <a:bodyPr wrap="square" rtlCol="0">
            <a:spAutoFit/>
          </a:bodyPr>
          <a:lstStyle/>
          <a:p>
            <a:r>
              <a:rPr lang="en-US" sz="1400"/>
              <a:t>Atlanta Data Center</a:t>
            </a:r>
          </a:p>
        </p:txBody>
      </p:sp>
      <p:sp>
        <p:nvSpPr>
          <p:cNvPr id="36" name="Arrow: Down 35">
            <a:extLst>
              <a:ext uri="{FF2B5EF4-FFF2-40B4-BE49-F238E27FC236}">
                <a16:creationId xmlns:a16="http://schemas.microsoft.com/office/drawing/2014/main" id="{7236DB41-7863-4617-B1F6-2A6B47DD1F1F}"/>
              </a:ext>
            </a:extLst>
          </p:cNvPr>
          <p:cNvSpPr/>
          <p:nvPr/>
        </p:nvSpPr>
        <p:spPr>
          <a:xfrm>
            <a:off x="2073900" y="2524972"/>
            <a:ext cx="451637" cy="6979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5F880F8-D39F-4E62-98E3-9153180C20D6}"/>
              </a:ext>
            </a:extLst>
          </p:cNvPr>
          <p:cNvSpPr txBox="1"/>
          <p:nvPr/>
        </p:nvSpPr>
        <p:spPr>
          <a:xfrm>
            <a:off x="840404" y="2648003"/>
            <a:ext cx="1216839" cy="430887"/>
          </a:xfrm>
          <a:prstGeom prst="rect">
            <a:avLst/>
          </a:prstGeom>
          <a:solidFill>
            <a:schemeClr val="bg1"/>
          </a:solidFill>
        </p:spPr>
        <p:txBody>
          <a:bodyPr wrap="square" rtlCol="0">
            <a:spAutoFit/>
          </a:bodyPr>
          <a:lstStyle/>
          <a:p>
            <a:r>
              <a:rPr lang="en-US" sz="1050"/>
              <a:t>Please add a piece of baggage</a:t>
            </a:r>
          </a:p>
        </p:txBody>
      </p:sp>
      <p:sp>
        <p:nvSpPr>
          <p:cNvPr id="39" name="Arrow: Down 38">
            <a:extLst>
              <a:ext uri="{FF2B5EF4-FFF2-40B4-BE49-F238E27FC236}">
                <a16:creationId xmlns:a16="http://schemas.microsoft.com/office/drawing/2014/main" id="{D8788B1B-7CA8-4991-A6D7-AD2927933C69}"/>
              </a:ext>
            </a:extLst>
          </p:cNvPr>
          <p:cNvSpPr/>
          <p:nvPr/>
        </p:nvSpPr>
        <p:spPr>
          <a:xfrm>
            <a:off x="2057424" y="3812630"/>
            <a:ext cx="451637" cy="6979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130">
            <a:extLst>
              <a:ext uri="{FF2B5EF4-FFF2-40B4-BE49-F238E27FC236}">
                <a16:creationId xmlns:a16="http://schemas.microsoft.com/office/drawing/2014/main" id="{FFDFADD7-E5E5-4251-9DB6-8D57036A8EB1}"/>
              </a:ext>
            </a:extLst>
          </p:cNvPr>
          <p:cNvSpPr txBox="1">
            <a:spLocks noChangeArrowheads="1"/>
          </p:cNvSpPr>
          <p:nvPr/>
        </p:nvSpPr>
        <p:spPr bwMode="auto">
          <a:xfrm>
            <a:off x="1615135" y="3975243"/>
            <a:ext cx="60289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050" err="1"/>
              <a:t>XMLe</a:t>
            </a:r>
            <a:endParaRPr lang="nl-NL" altLang="nl-NL" sz="1050"/>
          </a:p>
        </p:txBody>
      </p:sp>
      <p:sp>
        <p:nvSpPr>
          <p:cNvPr id="42" name="TextBox 41">
            <a:extLst>
              <a:ext uri="{FF2B5EF4-FFF2-40B4-BE49-F238E27FC236}">
                <a16:creationId xmlns:a16="http://schemas.microsoft.com/office/drawing/2014/main" id="{ED9E0605-5233-47D9-BD44-B70ACD7828CF}"/>
              </a:ext>
            </a:extLst>
          </p:cNvPr>
          <p:cNvSpPr txBox="1"/>
          <p:nvPr/>
        </p:nvSpPr>
        <p:spPr>
          <a:xfrm>
            <a:off x="389462" y="3901806"/>
            <a:ext cx="1216839" cy="430887"/>
          </a:xfrm>
          <a:prstGeom prst="rect">
            <a:avLst/>
          </a:prstGeom>
          <a:solidFill>
            <a:schemeClr val="bg1"/>
          </a:solidFill>
        </p:spPr>
        <p:txBody>
          <a:bodyPr wrap="square" rtlCol="0">
            <a:spAutoFit/>
          </a:bodyPr>
          <a:lstStyle/>
          <a:p>
            <a:r>
              <a:rPr lang="en-US" sz="1050"/>
              <a:t>Please add a piece of baggage</a:t>
            </a:r>
          </a:p>
        </p:txBody>
      </p:sp>
      <p:sp>
        <p:nvSpPr>
          <p:cNvPr id="43" name="TextBox 42">
            <a:extLst>
              <a:ext uri="{FF2B5EF4-FFF2-40B4-BE49-F238E27FC236}">
                <a16:creationId xmlns:a16="http://schemas.microsoft.com/office/drawing/2014/main" id="{F60B1354-91CA-429A-9D3A-A3F12FF3923A}"/>
              </a:ext>
            </a:extLst>
          </p:cNvPr>
          <p:cNvSpPr txBox="1"/>
          <p:nvPr/>
        </p:nvSpPr>
        <p:spPr>
          <a:xfrm>
            <a:off x="185137" y="4560085"/>
            <a:ext cx="902257" cy="415498"/>
          </a:xfrm>
          <a:prstGeom prst="rect">
            <a:avLst/>
          </a:prstGeom>
          <a:solidFill>
            <a:schemeClr val="bg1"/>
          </a:solidFill>
        </p:spPr>
        <p:txBody>
          <a:bodyPr wrap="square" rtlCol="0">
            <a:spAutoFit/>
          </a:bodyPr>
          <a:lstStyle/>
          <a:p>
            <a:r>
              <a:rPr lang="en-US" sz="1050"/>
              <a:t>OK, baggage added</a:t>
            </a:r>
          </a:p>
        </p:txBody>
      </p:sp>
      <p:sp>
        <p:nvSpPr>
          <p:cNvPr id="44" name="TextBox 43">
            <a:extLst>
              <a:ext uri="{FF2B5EF4-FFF2-40B4-BE49-F238E27FC236}">
                <a16:creationId xmlns:a16="http://schemas.microsoft.com/office/drawing/2014/main" id="{F5821948-D131-4506-BB97-6E521311D523}"/>
              </a:ext>
            </a:extLst>
          </p:cNvPr>
          <p:cNvSpPr txBox="1"/>
          <p:nvPr/>
        </p:nvSpPr>
        <p:spPr>
          <a:xfrm>
            <a:off x="2417680" y="4441752"/>
            <a:ext cx="902257" cy="577081"/>
          </a:xfrm>
          <a:prstGeom prst="rect">
            <a:avLst/>
          </a:prstGeom>
          <a:solidFill>
            <a:schemeClr val="bg1"/>
          </a:solidFill>
        </p:spPr>
        <p:txBody>
          <a:bodyPr wrap="square" rtlCol="0">
            <a:spAutoFit/>
          </a:bodyPr>
          <a:lstStyle/>
          <a:p>
            <a:r>
              <a:rPr lang="en-US" sz="1050"/>
              <a:t>Send BSM message to the airport</a:t>
            </a:r>
          </a:p>
        </p:txBody>
      </p:sp>
      <p:sp>
        <p:nvSpPr>
          <p:cNvPr id="45" name="Rectangle 44">
            <a:extLst>
              <a:ext uri="{FF2B5EF4-FFF2-40B4-BE49-F238E27FC236}">
                <a16:creationId xmlns:a16="http://schemas.microsoft.com/office/drawing/2014/main" id="{440DA4C9-6E30-49CF-B627-892FAA0143E4}"/>
              </a:ext>
            </a:extLst>
          </p:cNvPr>
          <p:cNvSpPr/>
          <p:nvPr/>
        </p:nvSpPr>
        <p:spPr>
          <a:xfrm>
            <a:off x="4743983" y="4132998"/>
            <a:ext cx="1351007" cy="50249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100"/>
              <a:t>Airports</a:t>
            </a:r>
          </a:p>
          <a:p>
            <a:pPr algn="ctr" eaLnBrk="1" hangingPunct="1">
              <a:defRPr/>
            </a:pPr>
            <a:r>
              <a:rPr lang="nl-NL" sz="1100"/>
              <a:t>Baggage systems</a:t>
            </a:r>
          </a:p>
        </p:txBody>
      </p:sp>
      <p:sp>
        <p:nvSpPr>
          <p:cNvPr id="46" name="Arrow: Down 45">
            <a:extLst>
              <a:ext uri="{FF2B5EF4-FFF2-40B4-BE49-F238E27FC236}">
                <a16:creationId xmlns:a16="http://schemas.microsoft.com/office/drawing/2014/main" id="{7CC51B7A-953B-4132-B11E-0F49B7303612}"/>
              </a:ext>
            </a:extLst>
          </p:cNvPr>
          <p:cNvSpPr/>
          <p:nvPr/>
        </p:nvSpPr>
        <p:spPr>
          <a:xfrm rot="16200000">
            <a:off x="3766611" y="3610668"/>
            <a:ext cx="341872" cy="1614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8A929AC-5107-4026-8AAA-819215EA0D42}"/>
              </a:ext>
            </a:extLst>
          </p:cNvPr>
          <p:cNvSpPr txBox="1"/>
          <p:nvPr/>
        </p:nvSpPr>
        <p:spPr>
          <a:xfrm>
            <a:off x="977136" y="5298786"/>
            <a:ext cx="10058400" cy="830997"/>
          </a:xfrm>
          <a:prstGeom prst="rect">
            <a:avLst/>
          </a:prstGeom>
          <a:solidFill>
            <a:schemeClr val="accent3">
              <a:lumMod val="20000"/>
              <a:lumOff val="80000"/>
            </a:schemeClr>
          </a:solidFill>
        </p:spPr>
        <p:txBody>
          <a:bodyPr wrap="square" rtlCol="0">
            <a:spAutoFit/>
          </a:bodyPr>
          <a:lstStyle/>
          <a:p>
            <a:r>
              <a:rPr lang="en-US" sz="1200"/>
              <a:t>The SITA baggage hub in London plays a big role in delivering baggage messages over the world. We have a direct MQ connection with SITA hub in London. Most SITA airports are connected to the SITA hub, and they function as a focal point for baggage data. This means we can route all SITA related BSM’s to a single address (</a:t>
            </a:r>
            <a:r>
              <a:rPr lang="en-US" sz="1200">
                <a:highlight>
                  <a:srgbClr val="FFFF00"/>
                </a:highlight>
              </a:rPr>
              <a:t>STABSXH</a:t>
            </a:r>
            <a:r>
              <a:rPr lang="en-US" sz="1200"/>
              <a:t>), and SITA will forward based on airport code.</a:t>
            </a:r>
          </a:p>
          <a:p>
            <a:r>
              <a:rPr lang="en-US" sz="1200"/>
              <a:t>The SITA MQ connection to the baggage hub is using the SITA routers in Atlanta.</a:t>
            </a:r>
          </a:p>
        </p:txBody>
      </p:sp>
      <p:sp>
        <p:nvSpPr>
          <p:cNvPr id="38" name="Rectangle: Rounded Corners 37">
            <a:extLst>
              <a:ext uri="{FF2B5EF4-FFF2-40B4-BE49-F238E27FC236}">
                <a16:creationId xmlns:a16="http://schemas.microsoft.com/office/drawing/2014/main" id="{09823DF8-6C81-4081-B1AF-6D87A3A0EDAF}"/>
              </a:ext>
            </a:extLst>
          </p:cNvPr>
          <p:cNvSpPr/>
          <p:nvPr/>
        </p:nvSpPr>
        <p:spPr>
          <a:xfrm>
            <a:off x="3525795" y="3423740"/>
            <a:ext cx="858440" cy="991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SITA baggage hub or direct delivery</a:t>
            </a:r>
          </a:p>
        </p:txBody>
      </p:sp>
      <p:sp>
        <p:nvSpPr>
          <p:cNvPr id="24" name="Rectangle: Beveled 23">
            <a:hlinkClick r:id="rId4" action="ppaction://hlinksldjump"/>
            <a:extLst>
              <a:ext uri="{FF2B5EF4-FFF2-40B4-BE49-F238E27FC236}">
                <a16:creationId xmlns:a16="http://schemas.microsoft.com/office/drawing/2014/main" id="{EF39F054-98AD-4111-BACF-56A776E5E063}"/>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5972528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12" grpId="0" animBg="1"/>
      <p:bldP spid="17" grpId="0" animBg="1"/>
      <p:bldP spid="22" grpId="0" animBg="1"/>
      <p:bldP spid="23" grpId="0"/>
      <p:bldP spid="25" grpId="0"/>
      <p:bldP spid="36" grpId="0" animBg="1"/>
      <p:bldP spid="37" grpId="0" animBg="1"/>
      <p:bldP spid="39" grpId="0" animBg="1"/>
      <p:bldP spid="40" grpId="0"/>
      <p:bldP spid="42" grpId="0" animBg="1"/>
      <p:bldP spid="43" grpId="0" animBg="1"/>
      <p:bldP spid="44" grpId="0" animBg="1"/>
      <p:bldP spid="45" grpId="0" animBg="1"/>
      <p:bldP spid="46" grpId="0" animBg="1"/>
      <p:bldP spid="47" grpId="0" animBg="1"/>
      <p:bldP spid="3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481591" y="62217"/>
            <a:ext cx="96618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Baggage processing iPort </a:t>
            </a:r>
            <a:r>
              <a:rPr lang="nl-NL" altLang="nl-NL" sz="4000" err="1">
                <a:solidFill>
                  <a:srgbClr val="00B0F0"/>
                </a:solidFill>
              </a:rPr>
              <a:t>specific</a:t>
            </a:r>
            <a:endParaRPr lang="nl-NL" altLang="nl-NL" sz="4000">
              <a:solidFill>
                <a:srgbClr val="00B0F0"/>
              </a:solidFill>
            </a:endParaRPr>
          </a:p>
        </p:txBody>
      </p:sp>
      <p:sp>
        <p:nvSpPr>
          <p:cNvPr id="24" name="TextBox 23">
            <a:extLst>
              <a:ext uri="{FF2B5EF4-FFF2-40B4-BE49-F238E27FC236}">
                <a16:creationId xmlns:a16="http://schemas.microsoft.com/office/drawing/2014/main" id="{B4CD1D79-B77C-4ACC-8F59-FB1DCD670C99}"/>
              </a:ext>
            </a:extLst>
          </p:cNvPr>
          <p:cNvSpPr txBox="1"/>
          <p:nvPr/>
        </p:nvSpPr>
        <p:spPr>
          <a:xfrm>
            <a:off x="1066800" y="975360"/>
            <a:ext cx="10058400" cy="1077218"/>
          </a:xfrm>
          <a:prstGeom prst="rect">
            <a:avLst/>
          </a:prstGeom>
          <a:solidFill>
            <a:schemeClr val="accent3">
              <a:lumMod val="20000"/>
              <a:lumOff val="80000"/>
            </a:schemeClr>
          </a:solidFill>
        </p:spPr>
        <p:txBody>
          <a:bodyPr wrap="square" rtlCol="0">
            <a:spAutoFit/>
          </a:bodyPr>
          <a:lstStyle/>
          <a:p>
            <a:r>
              <a:rPr lang="en-US" sz="1600"/>
              <a:t>iPort supports a large number of baggage lists.</a:t>
            </a:r>
          </a:p>
          <a:p>
            <a:r>
              <a:rPr lang="en-US" sz="1600"/>
              <a:t>Baggage numbers can either be generated via iPort, via the kiosk or via a </a:t>
            </a:r>
            <a:r>
              <a:rPr lang="en-US" sz="1600" err="1"/>
              <a:t>bagdrop</a:t>
            </a:r>
            <a:r>
              <a:rPr lang="en-US" sz="1600"/>
              <a:t> device. In all situations, Meridian issues the numbers.</a:t>
            </a:r>
          </a:p>
          <a:p>
            <a:r>
              <a:rPr lang="en-US" sz="1600"/>
              <a:t>Example of a baggage list in iPort.</a:t>
            </a:r>
          </a:p>
        </p:txBody>
      </p:sp>
      <p:pic>
        <p:nvPicPr>
          <p:cNvPr id="3" name="Picture 2">
            <a:extLst>
              <a:ext uri="{FF2B5EF4-FFF2-40B4-BE49-F238E27FC236}">
                <a16:creationId xmlns:a16="http://schemas.microsoft.com/office/drawing/2014/main" id="{139AEBAF-FA77-4E5A-9910-3C186CA776B7}"/>
              </a:ext>
            </a:extLst>
          </p:cNvPr>
          <p:cNvPicPr>
            <a:picLocks noChangeAspect="1"/>
          </p:cNvPicPr>
          <p:nvPr/>
        </p:nvPicPr>
        <p:blipFill>
          <a:blip r:embed="rId3"/>
          <a:stretch>
            <a:fillRect/>
          </a:stretch>
        </p:blipFill>
        <p:spPr>
          <a:xfrm>
            <a:off x="5193393" y="1492345"/>
            <a:ext cx="6907167" cy="4882519"/>
          </a:xfrm>
          <a:prstGeom prst="rect">
            <a:avLst/>
          </a:prstGeom>
        </p:spPr>
      </p:pic>
      <p:sp>
        <p:nvSpPr>
          <p:cNvPr id="4" name="Arrow: Right 3">
            <a:extLst>
              <a:ext uri="{FF2B5EF4-FFF2-40B4-BE49-F238E27FC236}">
                <a16:creationId xmlns:a16="http://schemas.microsoft.com/office/drawing/2014/main" id="{7C4C47A7-2850-4D9D-BEB6-5F982130DB0C}"/>
              </a:ext>
            </a:extLst>
          </p:cNvPr>
          <p:cNvSpPr/>
          <p:nvPr/>
        </p:nvSpPr>
        <p:spPr>
          <a:xfrm>
            <a:off x="4175760" y="1767840"/>
            <a:ext cx="934720" cy="36576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Rectangle: Beveled 5">
            <a:hlinkClick r:id="rId4" action="ppaction://hlinksldjump"/>
            <a:extLst>
              <a:ext uri="{FF2B5EF4-FFF2-40B4-BE49-F238E27FC236}">
                <a16:creationId xmlns:a16="http://schemas.microsoft.com/office/drawing/2014/main" id="{41DCAB31-1C64-49CE-9354-6174B6E992AB}"/>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74727394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614537" y="93139"/>
            <a:ext cx="95207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Security Messaging - </a:t>
            </a:r>
            <a:r>
              <a:rPr lang="nl-NL" altLang="nl-NL" sz="4000" err="1">
                <a:solidFill>
                  <a:srgbClr val="00B0F0"/>
                </a:solidFill>
              </a:rPr>
              <a:t>introduction</a:t>
            </a:r>
            <a:endParaRPr lang="nl-NL" altLang="nl-NL" sz="4000">
              <a:solidFill>
                <a:srgbClr val="00B0F0"/>
              </a:solidFill>
            </a:endParaRPr>
          </a:p>
        </p:txBody>
      </p:sp>
      <p:sp>
        <p:nvSpPr>
          <p:cNvPr id="11" name="TextBox 10">
            <a:extLst>
              <a:ext uri="{FF2B5EF4-FFF2-40B4-BE49-F238E27FC236}">
                <a16:creationId xmlns:a16="http://schemas.microsoft.com/office/drawing/2014/main" id="{FB08EC9F-833C-4AE8-A938-C2EAE63E4854}"/>
              </a:ext>
            </a:extLst>
          </p:cNvPr>
          <p:cNvSpPr txBox="1"/>
          <p:nvPr/>
        </p:nvSpPr>
        <p:spPr>
          <a:xfrm>
            <a:off x="1066800" y="1239520"/>
            <a:ext cx="10058400" cy="2554545"/>
          </a:xfrm>
          <a:prstGeom prst="rect">
            <a:avLst/>
          </a:prstGeom>
          <a:solidFill>
            <a:schemeClr val="accent3">
              <a:lumMod val="20000"/>
              <a:lumOff val="80000"/>
            </a:schemeClr>
          </a:solidFill>
        </p:spPr>
        <p:txBody>
          <a:bodyPr wrap="square" rtlCol="0">
            <a:spAutoFit/>
          </a:bodyPr>
          <a:lstStyle/>
          <a:p>
            <a:r>
              <a:rPr lang="en-US" sz="1600"/>
              <a:t>Increasingly, governments demand Passenger information from flights coming in and departing their country.  The industry has defined a number of passenger information messages:</a:t>
            </a:r>
          </a:p>
          <a:p>
            <a:pPr marL="342900" indent="-342900">
              <a:buFont typeface="+mj-lt"/>
              <a:buAutoNum type="arabicPeriod"/>
            </a:pPr>
            <a:r>
              <a:rPr lang="en-US" sz="1600" b="1"/>
              <a:t>Advance Passenger Information (API) </a:t>
            </a:r>
            <a:r>
              <a:rPr lang="en-US" sz="1600"/>
              <a:t>for passengers travelling to or from a specific country. This is driven by security concerns. API data is a subset of the data found in a passport.</a:t>
            </a:r>
          </a:p>
          <a:p>
            <a:endParaRPr lang="en-US" sz="1600"/>
          </a:p>
          <a:p>
            <a:pPr lvl="1"/>
            <a:r>
              <a:rPr lang="en-US" sz="1600"/>
              <a:t>API data is either collected by the reservations system or by the DCS. In some cases, iPort receives the data from the reservations system (in the PNL). In most cases the data is gathered at the airport by means of a passport scan.</a:t>
            </a:r>
          </a:p>
          <a:p>
            <a:pPr marL="342900" indent="-342900">
              <a:buFont typeface="+mj-lt"/>
              <a:buAutoNum type="arabicPeriod" startAt="2"/>
            </a:pPr>
            <a:r>
              <a:rPr lang="en-US" sz="1600" b="1"/>
              <a:t>PNRGOV</a:t>
            </a:r>
            <a:r>
              <a:rPr lang="en-US" sz="1600"/>
              <a:t>. This is a dataset that exceeds the passport data content. It includes for example home address or street address of the passenger in the destination country. It may also hold other personal data. </a:t>
            </a:r>
          </a:p>
        </p:txBody>
      </p:sp>
      <p:sp>
        <p:nvSpPr>
          <p:cNvPr id="4" name="Rectangle: Beveled 3">
            <a:hlinkClick r:id="rId3" action="ppaction://hlinksldjump"/>
            <a:extLst>
              <a:ext uri="{FF2B5EF4-FFF2-40B4-BE49-F238E27FC236}">
                <a16:creationId xmlns:a16="http://schemas.microsoft.com/office/drawing/2014/main" id="{1E3354A2-A3DF-4B71-A9D5-B53C9C3BEB4A}"/>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20027725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49927" y="132857"/>
            <a:ext cx="102841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a:solidFill>
                  <a:srgbClr val="00B0F0"/>
                </a:solidFill>
              </a:rPr>
              <a:t>Tier 4 – APIS Security Messaging – Batch </a:t>
            </a:r>
            <a:r>
              <a:rPr lang="nl-NL" altLang="nl-NL" err="1">
                <a:solidFill>
                  <a:srgbClr val="00B0F0"/>
                </a:solidFill>
              </a:rPr>
              <a:t>vs</a:t>
            </a:r>
            <a:r>
              <a:rPr lang="nl-NL" altLang="nl-NL">
                <a:solidFill>
                  <a:srgbClr val="00B0F0"/>
                </a:solidFill>
              </a:rPr>
              <a:t> </a:t>
            </a:r>
            <a:r>
              <a:rPr lang="nl-NL" altLang="nl-NL" err="1">
                <a:solidFill>
                  <a:srgbClr val="00B0F0"/>
                </a:solidFill>
              </a:rPr>
              <a:t>interactive</a:t>
            </a:r>
            <a:endParaRPr lang="nl-NL" altLang="nl-NL">
              <a:solidFill>
                <a:srgbClr val="00B0F0"/>
              </a:solidFill>
            </a:endParaRPr>
          </a:p>
        </p:txBody>
      </p:sp>
      <p:sp>
        <p:nvSpPr>
          <p:cNvPr id="11" name="TextBox 10">
            <a:extLst>
              <a:ext uri="{FF2B5EF4-FFF2-40B4-BE49-F238E27FC236}">
                <a16:creationId xmlns:a16="http://schemas.microsoft.com/office/drawing/2014/main" id="{FB08EC9F-833C-4AE8-A938-C2EAE63E4854}"/>
              </a:ext>
            </a:extLst>
          </p:cNvPr>
          <p:cNvSpPr txBox="1"/>
          <p:nvPr/>
        </p:nvSpPr>
        <p:spPr>
          <a:xfrm>
            <a:off x="1009816" y="1025525"/>
            <a:ext cx="10058400" cy="2123658"/>
          </a:xfrm>
          <a:prstGeom prst="rect">
            <a:avLst/>
          </a:prstGeom>
          <a:solidFill>
            <a:schemeClr val="accent3">
              <a:lumMod val="20000"/>
              <a:lumOff val="80000"/>
            </a:schemeClr>
          </a:solidFill>
        </p:spPr>
        <p:txBody>
          <a:bodyPr wrap="square" rtlCol="0">
            <a:spAutoFit/>
          </a:bodyPr>
          <a:lstStyle/>
          <a:p>
            <a:r>
              <a:rPr lang="en-US" sz="1200" b="1"/>
              <a:t>Batch</a:t>
            </a:r>
          </a:p>
          <a:p>
            <a:pPr marL="171450" indent="-171450">
              <a:buFont typeface="Arial" panose="020B0604020202020204" pitchFamily="34" charset="0"/>
              <a:buChar char="•"/>
            </a:pPr>
            <a:r>
              <a:rPr lang="en-US" sz="1200"/>
              <a:t>In most cases, API data is delivered via ‘batch’ messages. </a:t>
            </a:r>
          </a:p>
          <a:p>
            <a:pPr marL="171450" indent="-171450">
              <a:buFont typeface="Arial" panose="020B0604020202020204" pitchFamily="34" charset="0"/>
              <a:buChar char="•"/>
            </a:pPr>
            <a:r>
              <a:rPr lang="en-US" sz="1200"/>
              <a:t>A store and forward, usually via TTY that sends all the passport data for a flight to the destination government system. </a:t>
            </a:r>
          </a:p>
          <a:p>
            <a:pPr marL="171450" indent="-171450">
              <a:buFont typeface="Arial" panose="020B0604020202020204" pitchFamily="34" charset="0"/>
              <a:buChar char="•"/>
            </a:pPr>
            <a:r>
              <a:rPr lang="en-US" sz="1200"/>
              <a:t>This batch is sent at the time of flight departure (set the flight to Post Departure) when all passenger data is definite. </a:t>
            </a:r>
          </a:p>
          <a:p>
            <a:pPr marL="171450" indent="-171450">
              <a:buFont typeface="Arial" panose="020B0604020202020204" pitchFamily="34" charset="0"/>
              <a:buChar char="•"/>
            </a:pPr>
            <a:r>
              <a:rPr lang="en-US" sz="1200"/>
              <a:t>Some countries demand batch data x hours before departure. In practice this means that multiple API messages per flight are sometimes sent. </a:t>
            </a:r>
          </a:p>
          <a:p>
            <a:pPr marL="171450" indent="-171450">
              <a:buFont typeface="Arial" panose="020B0604020202020204" pitchFamily="34" charset="0"/>
              <a:buChar char="•"/>
            </a:pPr>
            <a:r>
              <a:rPr lang="en-US" sz="1200"/>
              <a:t>Batch API messages are partially built by Meridian and partially built by iPort (using </a:t>
            </a:r>
            <a:r>
              <a:rPr lang="en-US" sz="1200" err="1"/>
              <a:t>XMLe</a:t>
            </a:r>
            <a:r>
              <a:rPr lang="en-US" sz="1200"/>
              <a:t>). </a:t>
            </a:r>
          </a:p>
          <a:p>
            <a:r>
              <a:rPr lang="en-US" sz="1200" b="1"/>
              <a:t>Interactive</a:t>
            </a:r>
          </a:p>
          <a:p>
            <a:pPr marL="171450" indent="-171450">
              <a:buFont typeface="Arial" panose="020B0604020202020204" pitchFamily="34" charset="0"/>
              <a:buChar char="•"/>
            </a:pPr>
            <a:r>
              <a:rPr lang="en-US" sz="1200"/>
              <a:t>Increasingly, governments demand ‘interactive’ vetting of passport data. </a:t>
            </a:r>
          </a:p>
          <a:p>
            <a:pPr marL="171450" indent="-171450">
              <a:buFont typeface="Arial" panose="020B0604020202020204" pitchFamily="34" charset="0"/>
              <a:buChar char="•"/>
            </a:pPr>
            <a:r>
              <a:rPr lang="en-US" sz="1200"/>
              <a:t>This means, a connection between the DCS and the government instance needs to be in place. </a:t>
            </a:r>
          </a:p>
          <a:p>
            <a:pPr marL="171450" indent="-171450">
              <a:buFont typeface="Arial" panose="020B0604020202020204" pitchFamily="34" charset="0"/>
              <a:buChar char="•"/>
            </a:pPr>
            <a:r>
              <a:rPr lang="en-US" sz="1200"/>
              <a:t>When the agent scans the passport, the data is immediately sent to the government, which responds with a ‘allowed’ or ‘not allowed’ response. </a:t>
            </a:r>
          </a:p>
          <a:p>
            <a:pPr marL="171450" indent="-171450">
              <a:buFont typeface="Arial" panose="020B0604020202020204" pitchFamily="34" charset="0"/>
              <a:buChar char="•"/>
            </a:pPr>
            <a:r>
              <a:rPr lang="en-US" sz="1200"/>
              <a:t>This mechanism is usually referred to as Interactive API or </a:t>
            </a:r>
            <a:r>
              <a:rPr lang="en-US" sz="1200" err="1"/>
              <a:t>iAPI</a:t>
            </a:r>
            <a:r>
              <a:rPr lang="en-US" sz="1200"/>
              <a:t>. </a:t>
            </a:r>
          </a:p>
        </p:txBody>
      </p:sp>
      <p:pic>
        <p:nvPicPr>
          <p:cNvPr id="1026" name="Picture 2" descr="Afbeeldingsresultaat voor passport">
            <a:extLst>
              <a:ext uri="{FF2B5EF4-FFF2-40B4-BE49-F238E27FC236}">
                <a16:creationId xmlns:a16="http://schemas.microsoft.com/office/drawing/2014/main" id="{05E746E3-CEA8-455B-8451-23577DDD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693" y="3412202"/>
            <a:ext cx="889254" cy="1235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fbeeldingsresultaat voor passport">
            <a:extLst>
              <a:ext uri="{FF2B5EF4-FFF2-40B4-BE49-F238E27FC236}">
                <a16:creationId xmlns:a16="http://schemas.microsoft.com/office/drawing/2014/main" id="{84B1A58B-F00B-4912-92FC-29A6F20E9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 y="5112466"/>
            <a:ext cx="889254" cy="1235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8E53153E-52AF-4317-86E1-D0B7B19A7B41}"/>
              </a:ext>
            </a:extLst>
          </p:cNvPr>
          <p:cNvSpPr/>
          <p:nvPr/>
        </p:nvSpPr>
        <p:spPr>
          <a:xfrm>
            <a:off x="2204720" y="5150883"/>
            <a:ext cx="1219200" cy="115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Reservations system</a:t>
            </a:r>
          </a:p>
        </p:txBody>
      </p:sp>
      <p:sp>
        <p:nvSpPr>
          <p:cNvPr id="3" name="Arrow: Right 2">
            <a:extLst>
              <a:ext uri="{FF2B5EF4-FFF2-40B4-BE49-F238E27FC236}">
                <a16:creationId xmlns:a16="http://schemas.microsoft.com/office/drawing/2014/main" id="{D918C163-4F92-49EE-AF48-62F4297420BF}"/>
              </a:ext>
            </a:extLst>
          </p:cNvPr>
          <p:cNvSpPr/>
          <p:nvPr/>
        </p:nvSpPr>
        <p:spPr>
          <a:xfrm>
            <a:off x="1335024" y="5543451"/>
            <a:ext cx="889254" cy="355600"/>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DC9502D-560F-457D-AFAC-9F348CD79E15}"/>
              </a:ext>
            </a:extLst>
          </p:cNvPr>
          <p:cNvSpPr/>
          <p:nvPr/>
        </p:nvSpPr>
        <p:spPr>
          <a:xfrm>
            <a:off x="4313174" y="4060091"/>
            <a:ext cx="1216786" cy="1808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DCS (iPort + Meridian)</a:t>
            </a:r>
          </a:p>
        </p:txBody>
      </p:sp>
      <p:sp>
        <p:nvSpPr>
          <p:cNvPr id="9" name="Arrow: Right 8">
            <a:extLst>
              <a:ext uri="{FF2B5EF4-FFF2-40B4-BE49-F238E27FC236}">
                <a16:creationId xmlns:a16="http://schemas.microsoft.com/office/drawing/2014/main" id="{96DFE38A-C55D-44CB-B1B1-94DC3217A6F2}"/>
              </a:ext>
            </a:extLst>
          </p:cNvPr>
          <p:cNvSpPr/>
          <p:nvPr/>
        </p:nvSpPr>
        <p:spPr>
          <a:xfrm>
            <a:off x="3423920" y="5340251"/>
            <a:ext cx="889254" cy="355600"/>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PNL</a:t>
            </a:r>
          </a:p>
        </p:txBody>
      </p:sp>
      <p:sp>
        <p:nvSpPr>
          <p:cNvPr id="10" name="Arrow: Right 9">
            <a:extLst>
              <a:ext uri="{FF2B5EF4-FFF2-40B4-BE49-F238E27FC236}">
                <a16:creationId xmlns:a16="http://schemas.microsoft.com/office/drawing/2014/main" id="{88088466-098E-4133-8744-2C1000754046}"/>
              </a:ext>
            </a:extLst>
          </p:cNvPr>
          <p:cNvSpPr/>
          <p:nvPr/>
        </p:nvSpPr>
        <p:spPr>
          <a:xfrm>
            <a:off x="3291942" y="4167496"/>
            <a:ext cx="1021231" cy="355600"/>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Scan</a:t>
            </a:r>
          </a:p>
        </p:txBody>
      </p:sp>
      <p:sp>
        <p:nvSpPr>
          <p:cNvPr id="12" name="Arrow: Right 11">
            <a:extLst>
              <a:ext uri="{FF2B5EF4-FFF2-40B4-BE49-F238E27FC236}">
                <a16:creationId xmlns:a16="http://schemas.microsoft.com/office/drawing/2014/main" id="{620EEEBF-668E-410D-9B49-D98989DBD071}"/>
              </a:ext>
            </a:extLst>
          </p:cNvPr>
          <p:cNvSpPr/>
          <p:nvPr/>
        </p:nvSpPr>
        <p:spPr>
          <a:xfrm>
            <a:off x="5560440" y="4883732"/>
            <a:ext cx="3561243" cy="47978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Batch - direct</a:t>
            </a:r>
          </a:p>
        </p:txBody>
      </p:sp>
      <p:sp>
        <p:nvSpPr>
          <p:cNvPr id="6" name="Arrow: Left-Right 5">
            <a:extLst>
              <a:ext uri="{FF2B5EF4-FFF2-40B4-BE49-F238E27FC236}">
                <a16:creationId xmlns:a16="http://schemas.microsoft.com/office/drawing/2014/main" id="{142D98EC-ADFC-47C5-910E-4F8B31804EFE}"/>
              </a:ext>
            </a:extLst>
          </p:cNvPr>
          <p:cNvSpPr/>
          <p:nvPr/>
        </p:nvSpPr>
        <p:spPr>
          <a:xfrm>
            <a:off x="5560440" y="5327958"/>
            <a:ext cx="3793398" cy="430985"/>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Interactive - direct</a:t>
            </a:r>
          </a:p>
        </p:txBody>
      </p:sp>
      <p:grpSp>
        <p:nvGrpSpPr>
          <p:cNvPr id="20" name="Group 19">
            <a:extLst>
              <a:ext uri="{FF2B5EF4-FFF2-40B4-BE49-F238E27FC236}">
                <a16:creationId xmlns:a16="http://schemas.microsoft.com/office/drawing/2014/main" id="{F5E3AF00-3715-4850-B834-60FA75F5ED07}"/>
              </a:ext>
            </a:extLst>
          </p:cNvPr>
          <p:cNvGrpSpPr/>
          <p:nvPr/>
        </p:nvGrpSpPr>
        <p:grpSpPr>
          <a:xfrm>
            <a:off x="9121683" y="3842045"/>
            <a:ext cx="2389318" cy="2004976"/>
            <a:chOff x="8866125" y="3968205"/>
            <a:chExt cx="2389318" cy="2004976"/>
          </a:xfrm>
        </p:grpSpPr>
        <p:sp>
          <p:nvSpPr>
            <p:cNvPr id="13" name="Rectangle: Rounded Corners 12">
              <a:extLst>
                <a:ext uri="{FF2B5EF4-FFF2-40B4-BE49-F238E27FC236}">
                  <a16:creationId xmlns:a16="http://schemas.microsoft.com/office/drawing/2014/main" id="{3FE2F0A9-604C-4EA2-B52C-2913F6E38209}"/>
                </a:ext>
              </a:extLst>
            </p:cNvPr>
            <p:cNvSpPr/>
            <p:nvPr/>
          </p:nvSpPr>
          <p:spPr>
            <a:xfrm>
              <a:off x="8866125" y="3968205"/>
              <a:ext cx="1638175" cy="120077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Government agencies</a:t>
              </a:r>
            </a:p>
          </p:txBody>
        </p:sp>
        <p:sp>
          <p:nvSpPr>
            <p:cNvPr id="14" name="Rectangle: Rounded Corners 13">
              <a:extLst>
                <a:ext uri="{FF2B5EF4-FFF2-40B4-BE49-F238E27FC236}">
                  <a16:creationId xmlns:a16="http://schemas.microsoft.com/office/drawing/2014/main" id="{30E20B42-164C-4F8A-ADD4-CD4370F466E6}"/>
                </a:ext>
              </a:extLst>
            </p:cNvPr>
            <p:cNvSpPr/>
            <p:nvPr/>
          </p:nvSpPr>
          <p:spPr>
            <a:xfrm>
              <a:off x="9062785" y="4161860"/>
              <a:ext cx="1638175" cy="1200775"/>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Government agencies</a:t>
              </a:r>
            </a:p>
          </p:txBody>
        </p:sp>
        <p:sp>
          <p:nvSpPr>
            <p:cNvPr id="15" name="Rectangle: Rounded Corners 14">
              <a:extLst>
                <a:ext uri="{FF2B5EF4-FFF2-40B4-BE49-F238E27FC236}">
                  <a16:creationId xmlns:a16="http://schemas.microsoft.com/office/drawing/2014/main" id="{F71DAAE6-879A-415F-89B1-5E21C2802C2B}"/>
                </a:ext>
              </a:extLst>
            </p:cNvPr>
            <p:cNvSpPr/>
            <p:nvPr/>
          </p:nvSpPr>
          <p:spPr>
            <a:xfrm>
              <a:off x="9259444" y="4355515"/>
              <a:ext cx="1638175" cy="120077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Government agencies</a:t>
              </a:r>
            </a:p>
          </p:txBody>
        </p:sp>
        <p:sp>
          <p:nvSpPr>
            <p:cNvPr id="16" name="Rectangle: Rounded Corners 15">
              <a:extLst>
                <a:ext uri="{FF2B5EF4-FFF2-40B4-BE49-F238E27FC236}">
                  <a16:creationId xmlns:a16="http://schemas.microsoft.com/office/drawing/2014/main" id="{45ECEFE8-D68B-4E02-9190-F6D6D681D61B}"/>
                </a:ext>
              </a:extLst>
            </p:cNvPr>
            <p:cNvSpPr/>
            <p:nvPr/>
          </p:nvSpPr>
          <p:spPr>
            <a:xfrm>
              <a:off x="9456104" y="4549170"/>
              <a:ext cx="1638175" cy="12007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Government agencies</a:t>
              </a:r>
            </a:p>
          </p:txBody>
        </p:sp>
        <p:sp>
          <p:nvSpPr>
            <p:cNvPr id="17" name="Rectangle: Rounded Corners 16">
              <a:extLst>
                <a:ext uri="{FF2B5EF4-FFF2-40B4-BE49-F238E27FC236}">
                  <a16:creationId xmlns:a16="http://schemas.microsoft.com/office/drawing/2014/main" id="{D215167F-E709-46F6-BAC7-8015A3CC4B0E}"/>
                </a:ext>
              </a:extLst>
            </p:cNvPr>
            <p:cNvSpPr/>
            <p:nvPr/>
          </p:nvSpPr>
          <p:spPr>
            <a:xfrm>
              <a:off x="9617268" y="4772406"/>
              <a:ext cx="1638175" cy="120077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Government agencies</a:t>
              </a:r>
            </a:p>
          </p:txBody>
        </p:sp>
      </p:grpSp>
      <p:sp>
        <p:nvSpPr>
          <p:cNvPr id="18" name="Arrow: Right 17">
            <a:extLst>
              <a:ext uri="{FF2B5EF4-FFF2-40B4-BE49-F238E27FC236}">
                <a16:creationId xmlns:a16="http://schemas.microsoft.com/office/drawing/2014/main" id="{1E781EA3-7948-4A4F-AA9C-47E0B62346E4}"/>
              </a:ext>
            </a:extLst>
          </p:cNvPr>
          <p:cNvSpPr/>
          <p:nvPr/>
        </p:nvSpPr>
        <p:spPr>
          <a:xfrm>
            <a:off x="5518151" y="3974912"/>
            <a:ext cx="1269494" cy="47978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Batch </a:t>
            </a:r>
          </a:p>
        </p:txBody>
      </p:sp>
      <p:sp>
        <p:nvSpPr>
          <p:cNvPr id="19" name="Arrow: Left-Right 18">
            <a:extLst>
              <a:ext uri="{FF2B5EF4-FFF2-40B4-BE49-F238E27FC236}">
                <a16:creationId xmlns:a16="http://schemas.microsoft.com/office/drawing/2014/main" id="{631E2116-9860-40E2-BBD2-280D4E50A7B0}"/>
              </a:ext>
            </a:extLst>
          </p:cNvPr>
          <p:cNvSpPr/>
          <p:nvPr/>
        </p:nvSpPr>
        <p:spPr>
          <a:xfrm>
            <a:off x="5485156" y="4450931"/>
            <a:ext cx="1302489" cy="430985"/>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Interactive</a:t>
            </a:r>
          </a:p>
        </p:txBody>
      </p:sp>
      <p:sp>
        <p:nvSpPr>
          <p:cNvPr id="7" name="Rectangle: Rounded Corners 6">
            <a:extLst>
              <a:ext uri="{FF2B5EF4-FFF2-40B4-BE49-F238E27FC236}">
                <a16:creationId xmlns:a16="http://schemas.microsoft.com/office/drawing/2014/main" id="{8988AE0D-1D24-4C80-990B-75841720E9A3}"/>
              </a:ext>
            </a:extLst>
          </p:cNvPr>
          <p:cNvSpPr/>
          <p:nvPr/>
        </p:nvSpPr>
        <p:spPr>
          <a:xfrm>
            <a:off x="6787644" y="3574357"/>
            <a:ext cx="974595" cy="135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Indirect (via Service provider)</a:t>
            </a:r>
          </a:p>
        </p:txBody>
      </p:sp>
      <p:sp>
        <p:nvSpPr>
          <p:cNvPr id="21" name="Arrow: Right 20">
            <a:extLst>
              <a:ext uri="{FF2B5EF4-FFF2-40B4-BE49-F238E27FC236}">
                <a16:creationId xmlns:a16="http://schemas.microsoft.com/office/drawing/2014/main" id="{38EC0949-275A-4C0B-9B85-50724C740E2D}"/>
              </a:ext>
            </a:extLst>
          </p:cNvPr>
          <p:cNvSpPr/>
          <p:nvPr/>
        </p:nvSpPr>
        <p:spPr>
          <a:xfrm>
            <a:off x="7804797" y="3966472"/>
            <a:ext cx="1302489" cy="47978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Batch </a:t>
            </a:r>
          </a:p>
        </p:txBody>
      </p:sp>
      <p:sp>
        <p:nvSpPr>
          <p:cNvPr id="24" name="Arrow: Left-Right 23">
            <a:extLst>
              <a:ext uri="{FF2B5EF4-FFF2-40B4-BE49-F238E27FC236}">
                <a16:creationId xmlns:a16="http://schemas.microsoft.com/office/drawing/2014/main" id="{9F5A544D-6808-422E-BC36-FEA93F373D6F}"/>
              </a:ext>
            </a:extLst>
          </p:cNvPr>
          <p:cNvSpPr/>
          <p:nvPr/>
        </p:nvSpPr>
        <p:spPr>
          <a:xfrm>
            <a:off x="7762239" y="4473917"/>
            <a:ext cx="1302489" cy="430985"/>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Interactive</a:t>
            </a:r>
          </a:p>
        </p:txBody>
      </p:sp>
      <p:sp>
        <p:nvSpPr>
          <p:cNvPr id="25" name="Rectangle: Beveled 24">
            <a:hlinkClick r:id="rId4" action="ppaction://hlinksldjump"/>
            <a:extLst>
              <a:ext uri="{FF2B5EF4-FFF2-40B4-BE49-F238E27FC236}">
                <a16:creationId xmlns:a16="http://schemas.microsoft.com/office/drawing/2014/main" id="{6457FBF7-9942-4265-B28B-1B791A81E3BA}"/>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3291253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27" presetClass="emph" presetSubtype="0" repeatCount="5000" fill="remove" grpId="1" nodeType="withEffect">
                                  <p:stCondLst>
                                    <p:cond delay="0"/>
                                  </p:stCondLst>
                                  <p:childTnLst>
                                    <p:animClr clrSpc="rgb" dir="cw">
                                      <p:cBhvr override="childStyle">
                                        <p:cTn id="50" dur="1000" autoRev="1" fill="remove"/>
                                        <p:tgtEl>
                                          <p:spTgt spid="18"/>
                                        </p:tgtEl>
                                        <p:attrNameLst>
                                          <p:attrName>style.color</p:attrName>
                                        </p:attrNameLst>
                                      </p:cBhvr>
                                      <p:to>
                                        <a:schemeClr val="bg1"/>
                                      </p:to>
                                    </p:animClr>
                                    <p:animClr clrSpc="rgb" dir="cw">
                                      <p:cBhvr>
                                        <p:cTn id="51" dur="1000" autoRev="1" fill="remove"/>
                                        <p:tgtEl>
                                          <p:spTgt spid="18"/>
                                        </p:tgtEl>
                                        <p:attrNameLst>
                                          <p:attrName>fillcolor</p:attrName>
                                        </p:attrNameLst>
                                      </p:cBhvr>
                                      <p:to>
                                        <a:schemeClr val="bg1"/>
                                      </p:to>
                                    </p:animClr>
                                    <p:set>
                                      <p:cBhvr>
                                        <p:cTn id="52" dur="1000" autoRev="1" fill="remove"/>
                                        <p:tgtEl>
                                          <p:spTgt spid="18"/>
                                        </p:tgtEl>
                                        <p:attrNameLst>
                                          <p:attrName>fill.type</p:attrName>
                                        </p:attrNameLst>
                                      </p:cBhvr>
                                      <p:to>
                                        <p:strVal val="solid"/>
                                      </p:to>
                                    </p:set>
                                    <p:set>
                                      <p:cBhvr>
                                        <p:cTn id="53" dur="1000" autoRev="1" fill="remove"/>
                                        <p:tgtEl>
                                          <p:spTgt spid="18"/>
                                        </p:tgtEl>
                                        <p:attrNameLst>
                                          <p:attrName>fill.on</p:attrName>
                                        </p:attrNameLst>
                                      </p:cBhvr>
                                      <p:to>
                                        <p:strVal val="true"/>
                                      </p:to>
                                    </p:set>
                                  </p:childTnLst>
                                </p:cTn>
                              </p:par>
                              <p:par>
                                <p:cTn id="54" presetID="27" presetClass="emph" presetSubtype="0" repeatCount="5000" fill="remove" grpId="1" nodeType="withEffect">
                                  <p:stCondLst>
                                    <p:cond delay="0"/>
                                  </p:stCondLst>
                                  <p:childTnLst>
                                    <p:animClr clrSpc="rgb" dir="cw">
                                      <p:cBhvr override="childStyle">
                                        <p:cTn id="55" dur="1000" autoRev="1" fill="remove"/>
                                        <p:tgtEl>
                                          <p:spTgt spid="21"/>
                                        </p:tgtEl>
                                        <p:attrNameLst>
                                          <p:attrName>style.color</p:attrName>
                                        </p:attrNameLst>
                                      </p:cBhvr>
                                      <p:to>
                                        <a:schemeClr val="bg1"/>
                                      </p:to>
                                    </p:animClr>
                                    <p:animClr clrSpc="rgb" dir="cw">
                                      <p:cBhvr>
                                        <p:cTn id="56" dur="1000" autoRev="1" fill="remove"/>
                                        <p:tgtEl>
                                          <p:spTgt spid="21"/>
                                        </p:tgtEl>
                                        <p:attrNameLst>
                                          <p:attrName>fillcolor</p:attrName>
                                        </p:attrNameLst>
                                      </p:cBhvr>
                                      <p:to>
                                        <a:schemeClr val="bg1"/>
                                      </p:to>
                                    </p:animClr>
                                    <p:set>
                                      <p:cBhvr>
                                        <p:cTn id="57" dur="1000" autoRev="1" fill="remove"/>
                                        <p:tgtEl>
                                          <p:spTgt spid="21"/>
                                        </p:tgtEl>
                                        <p:attrNameLst>
                                          <p:attrName>fill.type</p:attrName>
                                        </p:attrNameLst>
                                      </p:cBhvr>
                                      <p:to>
                                        <p:strVal val="solid"/>
                                      </p:to>
                                    </p:set>
                                    <p:set>
                                      <p:cBhvr>
                                        <p:cTn id="58" dur="1000" autoRev="1" fill="remove"/>
                                        <p:tgtEl>
                                          <p:spTgt spid="21"/>
                                        </p:tgtEl>
                                        <p:attrNameLst>
                                          <p:attrName>fill.on</p:attrName>
                                        </p:attrNameLst>
                                      </p:cBhvr>
                                      <p:to>
                                        <p:strVal val="true"/>
                                      </p:to>
                                    </p:set>
                                  </p:childTnLst>
                                </p:cTn>
                              </p:par>
                              <p:par>
                                <p:cTn id="59" presetID="27" presetClass="emph" presetSubtype="0" repeatCount="5000" fill="remove" grpId="1" nodeType="withEffect">
                                  <p:stCondLst>
                                    <p:cond delay="0"/>
                                  </p:stCondLst>
                                  <p:childTnLst>
                                    <p:animClr clrSpc="rgb" dir="cw">
                                      <p:cBhvr override="childStyle">
                                        <p:cTn id="60" dur="1000" autoRev="1" fill="remove"/>
                                        <p:tgtEl>
                                          <p:spTgt spid="12"/>
                                        </p:tgtEl>
                                        <p:attrNameLst>
                                          <p:attrName>style.color</p:attrName>
                                        </p:attrNameLst>
                                      </p:cBhvr>
                                      <p:to>
                                        <a:schemeClr val="bg1"/>
                                      </p:to>
                                    </p:animClr>
                                    <p:animClr clrSpc="rgb" dir="cw">
                                      <p:cBhvr>
                                        <p:cTn id="61" dur="1000" autoRev="1" fill="remove"/>
                                        <p:tgtEl>
                                          <p:spTgt spid="12"/>
                                        </p:tgtEl>
                                        <p:attrNameLst>
                                          <p:attrName>fillcolor</p:attrName>
                                        </p:attrNameLst>
                                      </p:cBhvr>
                                      <p:to>
                                        <a:schemeClr val="bg1"/>
                                      </p:to>
                                    </p:animClr>
                                    <p:set>
                                      <p:cBhvr>
                                        <p:cTn id="62" dur="1000" autoRev="1" fill="remove"/>
                                        <p:tgtEl>
                                          <p:spTgt spid="12"/>
                                        </p:tgtEl>
                                        <p:attrNameLst>
                                          <p:attrName>fill.type</p:attrName>
                                        </p:attrNameLst>
                                      </p:cBhvr>
                                      <p:to>
                                        <p:strVal val="solid"/>
                                      </p:to>
                                    </p:set>
                                    <p:set>
                                      <p:cBhvr>
                                        <p:cTn id="63" dur="1000" autoRev="1" fill="remove"/>
                                        <p:tgtEl>
                                          <p:spTgt spid="12"/>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1">
                                            <p:txEl>
                                              <p:pRg st="10" end="10"/>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par>
                                <p:cTn id="90"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91" dur="1000" autoRev="1" fill="remove"/>
                                        <p:tgtEl>
                                          <p:spTgt spid="6"/>
                                        </p:tgtEl>
                                        <p:attrNameLst>
                                          <p:attrName>style.color</p:attrName>
                                        </p:attrNameLst>
                                      </p:cBhvr>
                                      <p:to>
                                        <a:schemeClr val="bg1"/>
                                      </p:to>
                                    </p:animClr>
                                    <p:animClr clrSpc="rgb" dir="cw">
                                      <p:cBhvr>
                                        <p:cTn id="92" dur="1000" autoRev="1" fill="remove"/>
                                        <p:tgtEl>
                                          <p:spTgt spid="6"/>
                                        </p:tgtEl>
                                        <p:attrNameLst>
                                          <p:attrName>fillcolor</p:attrName>
                                        </p:attrNameLst>
                                      </p:cBhvr>
                                      <p:to>
                                        <a:schemeClr val="bg1"/>
                                      </p:to>
                                    </p:animClr>
                                    <p:set>
                                      <p:cBhvr>
                                        <p:cTn id="93" dur="1000" autoRev="1" fill="remove"/>
                                        <p:tgtEl>
                                          <p:spTgt spid="6"/>
                                        </p:tgtEl>
                                        <p:attrNameLst>
                                          <p:attrName>fill.type</p:attrName>
                                        </p:attrNameLst>
                                      </p:cBhvr>
                                      <p:to>
                                        <p:strVal val="solid"/>
                                      </p:to>
                                    </p:set>
                                    <p:set>
                                      <p:cBhvr>
                                        <p:cTn id="94" dur="1000" autoRev="1" fill="remove"/>
                                        <p:tgtEl>
                                          <p:spTgt spid="6"/>
                                        </p:tgtEl>
                                        <p:attrNameLst>
                                          <p:attrName>fill.on</p:attrName>
                                        </p:attrNameLst>
                                      </p:cBhvr>
                                      <p:to>
                                        <p:strVal val="true"/>
                                      </p:to>
                                    </p:set>
                                  </p:childTnLst>
                                </p:cTn>
                              </p:par>
                              <p:par>
                                <p:cTn id="95"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96" dur="1000" autoRev="1" fill="remove"/>
                                        <p:tgtEl>
                                          <p:spTgt spid="19"/>
                                        </p:tgtEl>
                                        <p:attrNameLst>
                                          <p:attrName>style.color</p:attrName>
                                        </p:attrNameLst>
                                      </p:cBhvr>
                                      <p:to>
                                        <a:schemeClr val="bg1"/>
                                      </p:to>
                                    </p:animClr>
                                    <p:animClr clrSpc="rgb" dir="cw">
                                      <p:cBhvr>
                                        <p:cTn id="97" dur="1000" autoRev="1" fill="remove"/>
                                        <p:tgtEl>
                                          <p:spTgt spid="19"/>
                                        </p:tgtEl>
                                        <p:attrNameLst>
                                          <p:attrName>fillcolor</p:attrName>
                                        </p:attrNameLst>
                                      </p:cBhvr>
                                      <p:to>
                                        <a:schemeClr val="bg1"/>
                                      </p:to>
                                    </p:animClr>
                                    <p:set>
                                      <p:cBhvr>
                                        <p:cTn id="98" dur="1000" autoRev="1" fill="remove"/>
                                        <p:tgtEl>
                                          <p:spTgt spid="19"/>
                                        </p:tgtEl>
                                        <p:attrNameLst>
                                          <p:attrName>fill.type</p:attrName>
                                        </p:attrNameLst>
                                      </p:cBhvr>
                                      <p:to>
                                        <p:strVal val="solid"/>
                                      </p:to>
                                    </p:set>
                                    <p:set>
                                      <p:cBhvr>
                                        <p:cTn id="99" dur="1000" autoRev="1" fill="remove"/>
                                        <p:tgtEl>
                                          <p:spTgt spid="19"/>
                                        </p:tgtEl>
                                        <p:attrNameLst>
                                          <p:attrName>fill.on</p:attrName>
                                        </p:attrNameLst>
                                      </p:cBhvr>
                                      <p:to>
                                        <p:strVal val="true"/>
                                      </p:to>
                                    </p:set>
                                  </p:childTnLst>
                                </p:cTn>
                              </p:par>
                              <p:par>
                                <p:cTn id="100"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101" dur="1000" autoRev="1" fill="remove"/>
                                        <p:tgtEl>
                                          <p:spTgt spid="24"/>
                                        </p:tgtEl>
                                        <p:attrNameLst>
                                          <p:attrName>style.color</p:attrName>
                                        </p:attrNameLst>
                                      </p:cBhvr>
                                      <p:to>
                                        <a:schemeClr val="bg1"/>
                                      </p:to>
                                    </p:animClr>
                                    <p:animClr clrSpc="rgb" dir="cw">
                                      <p:cBhvr>
                                        <p:cTn id="102" dur="1000" autoRev="1" fill="remove"/>
                                        <p:tgtEl>
                                          <p:spTgt spid="24"/>
                                        </p:tgtEl>
                                        <p:attrNameLst>
                                          <p:attrName>fillcolor</p:attrName>
                                        </p:attrNameLst>
                                      </p:cBhvr>
                                      <p:to>
                                        <a:schemeClr val="bg1"/>
                                      </p:to>
                                    </p:animClr>
                                    <p:set>
                                      <p:cBhvr>
                                        <p:cTn id="103" dur="1000" autoRev="1" fill="remove"/>
                                        <p:tgtEl>
                                          <p:spTgt spid="24"/>
                                        </p:tgtEl>
                                        <p:attrNameLst>
                                          <p:attrName>fill.type</p:attrName>
                                        </p:attrNameLst>
                                      </p:cBhvr>
                                      <p:to>
                                        <p:strVal val="solid"/>
                                      </p:to>
                                    </p:set>
                                    <p:set>
                                      <p:cBhvr>
                                        <p:cTn id="104" dur="1000" autoRev="1" fill="remove"/>
                                        <p:tgtEl>
                                          <p:spTgt spid="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0" grpId="0" animBg="1"/>
      <p:bldP spid="12" grpId="0" animBg="1"/>
      <p:bldP spid="12" grpId="1" animBg="1"/>
      <p:bldP spid="6" grpId="0" animBg="1"/>
      <p:bldP spid="6" grpId="1" animBg="1"/>
      <p:bldP spid="18" grpId="0" animBg="1"/>
      <p:bldP spid="18" grpId="1" animBg="1"/>
      <p:bldP spid="19" grpId="0" animBg="1"/>
      <p:bldP spid="19" grpId="1" animBg="1"/>
      <p:bldP spid="7" grpId="0" animBg="1"/>
      <p:bldP spid="21" grpId="0" animBg="1"/>
      <p:bldP spid="21" grpId="1" animBg="1"/>
      <p:bldP spid="24" grpId="0" animBg="1"/>
      <p:bldP spid="24"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538799" y="93139"/>
            <a:ext cx="84072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APIS – Interactive Interfaces</a:t>
            </a:r>
          </a:p>
        </p:txBody>
      </p:sp>
      <p:sp>
        <p:nvSpPr>
          <p:cNvPr id="11" name="TextBox 10">
            <a:extLst>
              <a:ext uri="{FF2B5EF4-FFF2-40B4-BE49-F238E27FC236}">
                <a16:creationId xmlns:a16="http://schemas.microsoft.com/office/drawing/2014/main" id="{FB08EC9F-833C-4AE8-A938-C2EAE63E4854}"/>
              </a:ext>
            </a:extLst>
          </p:cNvPr>
          <p:cNvSpPr txBox="1"/>
          <p:nvPr/>
        </p:nvSpPr>
        <p:spPr>
          <a:xfrm>
            <a:off x="1066800" y="1239520"/>
            <a:ext cx="10058400" cy="830997"/>
          </a:xfrm>
          <a:prstGeom prst="rect">
            <a:avLst/>
          </a:prstGeom>
          <a:solidFill>
            <a:schemeClr val="accent3">
              <a:lumMod val="20000"/>
              <a:lumOff val="80000"/>
            </a:schemeClr>
          </a:solidFill>
        </p:spPr>
        <p:txBody>
          <a:bodyPr wrap="square" rtlCol="0">
            <a:spAutoFit/>
          </a:bodyPr>
          <a:lstStyle/>
          <a:p>
            <a:r>
              <a:rPr lang="en-US" sz="1600"/>
              <a:t>Although the content of the security messages usually adheres to IATA standards (for the most part…), the delivery mechanism itself can vary widely, depending on which government instance is involved. This is particularly true for the interactive type of messaging. Currently supported countries in iPort:</a:t>
            </a:r>
          </a:p>
        </p:txBody>
      </p:sp>
      <p:graphicFrame>
        <p:nvGraphicFramePr>
          <p:cNvPr id="8" name="Table 7">
            <a:extLst>
              <a:ext uri="{FF2B5EF4-FFF2-40B4-BE49-F238E27FC236}">
                <a16:creationId xmlns:a16="http://schemas.microsoft.com/office/drawing/2014/main" id="{63DAA22F-618C-4555-B854-080A5B371CD6}"/>
              </a:ext>
            </a:extLst>
          </p:cNvPr>
          <p:cNvGraphicFramePr>
            <a:graphicFrameLocks noGrp="1"/>
          </p:cNvGraphicFramePr>
          <p:nvPr>
            <p:extLst>
              <p:ext uri="{D42A27DB-BD31-4B8C-83A1-F6EECF244321}">
                <p14:modId xmlns:p14="http://schemas.microsoft.com/office/powerpoint/2010/main" val="3970306591"/>
              </p:ext>
            </p:extLst>
          </p:nvPr>
        </p:nvGraphicFramePr>
        <p:xfrm>
          <a:off x="423470" y="2326640"/>
          <a:ext cx="10549329" cy="3566160"/>
        </p:xfrm>
        <a:graphic>
          <a:graphicData uri="http://schemas.openxmlformats.org/drawingml/2006/table">
            <a:tbl>
              <a:tblPr firstRow="1" bandRow="1">
                <a:tableStyleId>{5C22544A-7EE6-4342-B048-85BDC9FD1C3A}</a:tableStyleId>
              </a:tblPr>
              <a:tblGrid>
                <a:gridCol w="2501985">
                  <a:extLst>
                    <a:ext uri="{9D8B030D-6E8A-4147-A177-3AD203B41FA5}">
                      <a16:colId xmlns:a16="http://schemas.microsoft.com/office/drawing/2014/main" val="1430283358"/>
                    </a:ext>
                  </a:extLst>
                </a:gridCol>
                <a:gridCol w="2682448">
                  <a:extLst>
                    <a:ext uri="{9D8B030D-6E8A-4147-A177-3AD203B41FA5}">
                      <a16:colId xmlns:a16="http://schemas.microsoft.com/office/drawing/2014/main" val="3218596043"/>
                    </a:ext>
                  </a:extLst>
                </a:gridCol>
                <a:gridCol w="2682448">
                  <a:extLst>
                    <a:ext uri="{9D8B030D-6E8A-4147-A177-3AD203B41FA5}">
                      <a16:colId xmlns:a16="http://schemas.microsoft.com/office/drawing/2014/main" val="1111688004"/>
                    </a:ext>
                  </a:extLst>
                </a:gridCol>
                <a:gridCol w="2682448">
                  <a:extLst>
                    <a:ext uri="{9D8B030D-6E8A-4147-A177-3AD203B41FA5}">
                      <a16:colId xmlns:a16="http://schemas.microsoft.com/office/drawing/2014/main" val="2549098676"/>
                    </a:ext>
                  </a:extLst>
                </a:gridCol>
              </a:tblGrid>
              <a:tr h="182880">
                <a:tc>
                  <a:txBody>
                    <a:bodyPr/>
                    <a:lstStyle/>
                    <a:p>
                      <a:r>
                        <a:rPr lang="en-US" sz="1200"/>
                        <a:t>Country</a:t>
                      </a:r>
                    </a:p>
                  </a:txBody>
                  <a:tcPr/>
                </a:tc>
                <a:tc>
                  <a:txBody>
                    <a:bodyPr/>
                    <a:lstStyle/>
                    <a:p>
                      <a:r>
                        <a:rPr lang="en-US" sz="1200"/>
                        <a:t>Delivery method</a:t>
                      </a:r>
                    </a:p>
                  </a:txBody>
                  <a:tcPr/>
                </a:tc>
                <a:tc>
                  <a:txBody>
                    <a:bodyPr/>
                    <a:lstStyle/>
                    <a:p>
                      <a:r>
                        <a:rPr lang="en-US" sz="1200"/>
                        <a:t>Status</a:t>
                      </a:r>
                    </a:p>
                  </a:txBody>
                  <a:tcPr/>
                </a:tc>
                <a:tc>
                  <a:txBody>
                    <a:bodyPr/>
                    <a:lstStyle/>
                    <a:p>
                      <a:r>
                        <a:rPr lang="en-US" sz="1200"/>
                        <a:t>Comment</a:t>
                      </a:r>
                    </a:p>
                  </a:txBody>
                  <a:tcPr/>
                </a:tc>
                <a:extLst>
                  <a:ext uri="{0D108BD9-81ED-4DB2-BD59-A6C34878D82A}">
                    <a16:rowId xmlns:a16="http://schemas.microsoft.com/office/drawing/2014/main" val="3852757799"/>
                  </a:ext>
                </a:extLst>
              </a:tr>
              <a:tr h="182880">
                <a:tc>
                  <a:txBody>
                    <a:bodyPr/>
                    <a:lstStyle/>
                    <a:p>
                      <a:pPr algn="l" rtl="0" fontAlgn="ctr"/>
                      <a:r>
                        <a:rPr lang="en-US" sz="1200" b="0" i="0" u="none" strike="noStrike">
                          <a:solidFill>
                            <a:schemeClr val="tx1"/>
                          </a:solidFill>
                          <a:effectLst/>
                          <a:latin typeface="Calibri" panose="020F0502020204030204" pitchFamily="34" charset="0"/>
                        </a:rPr>
                        <a:t>Canada</a:t>
                      </a:r>
                    </a:p>
                  </a:txBody>
                  <a:tcPr marL="9525" marR="9525" marT="9525" marB="0" anchor="ctr">
                    <a:solidFill>
                      <a:schemeClr val="accent6">
                        <a:lumMod val="60000"/>
                        <a:lumOff val="40000"/>
                      </a:schemeClr>
                    </a:solidFill>
                  </a:tcPr>
                </a:tc>
                <a:tc>
                  <a:txBody>
                    <a:bodyPr/>
                    <a:lstStyle/>
                    <a:p>
                      <a:r>
                        <a:rPr lang="en-US" sz="1200"/>
                        <a:t>Via SITA</a:t>
                      </a:r>
                    </a:p>
                  </a:txBody>
                  <a:tcPr>
                    <a:solidFill>
                      <a:schemeClr val="accent6">
                        <a:lumMod val="60000"/>
                        <a:lumOff val="40000"/>
                      </a:schemeClr>
                    </a:solidFill>
                  </a:tcPr>
                </a:tc>
                <a:tc>
                  <a:txBody>
                    <a:bodyPr/>
                    <a:lstStyle/>
                    <a:p>
                      <a:r>
                        <a:rPr lang="en-US" sz="1200"/>
                        <a:t>Operational</a:t>
                      </a:r>
                    </a:p>
                  </a:txBody>
                  <a:tcPr>
                    <a:solidFill>
                      <a:schemeClr val="accent6">
                        <a:lumMod val="60000"/>
                        <a:lumOff val="40000"/>
                      </a:schemeClr>
                    </a:solidFill>
                  </a:tcPr>
                </a:tc>
                <a:tc>
                  <a:txBody>
                    <a:bodyPr/>
                    <a:lstStyle/>
                    <a:p>
                      <a:r>
                        <a:rPr lang="en-US" sz="1200"/>
                        <a:t>Not used due to demise of WOW air</a:t>
                      </a:r>
                    </a:p>
                  </a:txBody>
                  <a:tcPr>
                    <a:solidFill>
                      <a:schemeClr val="accent6">
                        <a:lumMod val="60000"/>
                        <a:lumOff val="40000"/>
                      </a:schemeClr>
                    </a:solidFill>
                  </a:tcPr>
                </a:tc>
                <a:extLst>
                  <a:ext uri="{0D108BD9-81ED-4DB2-BD59-A6C34878D82A}">
                    <a16:rowId xmlns:a16="http://schemas.microsoft.com/office/drawing/2014/main" val="1695582990"/>
                  </a:ext>
                </a:extLst>
              </a:tr>
              <a:tr h="182880">
                <a:tc>
                  <a:txBody>
                    <a:bodyPr/>
                    <a:lstStyle/>
                    <a:p>
                      <a:r>
                        <a:rPr lang="en-US" sz="1200"/>
                        <a:t>China</a:t>
                      </a:r>
                    </a:p>
                  </a:txBody>
                  <a:tcPr marL="9525" marR="9525" marT="9525" marB="0" anchor="ctr">
                    <a:solidFill>
                      <a:srgbClr val="FFC000"/>
                    </a:solidFill>
                  </a:tcPr>
                </a:tc>
                <a:tc>
                  <a:txBody>
                    <a:bodyPr/>
                    <a:lstStyle/>
                    <a:p>
                      <a:r>
                        <a:rPr lang="en-US" sz="1200"/>
                        <a:t>Direct via HTH </a:t>
                      </a:r>
                      <a:r>
                        <a:rPr lang="en-US" sz="1200" err="1"/>
                        <a:t>Matip</a:t>
                      </a:r>
                      <a:endParaRPr lang="en-US" sz="1200"/>
                    </a:p>
                  </a:txBody>
                  <a:tcPr>
                    <a:solidFill>
                      <a:srgbClr val="FFC000"/>
                    </a:solidFill>
                  </a:tcPr>
                </a:tc>
                <a:tc>
                  <a:txBody>
                    <a:bodyPr/>
                    <a:lstStyle/>
                    <a:p>
                      <a:r>
                        <a:rPr lang="en-US" sz="1200">
                          <a:solidFill>
                            <a:schemeClr val="accent2">
                              <a:lumMod val="75000"/>
                            </a:schemeClr>
                          </a:solidFill>
                        </a:rPr>
                        <a:t>Under construction</a:t>
                      </a:r>
                    </a:p>
                  </a:txBody>
                  <a:tcPr>
                    <a:solidFill>
                      <a:srgbClr val="FFC000"/>
                    </a:solidFill>
                  </a:tcPr>
                </a:tc>
                <a:tc>
                  <a:txBody>
                    <a:bodyPr/>
                    <a:lstStyle/>
                    <a:p>
                      <a:r>
                        <a:rPr lang="en-US" sz="1200"/>
                        <a:t>VJ driven</a:t>
                      </a:r>
                    </a:p>
                  </a:txBody>
                  <a:tcPr>
                    <a:solidFill>
                      <a:srgbClr val="FFC000"/>
                    </a:solidFill>
                  </a:tcPr>
                </a:tc>
                <a:extLst>
                  <a:ext uri="{0D108BD9-81ED-4DB2-BD59-A6C34878D82A}">
                    <a16:rowId xmlns:a16="http://schemas.microsoft.com/office/drawing/2014/main" val="4017073294"/>
                  </a:ext>
                </a:extLst>
              </a:tr>
              <a:tr h="182880">
                <a:tc>
                  <a:txBody>
                    <a:bodyPr/>
                    <a:lstStyle/>
                    <a:p>
                      <a:pPr algn="l" rtl="0" fontAlgn="ctr"/>
                      <a:r>
                        <a:rPr lang="en-US" sz="1200" b="0" i="0" u="none" strike="noStrike">
                          <a:solidFill>
                            <a:srgbClr val="000000"/>
                          </a:solidFill>
                          <a:effectLst/>
                          <a:latin typeface="Calibri" panose="020F0502020204030204" pitchFamily="34" charset="0"/>
                        </a:rPr>
                        <a:t>Korea (South)</a:t>
                      </a:r>
                    </a:p>
                  </a:txBody>
                  <a:tcPr marL="9525" marR="9525" marT="9525" marB="0" anchor="ctr">
                    <a:solidFill>
                      <a:schemeClr val="accent6">
                        <a:lumMod val="60000"/>
                        <a:lumOff val="40000"/>
                      </a:schemeClr>
                    </a:solidFill>
                  </a:tcPr>
                </a:tc>
                <a:tc>
                  <a:txBody>
                    <a:bodyPr/>
                    <a:lstStyle/>
                    <a:p>
                      <a:r>
                        <a:rPr lang="en-US" sz="1200">
                          <a:solidFill>
                            <a:schemeClr val="tx1"/>
                          </a:solidFill>
                        </a:rPr>
                        <a:t>Via </a:t>
                      </a:r>
                      <a:r>
                        <a:rPr lang="en-US" sz="1200" err="1">
                          <a:solidFill>
                            <a:schemeClr val="tx1"/>
                          </a:solidFill>
                        </a:rPr>
                        <a:t>Arinc</a:t>
                      </a:r>
                      <a:r>
                        <a:rPr lang="en-US" sz="1200">
                          <a:solidFill>
                            <a:schemeClr val="tx1"/>
                          </a:solidFill>
                        </a:rPr>
                        <a:t> HTH </a:t>
                      </a:r>
                      <a:r>
                        <a:rPr lang="en-US" sz="1200" err="1">
                          <a:solidFill>
                            <a:schemeClr val="tx1"/>
                          </a:solidFill>
                        </a:rPr>
                        <a:t>Matip</a:t>
                      </a:r>
                      <a:endParaRPr lang="en-US" sz="1200">
                        <a:solidFill>
                          <a:schemeClr val="tx1"/>
                        </a:solidFill>
                      </a:endParaRPr>
                    </a:p>
                  </a:txBody>
                  <a:tcPr>
                    <a:solidFill>
                      <a:schemeClr val="accent6">
                        <a:lumMod val="60000"/>
                        <a:lumOff val="40000"/>
                      </a:schemeClr>
                    </a:solidFill>
                  </a:tcPr>
                </a:tc>
                <a:tc>
                  <a:txBody>
                    <a:bodyPr/>
                    <a:lstStyle/>
                    <a:p>
                      <a:r>
                        <a:rPr lang="en-US" sz="1200">
                          <a:solidFill>
                            <a:schemeClr val="tx1"/>
                          </a:solidFill>
                        </a:rPr>
                        <a:t>Operational (one way)</a:t>
                      </a:r>
                    </a:p>
                  </a:txBody>
                  <a:tcPr>
                    <a:solidFill>
                      <a:schemeClr val="accent6">
                        <a:lumMod val="60000"/>
                        <a:lumOff val="40000"/>
                      </a:schemeClr>
                    </a:solidFill>
                  </a:tcPr>
                </a:tc>
                <a:tc>
                  <a:txBody>
                    <a:bodyPr/>
                    <a:lstStyle/>
                    <a:p>
                      <a:r>
                        <a:rPr lang="en-US" sz="1200"/>
                        <a:t>VJ driven</a:t>
                      </a:r>
                    </a:p>
                  </a:txBody>
                  <a:tcPr>
                    <a:solidFill>
                      <a:schemeClr val="accent6">
                        <a:lumMod val="60000"/>
                        <a:lumOff val="40000"/>
                      </a:schemeClr>
                    </a:solidFill>
                  </a:tcPr>
                </a:tc>
                <a:extLst>
                  <a:ext uri="{0D108BD9-81ED-4DB2-BD59-A6C34878D82A}">
                    <a16:rowId xmlns:a16="http://schemas.microsoft.com/office/drawing/2014/main" val="2830816179"/>
                  </a:ext>
                </a:extLst>
              </a:tr>
              <a:tr h="182880">
                <a:tc>
                  <a:txBody>
                    <a:bodyPr/>
                    <a:lstStyle/>
                    <a:p>
                      <a:pPr algn="l" rtl="0" fontAlgn="ctr"/>
                      <a:r>
                        <a:rPr lang="en-US" sz="1200" b="0" i="0" u="none" strike="noStrike">
                          <a:solidFill>
                            <a:srgbClr val="000000"/>
                          </a:solidFill>
                          <a:effectLst/>
                          <a:latin typeface="Calibri" panose="020F0502020204030204" pitchFamily="34" charset="0"/>
                        </a:rPr>
                        <a:t>Myanmar</a:t>
                      </a:r>
                    </a:p>
                  </a:txBody>
                  <a:tcPr marL="9525" marR="9525" marT="9525" marB="0" anchor="ctr">
                    <a:solidFill>
                      <a:schemeClr val="accent6">
                        <a:lumMod val="60000"/>
                        <a:lumOff val="40000"/>
                      </a:schemeClr>
                    </a:solidFill>
                  </a:tcPr>
                </a:tc>
                <a:tc>
                  <a:txBody>
                    <a:bodyPr/>
                    <a:lstStyle/>
                    <a:p>
                      <a:r>
                        <a:rPr lang="en-US" sz="1200"/>
                        <a:t>Via SITA</a:t>
                      </a:r>
                    </a:p>
                  </a:txBody>
                  <a:tcPr>
                    <a:solidFill>
                      <a:schemeClr val="accent6">
                        <a:lumMod val="60000"/>
                        <a:lumOff val="40000"/>
                      </a:schemeClr>
                    </a:solidFill>
                  </a:tcPr>
                </a:tc>
                <a:tc>
                  <a:txBody>
                    <a:bodyPr/>
                    <a:lstStyle/>
                    <a:p>
                      <a:r>
                        <a:rPr lang="en-US" sz="1200"/>
                        <a:t>Operational</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467658118"/>
                  </a:ext>
                </a:extLst>
              </a:tr>
              <a:tr h="137160">
                <a:tc>
                  <a:txBody>
                    <a:bodyPr/>
                    <a:lstStyle/>
                    <a:p>
                      <a:pPr algn="l" rtl="0" fontAlgn="ctr"/>
                      <a:r>
                        <a:rPr lang="en-US" sz="1200" b="0" i="0" u="none" strike="noStrike">
                          <a:solidFill>
                            <a:srgbClr val="000000"/>
                          </a:solidFill>
                          <a:effectLst/>
                          <a:latin typeface="Calibri" panose="020F0502020204030204" pitchFamily="34" charset="0"/>
                        </a:rPr>
                        <a:t>Oman</a:t>
                      </a:r>
                    </a:p>
                  </a:txBody>
                  <a:tcPr marL="9525" marR="9525" marT="9525" marB="0" anchor="ctr">
                    <a:solidFill>
                      <a:schemeClr val="accent6">
                        <a:lumMod val="60000"/>
                        <a:lumOff val="40000"/>
                      </a:schemeClr>
                    </a:solidFill>
                  </a:tcPr>
                </a:tc>
                <a:tc>
                  <a:txBody>
                    <a:bodyPr/>
                    <a:lstStyle/>
                    <a:p>
                      <a:r>
                        <a:rPr lang="en-US" sz="1200"/>
                        <a:t>Via SITA</a:t>
                      </a:r>
                    </a:p>
                  </a:txBody>
                  <a:tcPr>
                    <a:solidFill>
                      <a:schemeClr val="accent6">
                        <a:lumMod val="60000"/>
                        <a:lumOff val="40000"/>
                      </a:schemeClr>
                    </a:solidFill>
                  </a:tcPr>
                </a:tc>
                <a:tc>
                  <a:txBody>
                    <a:bodyPr/>
                    <a:lstStyle/>
                    <a:p>
                      <a:r>
                        <a:rPr lang="en-US" sz="1200"/>
                        <a:t>Operational</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348143268"/>
                  </a:ext>
                </a:extLst>
              </a:tr>
              <a:tr h="137160">
                <a:tc>
                  <a:txBody>
                    <a:bodyPr/>
                    <a:lstStyle/>
                    <a:p>
                      <a:pPr algn="l" rtl="0" fontAlgn="ctr"/>
                      <a:r>
                        <a:rPr lang="en-US" sz="1200" b="0" i="0" u="none" strike="noStrike">
                          <a:solidFill>
                            <a:srgbClr val="000000"/>
                          </a:solidFill>
                          <a:effectLst/>
                          <a:latin typeface="Calibri" panose="020F0502020204030204" pitchFamily="34" charset="0"/>
                        </a:rPr>
                        <a:t>Qatar</a:t>
                      </a:r>
                    </a:p>
                  </a:txBody>
                  <a:tcPr marL="9525" marR="9525" marT="9525" marB="0" anchor="ctr">
                    <a:solidFill>
                      <a:schemeClr val="accent6">
                        <a:lumMod val="60000"/>
                        <a:lumOff val="40000"/>
                      </a:schemeClr>
                    </a:solidFill>
                  </a:tcPr>
                </a:tc>
                <a:tc>
                  <a:txBody>
                    <a:bodyPr/>
                    <a:lstStyle/>
                    <a:p>
                      <a:r>
                        <a:rPr lang="en-US" sz="1200"/>
                        <a:t>Via SITA</a:t>
                      </a:r>
                    </a:p>
                  </a:txBody>
                  <a:tcPr>
                    <a:solidFill>
                      <a:schemeClr val="accent6">
                        <a:lumMod val="60000"/>
                        <a:lumOff val="40000"/>
                      </a:schemeClr>
                    </a:solidFill>
                  </a:tcPr>
                </a:tc>
                <a:tc>
                  <a:txBody>
                    <a:bodyPr/>
                    <a:lstStyle/>
                    <a:p>
                      <a:r>
                        <a:rPr lang="en-US" sz="1200"/>
                        <a:t>Operational</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2627038"/>
                  </a:ext>
                </a:extLst>
              </a:tr>
              <a:tr h="152400">
                <a:tc>
                  <a:txBody>
                    <a:bodyPr/>
                    <a:lstStyle/>
                    <a:p>
                      <a:pPr algn="l" rtl="0" fontAlgn="ctr"/>
                      <a:r>
                        <a:rPr lang="en-US" sz="1200" b="0" i="0" u="none" strike="noStrike">
                          <a:solidFill>
                            <a:srgbClr val="000000"/>
                          </a:solidFill>
                          <a:effectLst/>
                          <a:latin typeface="Calibri" panose="020F0502020204030204" pitchFamily="34" charset="0"/>
                        </a:rPr>
                        <a:t>Saudi Arabia</a:t>
                      </a:r>
                    </a:p>
                  </a:txBody>
                  <a:tcPr marL="9525" marR="9525" marT="9525" marB="0" anchor="ctr">
                    <a:solidFill>
                      <a:schemeClr val="accent6">
                        <a:lumMod val="60000"/>
                        <a:lumOff val="40000"/>
                      </a:schemeClr>
                    </a:solidFill>
                  </a:tcPr>
                </a:tc>
                <a:tc>
                  <a:txBody>
                    <a:bodyPr/>
                    <a:lstStyle/>
                    <a:p>
                      <a:r>
                        <a:rPr lang="en-US" sz="1200"/>
                        <a:t>Via SITA</a:t>
                      </a:r>
                    </a:p>
                  </a:txBody>
                  <a:tcPr>
                    <a:solidFill>
                      <a:schemeClr val="accent6">
                        <a:lumMod val="60000"/>
                        <a:lumOff val="40000"/>
                      </a:schemeClr>
                    </a:solidFill>
                  </a:tcPr>
                </a:tc>
                <a:tc>
                  <a:txBody>
                    <a:bodyPr/>
                    <a:lstStyle/>
                    <a:p>
                      <a:r>
                        <a:rPr lang="en-US" sz="1200"/>
                        <a:t>Operational</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649098766"/>
                  </a:ext>
                </a:extLst>
              </a:tr>
              <a:tr h="182880">
                <a:tc>
                  <a:txBody>
                    <a:bodyPr/>
                    <a:lstStyle/>
                    <a:p>
                      <a:pPr algn="l" rtl="0" fontAlgn="ctr"/>
                      <a:r>
                        <a:rPr lang="en-US" sz="1200" b="0" i="0" u="none" strike="noStrike">
                          <a:solidFill>
                            <a:srgbClr val="000000"/>
                          </a:solidFill>
                          <a:effectLst/>
                          <a:latin typeface="Calibri" panose="020F0502020204030204" pitchFamily="34" charset="0"/>
                        </a:rPr>
                        <a:t>Taiwan</a:t>
                      </a:r>
                    </a:p>
                  </a:txBody>
                  <a:tcPr marL="9525" marR="9525" marT="9525" marB="0" anchor="ctr">
                    <a:solidFill>
                      <a:schemeClr val="accent6">
                        <a:lumMod val="60000"/>
                        <a:lumOff val="40000"/>
                      </a:schemeClr>
                    </a:solidFill>
                  </a:tcPr>
                </a:tc>
                <a:tc>
                  <a:txBody>
                    <a:bodyPr/>
                    <a:lstStyle/>
                    <a:p>
                      <a:r>
                        <a:rPr lang="en-US" sz="1200"/>
                        <a:t>Via </a:t>
                      </a:r>
                      <a:r>
                        <a:rPr lang="en-US" sz="1200" err="1"/>
                        <a:t>Arinc</a:t>
                      </a:r>
                      <a:r>
                        <a:rPr lang="en-US" sz="1200"/>
                        <a:t> HTH </a:t>
                      </a:r>
                      <a:r>
                        <a:rPr lang="en-US" sz="1200" err="1"/>
                        <a:t>Matip</a:t>
                      </a:r>
                      <a:endParaRPr lang="en-US" sz="1200"/>
                    </a:p>
                  </a:txBody>
                  <a:tcPr>
                    <a:solidFill>
                      <a:schemeClr val="accent6">
                        <a:lumMod val="60000"/>
                        <a:lumOff val="40000"/>
                      </a:schemeClr>
                    </a:solidFill>
                  </a:tcPr>
                </a:tc>
                <a:tc>
                  <a:txBody>
                    <a:bodyPr/>
                    <a:lstStyle/>
                    <a:p>
                      <a:r>
                        <a:rPr lang="en-US" sz="1200">
                          <a:solidFill>
                            <a:schemeClr val="tx1"/>
                          </a:solidFill>
                        </a:rPr>
                        <a:t>Operational (one way)</a:t>
                      </a:r>
                    </a:p>
                  </a:txBody>
                  <a:tcPr>
                    <a:solidFill>
                      <a:schemeClr val="accent6">
                        <a:lumMod val="60000"/>
                        <a:lumOff val="40000"/>
                      </a:schemeClr>
                    </a:solidFill>
                  </a:tcPr>
                </a:tc>
                <a:tc>
                  <a:txBody>
                    <a:bodyPr/>
                    <a:lstStyle/>
                    <a:p>
                      <a:r>
                        <a:rPr lang="en-US" sz="1200"/>
                        <a:t>VJ driven</a:t>
                      </a:r>
                    </a:p>
                  </a:txBody>
                  <a:tcPr>
                    <a:solidFill>
                      <a:schemeClr val="accent6">
                        <a:lumMod val="60000"/>
                        <a:lumOff val="40000"/>
                      </a:schemeClr>
                    </a:solidFill>
                  </a:tcPr>
                </a:tc>
                <a:extLst>
                  <a:ext uri="{0D108BD9-81ED-4DB2-BD59-A6C34878D82A}">
                    <a16:rowId xmlns:a16="http://schemas.microsoft.com/office/drawing/2014/main" val="1309887087"/>
                  </a:ext>
                </a:extLst>
              </a:tr>
              <a:tr h="182880">
                <a:tc>
                  <a:txBody>
                    <a:bodyPr/>
                    <a:lstStyle/>
                    <a:p>
                      <a:pPr algn="l" rtl="0" fontAlgn="ctr"/>
                      <a:r>
                        <a:rPr lang="en-US" sz="1200" b="0" i="0" u="none" strike="noStrike">
                          <a:solidFill>
                            <a:srgbClr val="000000"/>
                          </a:solidFill>
                          <a:effectLst/>
                          <a:latin typeface="Calibri" panose="020F0502020204030204" pitchFamily="34" charset="0"/>
                        </a:rPr>
                        <a:t>Thailand</a:t>
                      </a:r>
                    </a:p>
                  </a:txBody>
                  <a:tcPr marL="9525" marR="9525" marT="9525" marB="0" anchor="ctr">
                    <a:solidFill>
                      <a:schemeClr val="accent6">
                        <a:lumMod val="60000"/>
                        <a:lumOff val="40000"/>
                      </a:schemeClr>
                    </a:solidFill>
                  </a:tcPr>
                </a:tc>
                <a:tc>
                  <a:txBody>
                    <a:bodyPr/>
                    <a:lstStyle/>
                    <a:p>
                      <a:r>
                        <a:rPr lang="en-US" sz="1200"/>
                        <a:t>Via SITA</a:t>
                      </a:r>
                    </a:p>
                  </a:txBody>
                  <a:tcPr>
                    <a:solidFill>
                      <a:schemeClr val="accent6">
                        <a:lumMod val="60000"/>
                        <a:lumOff val="40000"/>
                      </a:schemeClr>
                    </a:solidFill>
                  </a:tcPr>
                </a:tc>
                <a:tc>
                  <a:txBody>
                    <a:bodyPr/>
                    <a:lstStyle/>
                    <a:p>
                      <a:r>
                        <a:rPr lang="en-US" sz="1200"/>
                        <a:t>Operational</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255841468"/>
                  </a:ext>
                </a:extLst>
              </a:tr>
              <a:tr h="182880">
                <a:tc>
                  <a:txBody>
                    <a:bodyPr/>
                    <a:lstStyle/>
                    <a:p>
                      <a:pPr algn="l" rtl="0" fontAlgn="ctr"/>
                      <a:r>
                        <a:rPr lang="en-US" sz="1200" b="0" i="0" u="none" strike="noStrike">
                          <a:solidFill>
                            <a:srgbClr val="000000"/>
                          </a:solidFill>
                          <a:effectLst/>
                          <a:latin typeface="Calibri" panose="020F0502020204030204" pitchFamily="34" charset="0"/>
                        </a:rPr>
                        <a:t>UAE</a:t>
                      </a:r>
                    </a:p>
                  </a:txBody>
                  <a:tcPr marL="9525" marR="9525" marT="9525" marB="0" anchor="ctr">
                    <a:solidFill>
                      <a:schemeClr val="accent6">
                        <a:lumMod val="60000"/>
                        <a:lumOff val="40000"/>
                      </a:schemeClr>
                    </a:solidFill>
                  </a:tcPr>
                </a:tc>
                <a:tc>
                  <a:txBody>
                    <a:bodyPr/>
                    <a:lstStyle/>
                    <a:p>
                      <a:r>
                        <a:rPr lang="en-US" sz="1200"/>
                        <a:t>Via SITA</a:t>
                      </a:r>
                    </a:p>
                  </a:txBody>
                  <a:tcPr>
                    <a:solidFill>
                      <a:schemeClr val="accent6">
                        <a:lumMod val="60000"/>
                        <a:lumOff val="40000"/>
                      </a:schemeClr>
                    </a:solidFill>
                  </a:tcPr>
                </a:tc>
                <a:tc>
                  <a:txBody>
                    <a:bodyPr/>
                    <a:lstStyle/>
                    <a:p>
                      <a:r>
                        <a:rPr lang="en-US" sz="1200"/>
                        <a:t>Operational</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813646397"/>
                  </a:ext>
                </a:extLst>
              </a:tr>
              <a:tr h="182880">
                <a:tc>
                  <a:txBody>
                    <a:bodyPr/>
                    <a:lstStyle/>
                    <a:p>
                      <a:pPr algn="l" rtl="0" fontAlgn="ctr"/>
                      <a:r>
                        <a:rPr lang="en-US" sz="1200" b="0" i="0" u="none" strike="noStrike">
                          <a:solidFill>
                            <a:srgbClr val="000000"/>
                          </a:solidFill>
                          <a:effectLst/>
                          <a:latin typeface="Calibri" panose="020F0502020204030204" pitchFamily="34" charset="0"/>
                        </a:rPr>
                        <a:t>United Kingdom</a:t>
                      </a:r>
                    </a:p>
                  </a:txBody>
                  <a:tcPr marL="9525" marR="9525" marT="9525" marB="0" anchor="ctr">
                    <a:solidFill>
                      <a:schemeClr val="accent6">
                        <a:lumMod val="60000"/>
                        <a:lumOff val="40000"/>
                      </a:schemeClr>
                    </a:solidFill>
                  </a:tcPr>
                </a:tc>
                <a:tc>
                  <a:txBody>
                    <a:bodyPr/>
                    <a:lstStyle/>
                    <a:p>
                      <a:r>
                        <a:rPr lang="en-US" sz="1200"/>
                        <a:t>Direct via MQ</a:t>
                      </a:r>
                    </a:p>
                  </a:txBody>
                  <a:tcPr>
                    <a:solidFill>
                      <a:schemeClr val="accent6">
                        <a:lumMod val="60000"/>
                        <a:lumOff val="40000"/>
                      </a:schemeClr>
                    </a:solidFill>
                  </a:tcPr>
                </a:tc>
                <a:tc>
                  <a:txBody>
                    <a:bodyPr/>
                    <a:lstStyle/>
                    <a:p>
                      <a:r>
                        <a:rPr lang="en-US" sz="1200"/>
                        <a:t>Operational</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3276043279"/>
                  </a:ext>
                </a:extLst>
              </a:tr>
              <a:tr h="182880">
                <a:tc>
                  <a:txBody>
                    <a:bodyPr/>
                    <a:lstStyle/>
                    <a:p>
                      <a:pPr algn="l" rtl="0" fontAlgn="ctr"/>
                      <a:r>
                        <a:rPr lang="en-US" sz="1200" b="0" i="0" u="none" strike="noStrike">
                          <a:solidFill>
                            <a:srgbClr val="000000"/>
                          </a:solidFill>
                          <a:effectLst/>
                          <a:latin typeface="Calibri" panose="020F0502020204030204" pitchFamily="34" charset="0"/>
                        </a:rPr>
                        <a:t>USA</a:t>
                      </a:r>
                    </a:p>
                  </a:txBody>
                  <a:tcPr marL="9525" marR="9525" marT="9525" marB="0" anchor="ctr">
                    <a:solidFill>
                      <a:schemeClr val="accent6">
                        <a:lumMod val="60000"/>
                        <a:lumOff val="40000"/>
                      </a:schemeClr>
                    </a:solidFill>
                  </a:tcPr>
                </a:tc>
                <a:tc>
                  <a:txBody>
                    <a:bodyPr/>
                    <a:lstStyle/>
                    <a:p>
                      <a:r>
                        <a:rPr lang="en-US" sz="1200"/>
                        <a:t>Direct via Meridian</a:t>
                      </a:r>
                    </a:p>
                  </a:txBody>
                  <a:tcPr>
                    <a:solidFill>
                      <a:schemeClr val="accent6">
                        <a:lumMod val="60000"/>
                        <a:lumOff val="40000"/>
                      </a:schemeClr>
                    </a:solidFill>
                  </a:tcPr>
                </a:tc>
                <a:tc>
                  <a:txBody>
                    <a:bodyPr/>
                    <a:lstStyle/>
                    <a:p>
                      <a:r>
                        <a:rPr lang="en-US" sz="1200"/>
                        <a:t>Operational</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508576995"/>
                  </a:ext>
                </a:extLst>
              </a:tr>
            </a:tbl>
          </a:graphicData>
        </a:graphic>
      </p:graphicFrame>
      <p:sp>
        <p:nvSpPr>
          <p:cNvPr id="3" name="Rectangle 2">
            <a:extLst>
              <a:ext uri="{FF2B5EF4-FFF2-40B4-BE49-F238E27FC236}">
                <a16:creationId xmlns:a16="http://schemas.microsoft.com/office/drawing/2014/main" id="{EEA87C1F-8B75-4E4E-86A9-98A7EEFCA84F}"/>
              </a:ext>
            </a:extLst>
          </p:cNvPr>
          <p:cNvSpPr/>
          <p:nvPr/>
        </p:nvSpPr>
        <p:spPr>
          <a:xfrm>
            <a:off x="1522073" y="2643320"/>
            <a:ext cx="8226949" cy="2462213"/>
          </a:xfrm>
          <a:prstGeom prst="rect">
            <a:avLst/>
          </a:prstGeom>
          <a:solidFill>
            <a:srgbClr val="FFFFFF">
              <a:alpha val="87059"/>
            </a:srgbClr>
          </a:solidFill>
        </p:spPr>
        <p:txBody>
          <a:bodyPr wrap="square">
            <a:spAutoFit/>
          </a:bodyPr>
          <a:lstStyle/>
          <a:p>
            <a:r>
              <a:rPr lang="en-US" sz="1400"/>
              <a:t>Adding countries to iPort always requires some development. A number of factors determine the lapse time:</a:t>
            </a:r>
          </a:p>
          <a:p>
            <a:pPr marL="285750" indent="-285750">
              <a:buFont typeface="Arial" panose="020B0604020202020204" pitchFamily="34" charset="0"/>
              <a:buChar char="•"/>
            </a:pPr>
            <a:r>
              <a:rPr lang="en-US" sz="1400"/>
              <a:t>Determining the delivery method (direct, or via Sita or </a:t>
            </a:r>
            <a:r>
              <a:rPr lang="en-US" sz="1400" err="1"/>
              <a:t>Arinc</a:t>
            </a:r>
            <a:r>
              <a:rPr lang="en-US" sz="1400"/>
              <a:t>). Sita offers a ‘Government gateway’ and </a:t>
            </a:r>
            <a:r>
              <a:rPr lang="en-US" sz="1400" err="1"/>
              <a:t>Arinc</a:t>
            </a:r>
            <a:r>
              <a:rPr lang="en-US" sz="1400"/>
              <a:t> offers their ‘ABMS’ (</a:t>
            </a:r>
            <a:r>
              <a:rPr lang="en-US" sz="1400" err="1"/>
              <a:t>Arinc</a:t>
            </a:r>
            <a:r>
              <a:rPr lang="en-US" sz="1400"/>
              <a:t> Boarder Control System).</a:t>
            </a:r>
          </a:p>
          <a:p>
            <a:pPr marL="285750" indent="-285750">
              <a:buFont typeface="Arial" panose="020B0604020202020204" pitchFamily="34" charset="0"/>
              <a:buChar char="•"/>
            </a:pPr>
            <a:r>
              <a:rPr lang="en-US" sz="1400"/>
              <a:t>Contractual considerations (costs!).</a:t>
            </a:r>
          </a:p>
          <a:p>
            <a:pPr marL="285750" indent="-285750">
              <a:buFont typeface="Arial" panose="020B0604020202020204" pitchFamily="34" charset="0"/>
              <a:buChar char="•"/>
            </a:pPr>
            <a:r>
              <a:rPr lang="en-US" sz="1400"/>
              <a:t>The technical side of setting up a connection (the project).</a:t>
            </a:r>
          </a:p>
          <a:p>
            <a:pPr marL="285750" indent="-285750">
              <a:buFont typeface="Arial" panose="020B0604020202020204" pitchFamily="34" charset="0"/>
              <a:buChar char="•"/>
            </a:pPr>
            <a:r>
              <a:rPr lang="en-US" sz="1400"/>
              <a:t>Connecting via one of the main providers is theoretically easier to achieve, but there is sometimes a high price to pay.</a:t>
            </a:r>
          </a:p>
          <a:p>
            <a:pPr marL="285750" indent="-285750">
              <a:buFont typeface="Arial" panose="020B0604020202020204" pitchFamily="34" charset="0"/>
              <a:buChar char="•"/>
            </a:pPr>
            <a:r>
              <a:rPr lang="en-US" sz="1400"/>
              <a:t>The exact lay out of the messages that may or may not be an interpretation of the IATA standard, but usually deviate slightly.</a:t>
            </a:r>
          </a:p>
          <a:p>
            <a:pPr marL="285750" indent="-285750">
              <a:buFont typeface="Arial" panose="020B0604020202020204" pitchFamily="34" charset="0"/>
              <a:buChar char="•"/>
            </a:pPr>
            <a:r>
              <a:rPr lang="en-US" sz="1400"/>
              <a:t>Res2 developed a flexible way to connect to the growing number of countries that demand interactive vetting.</a:t>
            </a:r>
          </a:p>
        </p:txBody>
      </p:sp>
      <p:sp>
        <p:nvSpPr>
          <p:cNvPr id="6" name="Rectangle: Beveled 5">
            <a:hlinkClick r:id="rId3" action="ppaction://hlinksldjump"/>
            <a:extLst>
              <a:ext uri="{FF2B5EF4-FFF2-40B4-BE49-F238E27FC236}">
                <a16:creationId xmlns:a16="http://schemas.microsoft.com/office/drawing/2014/main" id="{BFBEEDB0-E101-48EA-83C9-B1C1A7F17C4E}"/>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1458522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0EFB5D-95C1-4D94-B19D-41EBAC86C052}"/>
              </a:ext>
            </a:extLst>
          </p:cNvPr>
          <p:cNvSpPr/>
          <p:nvPr/>
        </p:nvSpPr>
        <p:spPr>
          <a:xfrm>
            <a:off x="5002214" y="1196975"/>
            <a:ext cx="4562475" cy="5137151"/>
          </a:xfrm>
          <a:prstGeom prst="rect">
            <a:avLst/>
          </a:prstGeom>
          <a:solidFill>
            <a:schemeClr val="accent3">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Char char="•"/>
              <a:defRPr/>
            </a:pPr>
            <a:endParaRPr lang="en-US" sz="1400">
              <a:solidFill>
                <a:schemeClr val="tx1"/>
              </a:solidFill>
            </a:endParaRPr>
          </a:p>
        </p:txBody>
      </p:sp>
      <p:sp>
        <p:nvSpPr>
          <p:cNvPr id="3" name="Content Placeholder 2">
            <a:extLst>
              <a:ext uri="{FF2B5EF4-FFF2-40B4-BE49-F238E27FC236}">
                <a16:creationId xmlns:a16="http://schemas.microsoft.com/office/drawing/2014/main" id="{572C79E8-9532-48ED-95F9-5A815095F107}"/>
              </a:ext>
            </a:extLst>
          </p:cNvPr>
          <p:cNvSpPr txBox="1">
            <a:spLocks noChangeArrowheads="1"/>
          </p:cNvSpPr>
          <p:nvPr/>
        </p:nvSpPr>
        <p:spPr>
          <a:xfrm>
            <a:off x="6672264" y="2852738"/>
            <a:ext cx="833437" cy="287337"/>
          </a:xfrm>
          <a:prstGeom prst="rect">
            <a:avLst/>
          </a:prstGeom>
          <a:solidFill>
            <a:srgbClr val="FFCC99"/>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en-US" sz="900"/>
              <a:t>3-MQ cluster </a:t>
            </a:r>
          </a:p>
        </p:txBody>
      </p:sp>
      <p:sp>
        <p:nvSpPr>
          <p:cNvPr id="4" name="Rectangle 3">
            <a:extLst>
              <a:ext uri="{FF2B5EF4-FFF2-40B4-BE49-F238E27FC236}">
                <a16:creationId xmlns:a16="http://schemas.microsoft.com/office/drawing/2014/main" id="{4EB514DA-FBFE-4FB1-8B0C-42F80778D524}"/>
              </a:ext>
            </a:extLst>
          </p:cNvPr>
          <p:cNvSpPr/>
          <p:nvPr/>
        </p:nvSpPr>
        <p:spPr>
          <a:xfrm>
            <a:off x="5262563" y="2611439"/>
            <a:ext cx="1439862" cy="1635125"/>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a:solidFill>
                  <a:schemeClr val="tx1"/>
                </a:solidFill>
              </a:rPr>
              <a:t>TPF</a:t>
            </a:r>
          </a:p>
        </p:txBody>
      </p:sp>
      <p:sp>
        <p:nvSpPr>
          <p:cNvPr id="5" name="Rectangle 4">
            <a:extLst>
              <a:ext uri="{FF2B5EF4-FFF2-40B4-BE49-F238E27FC236}">
                <a16:creationId xmlns:a16="http://schemas.microsoft.com/office/drawing/2014/main" id="{20569D19-FB61-42AB-B5DD-FFDBBC501725}"/>
              </a:ext>
            </a:extLst>
          </p:cNvPr>
          <p:cNvSpPr/>
          <p:nvPr/>
        </p:nvSpPr>
        <p:spPr>
          <a:xfrm>
            <a:off x="7535863" y="2587625"/>
            <a:ext cx="1439862" cy="1633538"/>
          </a:xfrm>
          <a:prstGeom prst="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a:solidFill>
                  <a:schemeClr val="tx1"/>
                </a:solidFill>
              </a:rPr>
              <a:t>iPort</a:t>
            </a:r>
          </a:p>
        </p:txBody>
      </p:sp>
      <p:sp>
        <p:nvSpPr>
          <p:cNvPr id="6" name="Arrow: Left 5">
            <a:extLst>
              <a:ext uri="{FF2B5EF4-FFF2-40B4-BE49-F238E27FC236}">
                <a16:creationId xmlns:a16="http://schemas.microsoft.com/office/drawing/2014/main" id="{2D9446FF-3964-4F86-AD49-BB0DB757B179}"/>
              </a:ext>
            </a:extLst>
          </p:cNvPr>
          <p:cNvSpPr/>
          <p:nvPr/>
        </p:nvSpPr>
        <p:spPr>
          <a:xfrm>
            <a:off x="6702425" y="2636839"/>
            <a:ext cx="833438" cy="287337"/>
          </a:xfrm>
          <a:prstGeom prst="leftArrow">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Char char="•"/>
              <a:defRPr/>
            </a:pPr>
            <a:endParaRPr lang="en-US" sz="1400">
              <a:solidFill>
                <a:schemeClr val="tx1"/>
              </a:solidFill>
            </a:endParaRPr>
          </a:p>
        </p:txBody>
      </p:sp>
      <p:sp>
        <p:nvSpPr>
          <p:cNvPr id="7" name="Arrow: Down 6">
            <a:extLst>
              <a:ext uri="{FF2B5EF4-FFF2-40B4-BE49-F238E27FC236}">
                <a16:creationId xmlns:a16="http://schemas.microsoft.com/office/drawing/2014/main" id="{A37C654B-0607-4E20-AB67-3F9DA42F266F}"/>
              </a:ext>
            </a:extLst>
          </p:cNvPr>
          <p:cNvSpPr/>
          <p:nvPr/>
        </p:nvSpPr>
        <p:spPr>
          <a:xfrm>
            <a:off x="5364163" y="4246563"/>
            <a:ext cx="431800" cy="957262"/>
          </a:xfrm>
          <a:prstGeom prst="downArrow">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Char char="•"/>
              <a:defRPr/>
            </a:pPr>
            <a:endParaRPr lang="en-US" sz="1400">
              <a:solidFill>
                <a:schemeClr val="tx1"/>
              </a:solidFill>
            </a:endParaRPr>
          </a:p>
        </p:txBody>
      </p:sp>
      <p:sp>
        <p:nvSpPr>
          <p:cNvPr id="8" name="Content Placeholder 2">
            <a:extLst>
              <a:ext uri="{FF2B5EF4-FFF2-40B4-BE49-F238E27FC236}">
                <a16:creationId xmlns:a16="http://schemas.microsoft.com/office/drawing/2014/main" id="{3601F370-D74D-42DC-A213-D989D9831DE6}"/>
              </a:ext>
            </a:extLst>
          </p:cNvPr>
          <p:cNvSpPr txBox="1">
            <a:spLocks/>
          </p:cNvSpPr>
          <p:nvPr/>
        </p:nvSpPr>
        <p:spPr bwMode="auto">
          <a:xfrm>
            <a:off x="5332412" y="5661025"/>
            <a:ext cx="1096963" cy="303212"/>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Specific country</a:t>
            </a:r>
          </a:p>
        </p:txBody>
      </p:sp>
      <p:sp>
        <p:nvSpPr>
          <p:cNvPr id="9" name="Oval 8">
            <a:extLst>
              <a:ext uri="{FF2B5EF4-FFF2-40B4-BE49-F238E27FC236}">
                <a16:creationId xmlns:a16="http://schemas.microsoft.com/office/drawing/2014/main" id="{BD01E6E9-C74C-4B89-B921-FA0D221F5CC3}"/>
              </a:ext>
            </a:extLst>
          </p:cNvPr>
          <p:cNvSpPr/>
          <p:nvPr/>
        </p:nvSpPr>
        <p:spPr>
          <a:xfrm>
            <a:off x="7283451" y="836614"/>
            <a:ext cx="2016125" cy="1519237"/>
          </a:xfrm>
          <a:prstGeom prst="ellipse">
            <a:avLst/>
          </a:prstGeom>
          <a:solidFill>
            <a:srgbClr val="FFCC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a:solidFill>
                  <a:schemeClr val="tx1"/>
                </a:solidFill>
              </a:rPr>
              <a:t>1-user swipes passport</a:t>
            </a:r>
          </a:p>
        </p:txBody>
      </p:sp>
      <p:cxnSp>
        <p:nvCxnSpPr>
          <p:cNvPr id="10" name="Straight Connector 9">
            <a:extLst>
              <a:ext uri="{FF2B5EF4-FFF2-40B4-BE49-F238E27FC236}">
                <a16:creationId xmlns:a16="http://schemas.microsoft.com/office/drawing/2014/main" id="{8FEA9A1C-CB77-4685-9D41-1C074B7CD30D}"/>
              </a:ext>
            </a:extLst>
          </p:cNvPr>
          <p:cNvCxnSpPr>
            <a:endCxn id="5" idx="0"/>
          </p:cNvCxnSpPr>
          <p:nvPr/>
        </p:nvCxnSpPr>
        <p:spPr>
          <a:xfrm>
            <a:off x="8256588" y="2373313"/>
            <a:ext cx="0" cy="21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F1B4EF10-9B4D-4E19-9660-35792A62E1DB}"/>
              </a:ext>
            </a:extLst>
          </p:cNvPr>
          <p:cNvSpPr txBox="1">
            <a:spLocks/>
          </p:cNvSpPr>
          <p:nvPr/>
        </p:nvSpPr>
        <p:spPr bwMode="auto">
          <a:xfrm>
            <a:off x="5416551" y="2711451"/>
            <a:ext cx="1012825" cy="354013"/>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4-XMle</a:t>
            </a:r>
          </a:p>
        </p:txBody>
      </p:sp>
      <p:sp>
        <p:nvSpPr>
          <p:cNvPr id="12" name="Content Placeholder 2">
            <a:extLst>
              <a:ext uri="{FF2B5EF4-FFF2-40B4-BE49-F238E27FC236}">
                <a16:creationId xmlns:a16="http://schemas.microsoft.com/office/drawing/2014/main" id="{138A3BCA-5422-4BC8-9D33-1A542B520CDC}"/>
              </a:ext>
            </a:extLst>
          </p:cNvPr>
          <p:cNvSpPr txBox="1">
            <a:spLocks/>
          </p:cNvSpPr>
          <p:nvPr/>
        </p:nvSpPr>
        <p:spPr bwMode="auto">
          <a:xfrm>
            <a:off x="5332413" y="3429000"/>
            <a:ext cx="576262" cy="323850"/>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5-XMLe</a:t>
            </a:r>
          </a:p>
        </p:txBody>
      </p:sp>
      <p:sp>
        <p:nvSpPr>
          <p:cNvPr id="13" name="Arrow: Down 12">
            <a:extLst>
              <a:ext uri="{FF2B5EF4-FFF2-40B4-BE49-F238E27FC236}">
                <a16:creationId xmlns:a16="http://schemas.microsoft.com/office/drawing/2014/main" id="{379AD6FB-3E60-4AD5-B694-517778922773}"/>
              </a:ext>
            </a:extLst>
          </p:cNvPr>
          <p:cNvSpPr/>
          <p:nvPr/>
        </p:nvSpPr>
        <p:spPr>
          <a:xfrm rot="10800000">
            <a:off x="6072188" y="4268788"/>
            <a:ext cx="431800" cy="958850"/>
          </a:xfrm>
          <a:prstGeom prst="downArrow">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Char char="•"/>
              <a:defRPr/>
            </a:pPr>
            <a:endParaRPr lang="en-US" sz="1400">
              <a:solidFill>
                <a:schemeClr val="tx1"/>
              </a:solidFill>
            </a:endParaRPr>
          </a:p>
        </p:txBody>
      </p:sp>
      <p:sp>
        <p:nvSpPr>
          <p:cNvPr id="14" name="Content Placeholder 2">
            <a:extLst>
              <a:ext uri="{FF2B5EF4-FFF2-40B4-BE49-F238E27FC236}">
                <a16:creationId xmlns:a16="http://schemas.microsoft.com/office/drawing/2014/main" id="{FB71E910-FFAE-4ED2-AA35-8E4AFD77504D}"/>
              </a:ext>
            </a:extLst>
          </p:cNvPr>
          <p:cNvSpPr txBox="1">
            <a:spLocks/>
          </p:cNvSpPr>
          <p:nvPr/>
        </p:nvSpPr>
        <p:spPr bwMode="auto">
          <a:xfrm>
            <a:off x="6100763" y="3889376"/>
            <a:ext cx="481012" cy="296863"/>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8-HTH</a:t>
            </a:r>
          </a:p>
        </p:txBody>
      </p:sp>
      <p:sp>
        <p:nvSpPr>
          <p:cNvPr id="15" name="Arrow: Left 14">
            <a:extLst>
              <a:ext uri="{FF2B5EF4-FFF2-40B4-BE49-F238E27FC236}">
                <a16:creationId xmlns:a16="http://schemas.microsoft.com/office/drawing/2014/main" id="{202853F6-DAD5-48A3-B572-0BD57422A6C9}"/>
              </a:ext>
            </a:extLst>
          </p:cNvPr>
          <p:cNvSpPr/>
          <p:nvPr/>
        </p:nvSpPr>
        <p:spPr>
          <a:xfrm rot="10800000">
            <a:off x="6732589" y="3752851"/>
            <a:ext cx="833437" cy="288925"/>
          </a:xfrm>
          <a:prstGeom prst="leftArrow">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Char char="•"/>
              <a:defRPr/>
            </a:pPr>
            <a:endParaRPr lang="en-US" sz="1400">
              <a:solidFill>
                <a:schemeClr val="tx1"/>
              </a:solidFill>
            </a:endParaRPr>
          </a:p>
        </p:txBody>
      </p:sp>
      <p:sp>
        <p:nvSpPr>
          <p:cNvPr id="16" name="Content Placeholder 2">
            <a:extLst>
              <a:ext uri="{FF2B5EF4-FFF2-40B4-BE49-F238E27FC236}">
                <a16:creationId xmlns:a16="http://schemas.microsoft.com/office/drawing/2014/main" id="{8FCF47A3-2DFD-4FD1-BFDA-99FE9188569D}"/>
              </a:ext>
            </a:extLst>
          </p:cNvPr>
          <p:cNvSpPr txBox="1">
            <a:spLocks/>
          </p:cNvSpPr>
          <p:nvPr/>
        </p:nvSpPr>
        <p:spPr bwMode="auto">
          <a:xfrm>
            <a:off x="6770689" y="4054476"/>
            <a:ext cx="833437" cy="398462"/>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10-MQ cluster </a:t>
            </a:r>
          </a:p>
          <a:p>
            <a:pPr marL="0" indent="0">
              <a:buNone/>
              <a:defRPr/>
            </a:pPr>
            <a:endParaRPr lang="en-US" sz="900" kern="0"/>
          </a:p>
        </p:txBody>
      </p:sp>
      <p:sp>
        <p:nvSpPr>
          <p:cNvPr id="17" name="Content Placeholder 2">
            <a:extLst>
              <a:ext uri="{FF2B5EF4-FFF2-40B4-BE49-F238E27FC236}">
                <a16:creationId xmlns:a16="http://schemas.microsoft.com/office/drawing/2014/main" id="{1549556D-C5EB-4662-9180-9FBB41CDB4E5}"/>
              </a:ext>
            </a:extLst>
          </p:cNvPr>
          <p:cNvSpPr txBox="1">
            <a:spLocks/>
          </p:cNvSpPr>
          <p:nvPr/>
        </p:nvSpPr>
        <p:spPr bwMode="auto">
          <a:xfrm>
            <a:off x="7837489" y="3621088"/>
            <a:ext cx="835025" cy="360362"/>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11-iPort</a:t>
            </a:r>
          </a:p>
        </p:txBody>
      </p:sp>
      <p:sp>
        <p:nvSpPr>
          <p:cNvPr id="18" name="Content Placeholder 2">
            <a:extLst>
              <a:ext uri="{FF2B5EF4-FFF2-40B4-BE49-F238E27FC236}">
                <a16:creationId xmlns:a16="http://schemas.microsoft.com/office/drawing/2014/main" id="{1B4CC904-44E9-4E43-818F-429F22AB6593}"/>
              </a:ext>
            </a:extLst>
          </p:cNvPr>
          <p:cNvSpPr txBox="1">
            <a:spLocks/>
          </p:cNvSpPr>
          <p:nvPr/>
        </p:nvSpPr>
        <p:spPr bwMode="auto">
          <a:xfrm>
            <a:off x="7535864" y="2590801"/>
            <a:ext cx="936625" cy="360363"/>
          </a:xfrm>
          <a:prstGeom prst="rect">
            <a:avLst/>
          </a:prstGeom>
          <a:solidFill>
            <a:srgbClr val="FFCC99"/>
          </a:solidFill>
          <a:ln>
            <a:noFill/>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900"/>
              <a:t>2-iPort</a:t>
            </a:r>
          </a:p>
        </p:txBody>
      </p:sp>
      <p:sp>
        <p:nvSpPr>
          <p:cNvPr id="19" name="Content Placeholder 2">
            <a:extLst>
              <a:ext uri="{FF2B5EF4-FFF2-40B4-BE49-F238E27FC236}">
                <a16:creationId xmlns:a16="http://schemas.microsoft.com/office/drawing/2014/main" id="{2511D328-74C1-42AC-BDD3-7B2AFEF375D7}"/>
              </a:ext>
            </a:extLst>
          </p:cNvPr>
          <p:cNvSpPr txBox="1">
            <a:spLocks/>
          </p:cNvSpPr>
          <p:nvPr/>
        </p:nvSpPr>
        <p:spPr bwMode="auto">
          <a:xfrm>
            <a:off x="5291138" y="3906838"/>
            <a:ext cx="673100" cy="209550"/>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6-HTH</a:t>
            </a:r>
          </a:p>
        </p:txBody>
      </p:sp>
      <p:sp>
        <p:nvSpPr>
          <p:cNvPr id="20" name="Content Placeholder 2">
            <a:extLst>
              <a:ext uri="{FF2B5EF4-FFF2-40B4-BE49-F238E27FC236}">
                <a16:creationId xmlns:a16="http://schemas.microsoft.com/office/drawing/2014/main" id="{0FBED4CA-C3FF-45BF-A003-568CB6BB22FF}"/>
              </a:ext>
            </a:extLst>
          </p:cNvPr>
          <p:cNvSpPr txBox="1">
            <a:spLocks/>
          </p:cNvSpPr>
          <p:nvPr/>
        </p:nvSpPr>
        <p:spPr bwMode="auto">
          <a:xfrm>
            <a:off x="5964239" y="3492501"/>
            <a:ext cx="731837" cy="296863"/>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9-XMLe</a:t>
            </a:r>
          </a:p>
        </p:txBody>
      </p:sp>
      <p:sp>
        <p:nvSpPr>
          <p:cNvPr id="21" name="TextBox 5">
            <a:extLst>
              <a:ext uri="{FF2B5EF4-FFF2-40B4-BE49-F238E27FC236}">
                <a16:creationId xmlns:a16="http://schemas.microsoft.com/office/drawing/2014/main" id="{58B573A2-1F7B-40F7-A119-B6973C459E55}"/>
              </a:ext>
            </a:extLst>
          </p:cNvPr>
          <p:cNvSpPr txBox="1">
            <a:spLocks noChangeArrowheads="1"/>
          </p:cNvSpPr>
          <p:nvPr/>
        </p:nvSpPr>
        <p:spPr bwMode="auto">
          <a:xfrm>
            <a:off x="538799" y="93139"/>
            <a:ext cx="79215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APIS – Interactive in detail</a:t>
            </a:r>
          </a:p>
        </p:txBody>
      </p:sp>
      <p:sp>
        <p:nvSpPr>
          <p:cNvPr id="22" name="Text Placeholder 3">
            <a:extLst>
              <a:ext uri="{FF2B5EF4-FFF2-40B4-BE49-F238E27FC236}">
                <a16:creationId xmlns:a16="http://schemas.microsoft.com/office/drawing/2014/main" id="{B63E6293-DE2D-41DC-B6A7-46B1B85BB2DF}"/>
              </a:ext>
            </a:extLst>
          </p:cNvPr>
          <p:cNvSpPr txBox="1">
            <a:spLocks noChangeArrowheads="1"/>
          </p:cNvSpPr>
          <p:nvPr/>
        </p:nvSpPr>
        <p:spPr>
          <a:xfrm>
            <a:off x="1227931" y="1804987"/>
            <a:ext cx="3008313" cy="3992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Tx/>
              <a:buAutoNum type="arabicPeriod"/>
            </a:pPr>
            <a:r>
              <a:rPr lang="en-US" altLang="en-US" sz="1200"/>
              <a:t>User swipes passport (</a:t>
            </a:r>
            <a:r>
              <a:rPr lang="en-US" altLang="en-US" sz="1200" err="1"/>
              <a:t>iPortFox</a:t>
            </a:r>
            <a:r>
              <a:rPr lang="en-US" altLang="en-US" sz="1200"/>
              <a:t>)</a:t>
            </a:r>
          </a:p>
          <a:p>
            <a:pPr marL="342900" indent="-342900">
              <a:buFontTx/>
              <a:buAutoNum type="arabicPeriod"/>
            </a:pPr>
            <a:r>
              <a:rPr lang="en-US" altLang="en-US" sz="1200"/>
              <a:t>Iport reads passport data</a:t>
            </a:r>
          </a:p>
          <a:p>
            <a:pPr marL="342900" indent="-342900">
              <a:buFontTx/>
              <a:buAutoNum type="arabicPeriod"/>
            </a:pPr>
            <a:r>
              <a:rPr lang="en-US" altLang="en-US" sz="1200"/>
              <a:t>calls </a:t>
            </a:r>
            <a:r>
              <a:rPr lang="en-US" altLang="en-US" sz="1200" err="1"/>
              <a:t>XMLe</a:t>
            </a:r>
            <a:r>
              <a:rPr lang="en-US" altLang="en-US" sz="1200"/>
              <a:t> service APIUPDATE (XML format)</a:t>
            </a:r>
          </a:p>
          <a:p>
            <a:pPr marL="342900" indent="-342900">
              <a:buFontTx/>
              <a:buAutoNum type="arabicPeriod"/>
            </a:pPr>
            <a:r>
              <a:rPr lang="en-US" altLang="en-US" sz="1200"/>
              <a:t>Format </a:t>
            </a:r>
            <a:r>
              <a:rPr lang="en-US" altLang="en-US" sz="1200" err="1"/>
              <a:t>EDIfact</a:t>
            </a:r>
            <a:r>
              <a:rPr lang="en-US" altLang="en-US" sz="1200"/>
              <a:t> message or SITA GG command</a:t>
            </a:r>
          </a:p>
          <a:p>
            <a:pPr marL="342900" indent="-342900">
              <a:buFontTx/>
              <a:buAutoNum type="arabicPeriod"/>
            </a:pPr>
            <a:r>
              <a:rPr lang="en-US" altLang="en-US" sz="1200"/>
              <a:t>Send formatted message via HTH</a:t>
            </a:r>
          </a:p>
          <a:p>
            <a:pPr marL="342900" indent="-342900">
              <a:buFontTx/>
              <a:buAutoNum type="arabicPeriod"/>
            </a:pPr>
            <a:r>
              <a:rPr lang="en-US" altLang="en-US" sz="1200"/>
              <a:t>HTH sends message via MQ, MATIP or SITA GG</a:t>
            </a:r>
          </a:p>
          <a:p>
            <a:pPr marL="342900" indent="-342900">
              <a:buFontTx/>
              <a:buAutoNum type="arabicPeriod"/>
            </a:pPr>
            <a:r>
              <a:rPr lang="en-US" altLang="en-US" sz="1200"/>
              <a:t>Process request at countries’ specific vetting system</a:t>
            </a:r>
          </a:p>
          <a:p>
            <a:pPr marL="342900" indent="-342900">
              <a:buFontTx/>
              <a:buAutoNum type="arabicPeriod"/>
            </a:pPr>
            <a:r>
              <a:rPr lang="en-US" altLang="en-US" sz="1200"/>
              <a:t>Return message via HTH</a:t>
            </a:r>
          </a:p>
          <a:p>
            <a:pPr marL="342900" indent="-342900">
              <a:buFontTx/>
              <a:buAutoNum type="arabicPeriod"/>
            </a:pPr>
            <a:r>
              <a:rPr lang="en-US" altLang="en-US" sz="1200"/>
              <a:t> </a:t>
            </a:r>
            <a:r>
              <a:rPr lang="en-US" altLang="en-US" sz="1200" err="1"/>
              <a:t>XMLe</a:t>
            </a:r>
            <a:r>
              <a:rPr lang="en-US" altLang="en-US" sz="1200"/>
              <a:t>-interpret response/update PNR</a:t>
            </a:r>
          </a:p>
          <a:p>
            <a:pPr marL="342900" indent="-342900">
              <a:buFontTx/>
              <a:buAutoNum type="arabicPeriod"/>
            </a:pPr>
            <a:r>
              <a:rPr lang="en-US" altLang="en-US" sz="1200"/>
              <a:t>Return </a:t>
            </a:r>
            <a:r>
              <a:rPr lang="en-US" altLang="en-US" sz="1200" err="1"/>
              <a:t>XMLe</a:t>
            </a:r>
            <a:r>
              <a:rPr lang="en-US" altLang="en-US" sz="1200"/>
              <a:t> response to iPort (XML format)</a:t>
            </a:r>
          </a:p>
          <a:p>
            <a:pPr marL="342900" indent="-342900">
              <a:buFontTx/>
              <a:buAutoNum type="arabicPeriod"/>
            </a:pPr>
            <a:r>
              <a:rPr lang="en-US" altLang="en-US" sz="1200"/>
              <a:t>iPort- send response to end user</a:t>
            </a:r>
          </a:p>
        </p:txBody>
      </p:sp>
      <p:sp>
        <p:nvSpPr>
          <p:cNvPr id="23" name="Rectangle: Beveled 22">
            <a:hlinkClick r:id="rId2" action="ppaction://hlinksldjump"/>
            <a:extLst>
              <a:ext uri="{FF2B5EF4-FFF2-40B4-BE49-F238E27FC236}">
                <a16:creationId xmlns:a16="http://schemas.microsoft.com/office/drawing/2014/main" id="{394567B4-7C9E-4FBE-983A-C536338ACF10}"/>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
        <p:nvSpPr>
          <p:cNvPr id="24" name="Content Placeholder 2">
            <a:extLst>
              <a:ext uri="{FF2B5EF4-FFF2-40B4-BE49-F238E27FC236}">
                <a16:creationId xmlns:a16="http://schemas.microsoft.com/office/drawing/2014/main" id="{2BB6A8F5-451C-4E81-85CA-E56E8844ABA7}"/>
              </a:ext>
            </a:extLst>
          </p:cNvPr>
          <p:cNvSpPr txBox="1">
            <a:spLocks/>
          </p:cNvSpPr>
          <p:nvPr/>
        </p:nvSpPr>
        <p:spPr bwMode="auto">
          <a:xfrm>
            <a:off x="5547519" y="4471195"/>
            <a:ext cx="833437" cy="398462"/>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MQ, MATIP or SITA GG </a:t>
            </a:r>
          </a:p>
          <a:p>
            <a:pPr marL="0" indent="0">
              <a:buNone/>
              <a:defRPr/>
            </a:pPr>
            <a:endParaRPr lang="en-US" sz="900" kern="0"/>
          </a:p>
        </p:txBody>
      </p:sp>
      <p:sp>
        <p:nvSpPr>
          <p:cNvPr id="25" name="Content Placeholder 2">
            <a:extLst>
              <a:ext uri="{FF2B5EF4-FFF2-40B4-BE49-F238E27FC236}">
                <a16:creationId xmlns:a16="http://schemas.microsoft.com/office/drawing/2014/main" id="{92682943-E860-4A24-96F3-4E1FCC42FF2A}"/>
              </a:ext>
            </a:extLst>
          </p:cNvPr>
          <p:cNvSpPr txBox="1">
            <a:spLocks/>
          </p:cNvSpPr>
          <p:nvPr/>
        </p:nvSpPr>
        <p:spPr bwMode="auto">
          <a:xfrm>
            <a:off x="5332412" y="5222457"/>
            <a:ext cx="1096962" cy="398462"/>
          </a:xfrm>
          <a:prstGeom prst="rect">
            <a:avLst/>
          </a:prstGeom>
          <a:solidFill>
            <a:srgbClr val="FFCC99"/>
          </a:solid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defRPr/>
            </a:pPr>
            <a:r>
              <a:rPr lang="en-US" sz="900" kern="0"/>
              <a:t>Optional: ABMS or SITA GG</a:t>
            </a:r>
          </a:p>
          <a:p>
            <a:pPr marL="0" indent="0">
              <a:buNone/>
              <a:defRPr/>
            </a:pPr>
            <a:endParaRPr lang="en-US" sz="900" kern="0"/>
          </a:p>
        </p:txBody>
      </p:sp>
    </p:spTree>
    <p:extLst>
      <p:ext uri="{BB962C8B-B14F-4D97-AF65-F5344CB8AC3E}">
        <p14:creationId xmlns:p14="http://schemas.microsoft.com/office/powerpoint/2010/main" val="34727623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0" end="0"/>
                                            </p:txEl>
                                          </p:spTgt>
                                        </p:tgtEl>
                                        <p:attrNameLst>
                                          <p:attrName>ppt_c</p:attrName>
                                        </p:attrNameLst>
                                      </p:cBhvr>
                                      <p:to>
                                        <a:srgbClr val="99CCFF"/>
                                      </p:to>
                                    </p:animClr>
                                  </p:sub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1" end="1"/>
                                            </p:txEl>
                                          </p:spTgt>
                                        </p:tgtEl>
                                        <p:attrNameLst>
                                          <p:attrName>ppt_c</p:attrName>
                                        </p:attrNameLst>
                                      </p:cBhvr>
                                      <p:to>
                                        <a:srgbClr val="99CCFF"/>
                                      </p:to>
                                    </p:animClr>
                                  </p:sub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2" end="2"/>
                                            </p:txEl>
                                          </p:spTgt>
                                        </p:tgtEl>
                                        <p:attrNameLst>
                                          <p:attrName>ppt_c</p:attrName>
                                        </p:attrNameLst>
                                      </p:cBhvr>
                                      <p:to>
                                        <a:srgbClr val="99CCFF"/>
                                      </p:to>
                                    </p:animClr>
                                  </p:sub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3" end="3"/>
                                            </p:txEl>
                                          </p:spTgt>
                                        </p:tgtEl>
                                        <p:attrNameLst>
                                          <p:attrName>ppt_c</p:attrName>
                                        </p:attrNameLst>
                                      </p:cBhvr>
                                      <p:to>
                                        <a:srgbClr val="99CCFF"/>
                                      </p:to>
                                    </p:animClr>
                                  </p:sub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4" end="4"/>
                                            </p:txEl>
                                          </p:spTgt>
                                        </p:tgtEl>
                                        <p:attrNameLst>
                                          <p:attrName>ppt_c</p:attrName>
                                        </p:attrNameLst>
                                      </p:cBhvr>
                                      <p:to>
                                        <a:srgbClr val="99CCFF"/>
                                      </p:to>
                                    </p:animClr>
                                  </p:sub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5" end="5"/>
                                            </p:txEl>
                                          </p:spTgt>
                                        </p:tgtEl>
                                        <p:attrNameLst>
                                          <p:attrName>ppt_c</p:attrName>
                                        </p:attrNameLst>
                                      </p:cBhvr>
                                      <p:to>
                                        <a:srgbClr val="99CCFF"/>
                                      </p:to>
                                    </p:animClr>
                                  </p:sub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6" end="6"/>
                                            </p:txEl>
                                          </p:spTgt>
                                        </p:tgtEl>
                                        <p:attrNameLst>
                                          <p:attrName>ppt_c</p:attrName>
                                        </p:attrNameLst>
                                      </p:cBhvr>
                                      <p:to>
                                        <a:srgbClr val="99CCFF"/>
                                      </p:to>
                                    </p:animClr>
                                  </p:sub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7" end="7"/>
                                            </p:txEl>
                                          </p:spTgt>
                                        </p:tgtEl>
                                        <p:attrNameLst>
                                          <p:attrName>ppt_c</p:attrName>
                                        </p:attrNameLst>
                                      </p:cBhvr>
                                      <p:to>
                                        <a:srgbClr val="99CCFF"/>
                                      </p:to>
                                    </p:animClr>
                                  </p:sub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8" end="8"/>
                                            </p:txEl>
                                          </p:spTgt>
                                        </p:tgtEl>
                                        <p:attrNameLst>
                                          <p:attrName>ppt_c</p:attrName>
                                        </p:attrNameLst>
                                      </p:cBhvr>
                                      <p:to>
                                        <a:srgbClr val="99CCFF"/>
                                      </p:to>
                                    </p:animClr>
                                  </p:sub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2">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2">
                                            <p:txEl>
                                              <p:pRg st="9" end="9"/>
                                            </p:txEl>
                                          </p:spTgt>
                                        </p:tgtEl>
                                        <p:attrNameLst>
                                          <p:attrName>ppt_c</p:attrName>
                                        </p:attrNameLst>
                                      </p:cBhvr>
                                      <p:to>
                                        <a:srgbClr val="99CCFF"/>
                                      </p:to>
                                    </p:animClr>
                                  </p:subTnLst>
                                </p:cTn>
                              </p:par>
                              <p:par>
                                <p:cTn id="71" presetID="1"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
                                            <p:txEl>
                                              <p:pRg st="10" end="1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1" grpId="0" animBg="1"/>
      <p:bldP spid="12" grpId="0" animBg="1"/>
      <p:bldP spid="13" grpId="0" animBg="1"/>
      <p:bldP spid="14" grpId="0" animBg="1"/>
      <p:bldP spid="16" grpId="0" animBg="1"/>
      <p:bldP spid="17" grpId="0" animBg="1"/>
      <p:bldP spid="18" grpId="0" animBg="1"/>
      <p:bldP spid="19" grpId="0" animBg="1"/>
      <p:bldP spid="20"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1">
            <a:extLst>
              <a:ext uri="{FF2B5EF4-FFF2-40B4-BE49-F238E27FC236}">
                <a16:creationId xmlns:a16="http://schemas.microsoft.com/office/drawing/2014/main" id="{D5092D2D-D39C-4B25-AF00-599B00FD7203}"/>
              </a:ext>
            </a:extLst>
          </p:cNvPr>
          <p:cNvSpPr/>
          <p:nvPr/>
        </p:nvSpPr>
        <p:spPr bwMode="auto">
          <a:xfrm>
            <a:off x="2897026" y="1197713"/>
            <a:ext cx="2771775" cy="4138726"/>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sp>
        <p:nvSpPr>
          <p:cNvPr id="50" name="Rounded Rectangle 92">
            <a:extLst>
              <a:ext uri="{FF2B5EF4-FFF2-40B4-BE49-F238E27FC236}">
                <a16:creationId xmlns:a16="http://schemas.microsoft.com/office/drawing/2014/main" id="{03A6BBA0-1957-4F19-BF5C-E00D5543BD80}"/>
              </a:ext>
            </a:extLst>
          </p:cNvPr>
          <p:cNvSpPr/>
          <p:nvPr/>
        </p:nvSpPr>
        <p:spPr bwMode="auto">
          <a:xfrm>
            <a:off x="5767226" y="1106490"/>
            <a:ext cx="6022975" cy="4447380"/>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grpSp>
        <p:nvGrpSpPr>
          <p:cNvPr id="103" name="Group 85">
            <a:extLst>
              <a:ext uri="{FF2B5EF4-FFF2-40B4-BE49-F238E27FC236}">
                <a16:creationId xmlns:a16="http://schemas.microsoft.com/office/drawing/2014/main" id="{162F0659-67DC-4467-B0BF-763CD9AD43E3}"/>
              </a:ext>
            </a:extLst>
          </p:cNvPr>
          <p:cNvGrpSpPr>
            <a:grpSpLocks/>
          </p:cNvGrpSpPr>
          <p:nvPr/>
        </p:nvGrpSpPr>
        <p:grpSpPr bwMode="auto">
          <a:xfrm>
            <a:off x="2897026" y="1136651"/>
            <a:ext cx="8929687" cy="3228975"/>
            <a:chOff x="72033" y="1136552"/>
            <a:chExt cx="8929241" cy="3228552"/>
          </a:xfrm>
        </p:grpSpPr>
        <p:sp>
          <p:nvSpPr>
            <p:cNvPr id="104" name="Rounded Rectangle 81">
              <a:extLst>
                <a:ext uri="{FF2B5EF4-FFF2-40B4-BE49-F238E27FC236}">
                  <a16:creationId xmlns:a16="http://schemas.microsoft.com/office/drawing/2014/main" id="{FC9EBC48-C189-455F-9EC7-04C35479A8AD}"/>
                </a:ext>
              </a:extLst>
            </p:cNvPr>
            <p:cNvSpPr/>
            <p:nvPr/>
          </p:nvSpPr>
          <p:spPr>
            <a:xfrm>
              <a:off x="72033" y="1209567"/>
              <a:ext cx="2771637" cy="2888872"/>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sp>
          <p:nvSpPr>
            <p:cNvPr id="105" name="Rounded Rectangle 80">
              <a:extLst>
                <a:ext uri="{FF2B5EF4-FFF2-40B4-BE49-F238E27FC236}">
                  <a16:creationId xmlns:a16="http://schemas.microsoft.com/office/drawing/2014/main" id="{DCD236D1-E5EE-4859-818B-1AF1B27DBD60}"/>
                </a:ext>
              </a:extLst>
            </p:cNvPr>
            <p:cNvSpPr/>
            <p:nvPr/>
          </p:nvSpPr>
          <p:spPr>
            <a:xfrm>
              <a:off x="2988124" y="1136552"/>
              <a:ext cx="6013150" cy="3228552"/>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grpSp>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4588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High level </a:t>
            </a:r>
            <a:r>
              <a:rPr lang="nl-NL" altLang="nl-NL" sz="4000" err="1">
                <a:solidFill>
                  <a:srgbClr val="00B0F0"/>
                </a:solidFill>
              </a:rPr>
              <a:t>architecture</a:t>
            </a:r>
            <a:r>
              <a:rPr lang="nl-NL" altLang="nl-NL" sz="4000">
                <a:solidFill>
                  <a:srgbClr val="00B0F0"/>
                </a:solidFill>
              </a:rPr>
              <a:t> iPort</a:t>
            </a:r>
          </a:p>
        </p:txBody>
      </p:sp>
      <p:sp>
        <p:nvSpPr>
          <p:cNvPr id="61" name="Rounded Rectangle 58">
            <a:extLst>
              <a:ext uri="{FF2B5EF4-FFF2-40B4-BE49-F238E27FC236}">
                <a16:creationId xmlns:a16="http://schemas.microsoft.com/office/drawing/2014/main" id="{052E08D7-3905-4043-A572-36A030798A75}"/>
              </a:ext>
            </a:extLst>
          </p:cNvPr>
          <p:cNvSpPr/>
          <p:nvPr/>
        </p:nvSpPr>
        <p:spPr bwMode="auto">
          <a:xfrm>
            <a:off x="5808221" y="955203"/>
            <a:ext cx="6013450" cy="1871662"/>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pic>
        <p:nvPicPr>
          <p:cNvPr id="86" name="Picture 2">
            <a:extLst>
              <a:ext uri="{FF2B5EF4-FFF2-40B4-BE49-F238E27FC236}">
                <a16:creationId xmlns:a16="http://schemas.microsoft.com/office/drawing/2014/main" id="{57866F72-B946-4988-8CA4-38911F253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931" y="1915963"/>
            <a:ext cx="647673" cy="56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26">
            <a:extLst>
              <a:ext uri="{FF2B5EF4-FFF2-40B4-BE49-F238E27FC236}">
                <a16:creationId xmlns:a16="http://schemas.microsoft.com/office/drawing/2014/main" id="{880FC96D-2B83-436E-BCA7-A4E798BE9980}"/>
              </a:ext>
            </a:extLst>
          </p:cNvPr>
          <p:cNvSpPr txBox="1">
            <a:spLocks noChangeArrowheads="1"/>
          </p:cNvSpPr>
          <p:nvPr/>
        </p:nvSpPr>
        <p:spPr bwMode="auto">
          <a:xfrm>
            <a:off x="6245256" y="1722328"/>
            <a:ext cx="390509" cy="27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200"/>
              <a:t>BP</a:t>
            </a:r>
          </a:p>
        </p:txBody>
      </p:sp>
      <p:cxnSp>
        <p:nvCxnSpPr>
          <p:cNvPr id="88" name="Elbow Connector 29">
            <a:extLst>
              <a:ext uri="{FF2B5EF4-FFF2-40B4-BE49-F238E27FC236}">
                <a16:creationId xmlns:a16="http://schemas.microsoft.com/office/drawing/2014/main" id="{CA00B83F-17F2-406E-960F-42A3EFE85388}"/>
              </a:ext>
            </a:extLst>
          </p:cNvPr>
          <p:cNvCxnSpPr/>
          <p:nvPr/>
        </p:nvCxnSpPr>
        <p:spPr bwMode="auto">
          <a:xfrm rot="10800000">
            <a:off x="6605426" y="2046288"/>
            <a:ext cx="431800" cy="107950"/>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Elbow Connector 31">
            <a:extLst>
              <a:ext uri="{FF2B5EF4-FFF2-40B4-BE49-F238E27FC236}">
                <a16:creationId xmlns:a16="http://schemas.microsoft.com/office/drawing/2014/main" id="{88320735-18EC-4A56-AE4F-BA8C7084C102}"/>
              </a:ext>
            </a:extLst>
          </p:cNvPr>
          <p:cNvCxnSpPr/>
          <p:nvPr/>
        </p:nvCxnSpPr>
        <p:spPr bwMode="auto">
          <a:xfrm rot="10800000" flipV="1">
            <a:off x="6605426" y="2154238"/>
            <a:ext cx="431800" cy="180975"/>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0" name="Picture 4" descr="C:\Documents and Settings\Cees.Mul\Local Settings\Temporary Internet Files\Content.IE5\YPBLXKOP\MC910216349[1].png">
            <a:extLst>
              <a:ext uri="{FF2B5EF4-FFF2-40B4-BE49-F238E27FC236}">
                <a16:creationId xmlns:a16="http://schemas.microsoft.com/office/drawing/2014/main" id="{7F8AE25F-405D-426F-AD7E-466FA2E7E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991" y="1628685"/>
            <a:ext cx="595288" cy="50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63">
            <a:extLst>
              <a:ext uri="{FF2B5EF4-FFF2-40B4-BE49-F238E27FC236}">
                <a16:creationId xmlns:a16="http://schemas.microsoft.com/office/drawing/2014/main" id="{019E6211-0164-4786-B762-9151AE8B7120}"/>
              </a:ext>
            </a:extLst>
          </p:cNvPr>
          <p:cNvSpPr txBox="1">
            <a:spLocks noChangeArrowheads="1"/>
          </p:cNvSpPr>
          <p:nvPr/>
        </p:nvSpPr>
        <p:spPr bwMode="auto">
          <a:xfrm>
            <a:off x="8742289" y="2349260"/>
            <a:ext cx="671484"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t>HTML</a:t>
            </a:r>
          </a:p>
        </p:txBody>
      </p:sp>
      <p:sp>
        <p:nvSpPr>
          <p:cNvPr id="93" name="TextBox 68">
            <a:extLst>
              <a:ext uri="{FF2B5EF4-FFF2-40B4-BE49-F238E27FC236}">
                <a16:creationId xmlns:a16="http://schemas.microsoft.com/office/drawing/2014/main" id="{1AD2843A-078B-4697-A10A-61E326BA779F}"/>
              </a:ext>
            </a:extLst>
          </p:cNvPr>
          <p:cNvSpPr txBox="1">
            <a:spLocks noChangeArrowheads="1"/>
          </p:cNvSpPr>
          <p:nvPr/>
        </p:nvSpPr>
        <p:spPr bwMode="auto">
          <a:xfrm>
            <a:off x="7326298" y="1773118"/>
            <a:ext cx="18816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800"/>
              <a:t>Tier 1: local infra</a:t>
            </a:r>
          </a:p>
        </p:txBody>
      </p:sp>
      <p:pic>
        <p:nvPicPr>
          <p:cNvPr id="94" name="Picture 4" descr="C:\Documents and Settings\Cees.Mul\Local Settings\Temporary Internet Files\Content.IE5\CQNOZOA4\MC900433826[1].png">
            <a:extLst>
              <a:ext uri="{FF2B5EF4-FFF2-40B4-BE49-F238E27FC236}">
                <a16:creationId xmlns:a16="http://schemas.microsoft.com/office/drawing/2014/main" id="{41219AC4-3583-47D9-98CC-D8AA291D28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8230" y="1628685"/>
            <a:ext cx="944523" cy="94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Picture 4" descr="C:\Documents and Settings\Cees.Mul\Local Settings\Temporary Internet Files\Content.IE5\YPBLXKOP\MC900434809[1].png">
            <a:extLst>
              <a:ext uri="{FF2B5EF4-FFF2-40B4-BE49-F238E27FC236}">
                <a16:creationId xmlns:a16="http://schemas.microsoft.com/office/drawing/2014/main" id="{ECC0DF9A-4C64-4517-B16E-651D723574D7}"/>
              </a:ext>
            </a:extLst>
          </p:cNvPr>
          <p:cNvSpPr>
            <a:spLocks noChangeAspect="1" noChangeArrowheads="1"/>
          </p:cNvSpPr>
          <p:nvPr/>
        </p:nvSpPr>
        <p:spPr bwMode="auto">
          <a:xfrm>
            <a:off x="8189862" y="1557263"/>
            <a:ext cx="792129" cy="79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sp>
        <p:nvSpPr>
          <p:cNvPr id="98" name="Picture 6" descr="C:\Documents and Settings\Cees.Mul\Local Settings\Temporary Internet Files\Content.IE5\CQNOZOA4\MC900447134[1].jpg">
            <a:extLst>
              <a:ext uri="{FF2B5EF4-FFF2-40B4-BE49-F238E27FC236}">
                <a16:creationId xmlns:a16="http://schemas.microsoft.com/office/drawing/2014/main" id="{87251E3E-3EC3-403E-A113-02A2F56DF317}"/>
              </a:ext>
            </a:extLst>
          </p:cNvPr>
          <p:cNvSpPr>
            <a:spLocks noChangeAspect="1" noChangeArrowheads="1"/>
          </p:cNvSpPr>
          <p:nvPr/>
        </p:nvSpPr>
        <p:spPr bwMode="auto">
          <a:xfrm>
            <a:off x="7326298" y="1611227"/>
            <a:ext cx="552427" cy="75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pic>
        <p:nvPicPr>
          <p:cNvPr id="100" name="Picture 6" descr="C:\Documents and Settings\Cees.Mul\Local Settings\Temporary Internet Files\Content.IE5\YPBLXKOP\MC900230323[1].wmf">
            <a:extLst>
              <a:ext uri="{FF2B5EF4-FFF2-40B4-BE49-F238E27FC236}">
                <a16:creationId xmlns:a16="http://schemas.microsoft.com/office/drawing/2014/main" id="{0E44C626-D731-4971-950F-512934C26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295" y="2571043"/>
            <a:ext cx="3079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Rectangle 16">
            <a:extLst>
              <a:ext uri="{FF2B5EF4-FFF2-40B4-BE49-F238E27FC236}">
                <a16:creationId xmlns:a16="http://schemas.microsoft.com/office/drawing/2014/main" id="{A59B662F-423B-4690-AA34-E66F00448B5E}"/>
              </a:ext>
            </a:extLst>
          </p:cNvPr>
          <p:cNvSpPr>
            <a:spLocks noChangeArrowheads="1"/>
          </p:cNvSpPr>
          <p:nvPr/>
        </p:nvSpPr>
        <p:spPr bwMode="auto">
          <a:xfrm>
            <a:off x="2717637" y="2708920"/>
            <a:ext cx="300513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eaLnBrk="1" hangingPunct="1">
              <a:spcBef>
                <a:spcPct val="0"/>
              </a:spcBef>
              <a:buFontTx/>
              <a:buNone/>
            </a:pPr>
            <a:r>
              <a:rPr lang="nl-NL" altLang="nl-NL" sz="1600" b="1" u="sng"/>
              <a:t>Tier 2: iPort servers</a:t>
            </a:r>
          </a:p>
          <a:p>
            <a:pPr lvl="1" eaLnBrk="1" hangingPunct="1">
              <a:spcBef>
                <a:spcPct val="0"/>
              </a:spcBef>
              <a:buFont typeface="Arial" panose="020B0604020202020204" pitchFamily="34" charset="0"/>
              <a:buChar char="•"/>
            </a:pPr>
            <a:r>
              <a:rPr lang="nl-NL" altLang="nl-NL" sz="1200"/>
              <a:t>Load control</a:t>
            </a:r>
          </a:p>
          <a:p>
            <a:pPr lvl="1" eaLnBrk="1" hangingPunct="1">
              <a:spcBef>
                <a:spcPct val="0"/>
              </a:spcBef>
              <a:buFont typeface="Arial" panose="020B0604020202020204" pitchFamily="34" charset="0"/>
              <a:buChar char="•"/>
            </a:pPr>
            <a:r>
              <a:rPr lang="nl-NL" altLang="nl-NL" sz="1200"/>
              <a:t>Identity management </a:t>
            </a:r>
          </a:p>
          <a:p>
            <a:pPr lvl="1" eaLnBrk="1" hangingPunct="1">
              <a:spcBef>
                <a:spcPct val="0"/>
              </a:spcBef>
              <a:buFont typeface="Arial" panose="020B0604020202020204" pitchFamily="34" charset="0"/>
              <a:buChar char="•"/>
            </a:pPr>
            <a:r>
              <a:rPr lang="nl-NL" altLang="nl-NL" sz="1200"/>
              <a:t>AHM data control </a:t>
            </a:r>
          </a:p>
          <a:p>
            <a:pPr lvl="1" eaLnBrk="1" hangingPunct="1">
              <a:spcBef>
                <a:spcPct val="0"/>
              </a:spcBef>
              <a:buFont typeface="Arial" panose="020B0604020202020204" pitchFamily="34" charset="0"/>
              <a:buChar char="•"/>
            </a:pPr>
            <a:r>
              <a:rPr lang="nl-NL" altLang="nl-NL" sz="1200"/>
              <a:t>Passenger check-in</a:t>
            </a:r>
          </a:p>
          <a:p>
            <a:pPr lvl="1" eaLnBrk="1" hangingPunct="1">
              <a:spcBef>
                <a:spcPct val="0"/>
              </a:spcBef>
              <a:buFont typeface="Arial" panose="020B0604020202020204" pitchFamily="34" charset="0"/>
              <a:buChar char="•"/>
            </a:pPr>
            <a:r>
              <a:rPr lang="nl-NL" altLang="nl-NL" sz="1200"/>
              <a:t>Gate handling</a:t>
            </a:r>
          </a:p>
          <a:p>
            <a:pPr lvl="1" eaLnBrk="1" hangingPunct="1">
              <a:spcBef>
                <a:spcPct val="0"/>
              </a:spcBef>
              <a:buFont typeface="Arial" panose="020B0604020202020204" pitchFamily="34" charset="0"/>
              <a:buChar char="•"/>
            </a:pPr>
            <a:r>
              <a:rPr lang="nl-NL" altLang="nl-NL" sz="1200" err="1"/>
              <a:t>Standby</a:t>
            </a:r>
            <a:r>
              <a:rPr lang="nl-NL" altLang="nl-NL" sz="1200"/>
              <a:t> handling </a:t>
            </a:r>
            <a:r>
              <a:rPr lang="nl-NL" altLang="nl-NL" sz="1200" err="1"/>
              <a:t>etc</a:t>
            </a:r>
            <a:endParaRPr lang="nl-NL" altLang="nl-NL" sz="1200"/>
          </a:p>
        </p:txBody>
      </p:sp>
      <p:sp>
        <p:nvSpPr>
          <p:cNvPr id="114" name="Rounded Rectangle 36">
            <a:extLst>
              <a:ext uri="{FF2B5EF4-FFF2-40B4-BE49-F238E27FC236}">
                <a16:creationId xmlns:a16="http://schemas.microsoft.com/office/drawing/2014/main" id="{D04E5454-82E0-483B-8986-2C478EF624F8}"/>
              </a:ext>
            </a:extLst>
          </p:cNvPr>
          <p:cNvSpPr/>
          <p:nvPr/>
        </p:nvSpPr>
        <p:spPr bwMode="auto">
          <a:xfrm>
            <a:off x="6257736" y="2997200"/>
            <a:ext cx="3660802" cy="71913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2400"/>
          </a:p>
        </p:txBody>
      </p:sp>
      <p:sp>
        <p:nvSpPr>
          <p:cNvPr id="115" name="TextBox 37">
            <a:extLst>
              <a:ext uri="{FF2B5EF4-FFF2-40B4-BE49-F238E27FC236}">
                <a16:creationId xmlns:a16="http://schemas.microsoft.com/office/drawing/2014/main" id="{CF4B0519-9576-44B8-AD9A-A9B89BAB7F7D}"/>
              </a:ext>
            </a:extLst>
          </p:cNvPr>
          <p:cNvSpPr txBox="1">
            <a:spLocks noChangeArrowheads="1"/>
          </p:cNvSpPr>
          <p:nvPr/>
        </p:nvSpPr>
        <p:spPr bwMode="auto">
          <a:xfrm>
            <a:off x="8126250" y="2997200"/>
            <a:ext cx="127310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100"/>
              <a:t>iPort web servers</a:t>
            </a:r>
          </a:p>
        </p:txBody>
      </p:sp>
      <p:sp>
        <p:nvSpPr>
          <p:cNvPr id="116" name="Rounded Rectangle 39">
            <a:extLst>
              <a:ext uri="{FF2B5EF4-FFF2-40B4-BE49-F238E27FC236}">
                <a16:creationId xmlns:a16="http://schemas.microsoft.com/office/drawing/2014/main" id="{091AC9CB-E0A3-4778-A497-561B6132C92B}"/>
              </a:ext>
            </a:extLst>
          </p:cNvPr>
          <p:cNvSpPr/>
          <p:nvPr/>
        </p:nvSpPr>
        <p:spPr bwMode="auto">
          <a:xfrm>
            <a:off x="8405650" y="3284538"/>
            <a:ext cx="1512887" cy="360362"/>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200">
                <a:solidFill>
                  <a:schemeClr val="bg1"/>
                </a:solidFill>
              </a:rPr>
              <a:t>Passenger </a:t>
            </a:r>
            <a:r>
              <a:rPr lang="nl-NL" sz="1200" err="1">
                <a:solidFill>
                  <a:schemeClr val="bg1"/>
                </a:solidFill>
              </a:rPr>
              <a:t>handling</a:t>
            </a:r>
            <a:endParaRPr lang="nl-NL" sz="1200">
              <a:solidFill>
                <a:schemeClr val="bg1"/>
              </a:solidFill>
            </a:endParaRPr>
          </a:p>
        </p:txBody>
      </p:sp>
      <p:sp>
        <p:nvSpPr>
          <p:cNvPr id="117" name="Rounded Rectangle 38">
            <a:extLst>
              <a:ext uri="{FF2B5EF4-FFF2-40B4-BE49-F238E27FC236}">
                <a16:creationId xmlns:a16="http://schemas.microsoft.com/office/drawing/2014/main" id="{7A13CD4E-D9FA-4BC4-B299-617F2D0C2E75}"/>
              </a:ext>
            </a:extLst>
          </p:cNvPr>
          <p:cNvSpPr/>
          <p:nvPr/>
        </p:nvSpPr>
        <p:spPr bwMode="auto">
          <a:xfrm>
            <a:off x="7470612" y="3284538"/>
            <a:ext cx="1150938" cy="360362"/>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200" err="1">
                <a:solidFill>
                  <a:schemeClr val="bg1"/>
                </a:solidFill>
              </a:rPr>
              <a:t>Load</a:t>
            </a:r>
            <a:r>
              <a:rPr lang="nl-NL" sz="1200">
                <a:solidFill>
                  <a:schemeClr val="bg1"/>
                </a:solidFill>
              </a:rPr>
              <a:t> </a:t>
            </a:r>
            <a:r>
              <a:rPr lang="nl-NL" sz="1200" err="1">
                <a:solidFill>
                  <a:schemeClr val="bg1"/>
                </a:solidFill>
              </a:rPr>
              <a:t>control</a:t>
            </a:r>
            <a:endParaRPr lang="nl-NL" sz="1200">
              <a:solidFill>
                <a:schemeClr val="bg1"/>
              </a:solidFill>
            </a:endParaRPr>
          </a:p>
        </p:txBody>
      </p:sp>
      <p:sp>
        <p:nvSpPr>
          <p:cNvPr id="118" name="Up-Down Arrow 59">
            <a:extLst>
              <a:ext uri="{FF2B5EF4-FFF2-40B4-BE49-F238E27FC236}">
                <a16:creationId xmlns:a16="http://schemas.microsoft.com/office/drawing/2014/main" id="{159A369D-641F-4DE0-81B1-D4D2DF4339E4}"/>
              </a:ext>
            </a:extLst>
          </p:cNvPr>
          <p:cNvSpPr/>
          <p:nvPr/>
        </p:nvSpPr>
        <p:spPr bwMode="auto">
          <a:xfrm>
            <a:off x="8478675" y="3716338"/>
            <a:ext cx="431800" cy="644525"/>
          </a:xfrm>
          <a:prstGeom prst="upDownArrow">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19" name="Rounded Rectangle 62">
            <a:extLst>
              <a:ext uri="{FF2B5EF4-FFF2-40B4-BE49-F238E27FC236}">
                <a16:creationId xmlns:a16="http://schemas.microsoft.com/office/drawing/2014/main" id="{44031BC8-D18F-42F4-99FA-10E6B59F0128}"/>
              </a:ext>
            </a:extLst>
          </p:cNvPr>
          <p:cNvSpPr/>
          <p:nvPr/>
        </p:nvSpPr>
        <p:spPr bwMode="auto">
          <a:xfrm>
            <a:off x="10782138" y="3284538"/>
            <a:ext cx="865188" cy="6492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r>
              <a:rPr lang="nl-NL" sz="800" err="1">
                <a:solidFill>
                  <a:schemeClr val="tx1"/>
                </a:solidFill>
              </a:rPr>
              <a:t>Aircraft</a:t>
            </a:r>
            <a:r>
              <a:rPr lang="nl-NL" sz="800">
                <a:solidFill>
                  <a:schemeClr val="tx1"/>
                </a:solidFill>
              </a:rPr>
              <a:t> data</a:t>
            </a:r>
          </a:p>
          <a:p>
            <a:pPr eaLnBrk="1" hangingPunct="1">
              <a:buFont typeface="Arial" pitchFamily="34" charset="0"/>
              <a:buChar char="•"/>
              <a:defRPr/>
            </a:pPr>
            <a:r>
              <a:rPr lang="nl-NL" sz="800" err="1">
                <a:solidFill>
                  <a:schemeClr val="tx1"/>
                </a:solidFill>
              </a:rPr>
              <a:t>Flight</a:t>
            </a:r>
            <a:r>
              <a:rPr lang="nl-NL" sz="800">
                <a:solidFill>
                  <a:schemeClr val="tx1"/>
                </a:solidFill>
              </a:rPr>
              <a:t> files </a:t>
            </a:r>
          </a:p>
          <a:p>
            <a:pPr eaLnBrk="1" hangingPunct="1">
              <a:buFont typeface="Arial" pitchFamily="34" charset="0"/>
              <a:buChar char="•"/>
              <a:defRPr/>
            </a:pPr>
            <a:r>
              <a:rPr lang="nl-NL" sz="800">
                <a:solidFill>
                  <a:schemeClr val="tx1"/>
                </a:solidFill>
              </a:rPr>
              <a:t>User </a:t>
            </a:r>
            <a:r>
              <a:rPr lang="nl-NL" sz="800" err="1">
                <a:solidFill>
                  <a:schemeClr val="tx1"/>
                </a:solidFill>
              </a:rPr>
              <a:t>id’s</a:t>
            </a:r>
            <a:r>
              <a:rPr lang="nl-NL" sz="800">
                <a:solidFill>
                  <a:schemeClr val="tx1"/>
                </a:solidFill>
              </a:rPr>
              <a:t> </a:t>
            </a:r>
            <a:r>
              <a:rPr lang="nl-NL" sz="800" err="1">
                <a:solidFill>
                  <a:schemeClr val="tx1"/>
                </a:solidFill>
              </a:rPr>
              <a:t>etc</a:t>
            </a:r>
            <a:endParaRPr lang="nl-NL" sz="800">
              <a:solidFill>
                <a:schemeClr val="tx1"/>
              </a:solidFill>
            </a:endParaRPr>
          </a:p>
        </p:txBody>
      </p:sp>
      <p:cxnSp>
        <p:nvCxnSpPr>
          <p:cNvPr id="120" name="Elbow Connector 65">
            <a:extLst>
              <a:ext uri="{FF2B5EF4-FFF2-40B4-BE49-F238E27FC236}">
                <a16:creationId xmlns:a16="http://schemas.microsoft.com/office/drawing/2014/main" id="{E8208001-E0D7-44C1-B6B8-8E8CA6397AD1}"/>
              </a:ext>
            </a:extLst>
          </p:cNvPr>
          <p:cNvCxnSpPr>
            <a:stCxn id="116" idx="3"/>
            <a:endCxn id="123" idx="2"/>
          </p:cNvCxnSpPr>
          <p:nvPr/>
        </p:nvCxnSpPr>
        <p:spPr bwMode="auto">
          <a:xfrm>
            <a:off x="9918538" y="3465513"/>
            <a:ext cx="647700" cy="1587"/>
          </a:xfrm>
          <a:prstGeom prst="bentConnector3">
            <a:avLst>
              <a:gd name="adj1" fmla="val 50000"/>
            </a:avLst>
          </a:prstGeom>
          <a:ln w="95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1" name="Up-Down Arrow 56">
            <a:extLst>
              <a:ext uri="{FF2B5EF4-FFF2-40B4-BE49-F238E27FC236}">
                <a16:creationId xmlns:a16="http://schemas.microsoft.com/office/drawing/2014/main" id="{34DA53DE-CF81-4A4E-9349-889055EAC4E7}"/>
              </a:ext>
            </a:extLst>
          </p:cNvPr>
          <p:cNvSpPr/>
          <p:nvPr/>
        </p:nvSpPr>
        <p:spPr bwMode="auto">
          <a:xfrm>
            <a:off x="7757950" y="3716338"/>
            <a:ext cx="288925" cy="504825"/>
          </a:xfrm>
          <a:prstGeom prst="upDownArrow">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22" name="TextBox 3">
            <a:extLst>
              <a:ext uri="{FF2B5EF4-FFF2-40B4-BE49-F238E27FC236}">
                <a16:creationId xmlns:a16="http://schemas.microsoft.com/office/drawing/2014/main" id="{23E80468-632E-443A-BDA6-F2505DCEC54E}"/>
              </a:ext>
            </a:extLst>
          </p:cNvPr>
          <p:cNvSpPr txBox="1">
            <a:spLocks noChangeArrowheads="1"/>
          </p:cNvSpPr>
          <p:nvPr/>
        </p:nvSpPr>
        <p:spPr bwMode="auto">
          <a:xfrm>
            <a:off x="7110250" y="4077072"/>
            <a:ext cx="15824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a:t>Internal webservices</a:t>
            </a:r>
            <a:endParaRPr lang="en-GB" altLang="nl-NL" sz="1200"/>
          </a:p>
        </p:txBody>
      </p:sp>
      <p:sp>
        <p:nvSpPr>
          <p:cNvPr id="123" name="Flowchart: Magnetic Disk 122">
            <a:extLst>
              <a:ext uri="{FF2B5EF4-FFF2-40B4-BE49-F238E27FC236}">
                <a16:creationId xmlns:a16="http://schemas.microsoft.com/office/drawing/2014/main" id="{0C93456C-E714-45C9-B9F7-ABC93A0331AF}"/>
              </a:ext>
            </a:extLst>
          </p:cNvPr>
          <p:cNvSpPr/>
          <p:nvPr/>
        </p:nvSpPr>
        <p:spPr bwMode="auto">
          <a:xfrm>
            <a:off x="10566238" y="2924175"/>
            <a:ext cx="1008063" cy="1081088"/>
          </a:xfrm>
          <a:prstGeom prst="flowChartMagneticDisk">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000">
              <a:solidFill>
                <a:schemeClr val="bg1"/>
              </a:solidFill>
            </a:endParaRPr>
          </a:p>
        </p:txBody>
      </p:sp>
      <p:sp>
        <p:nvSpPr>
          <p:cNvPr id="112" name="Rounded Rectangle 72">
            <a:extLst>
              <a:ext uri="{FF2B5EF4-FFF2-40B4-BE49-F238E27FC236}">
                <a16:creationId xmlns:a16="http://schemas.microsoft.com/office/drawing/2014/main" id="{06E0B166-94CE-4484-BBD9-DDAF5E437A06}"/>
              </a:ext>
            </a:extLst>
          </p:cNvPr>
          <p:cNvSpPr/>
          <p:nvPr/>
        </p:nvSpPr>
        <p:spPr bwMode="auto">
          <a:xfrm>
            <a:off x="10934538" y="3436938"/>
            <a:ext cx="865188" cy="6492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r>
              <a:rPr lang="nl-NL" sz="900" err="1">
                <a:solidFill>
                  <a:schemeClr val="tx1"/>
                </a:solidFill>
              </a:rPr>
              <a:t>Aircraft</a:t>
            </a:r>
            <a:r>
              <a:rPr lang="nl-NL" sz="900">
                <a:solidFill>
                  <a:schemeClr val="tx1"/>
                </a:solidFill>
              </a:rPr>
              <a:t> data</a:t>
            </a:r>
          </a:p>
          <a:p>
            <a:pPr eaLnBrk="1" hangingPunct="1">
              <a:buFont typeface="Arial" pitchFamily="34" charset="0"/>
              <a:buChar char="•"/>
              <a:defRPr/>
            </a:pPr>
            <a:r>
              <a:rPr lang="nl-NL" sz="900" err="1">
                <a:solidFill>
                  <a:schemeClr val="tx1"/>
                </a:solidFill>
              </a:rPr>
              <a:t>Flight</a:t>
            </a:r>
            <a:r>
              <a:rPr lang="nl-NL" sz="900">
                <a:solidFill>
                  <a:schemeClr val="tx1"/>
                </a:solidFill>
              </a:rPr>
              <a:t> files </a:t>
            </a:r>
          </a:p>
          <a:p>
            <a:pPr eaLnBrk="1" hangingPunct="1">
              <a:buFont typeface="Arial" pitchFamily="34" charset="0"/>
              <a:buChar char="•"/>
              <a:defRPr/>
            </a:pPr>
            <a:r>
              <a:rPr lang="nl-NL" sz="900">
                <a:solidFill>
                  <a:schemeClr val="tx1"/>
                </a:solidFill>
              </a:rPr>
              <a:t>User </a:t>
            </a:r>
            <a:r>
              <a:rPr lang="nl-NL" sz="900" err="1">
                <a:solidFill>
                  <a:schemeClr val="tx1"/>
                </a:solidFill>
              </a:rPr>
              <a:t>id’s</a:t>
            </a:r>
            <a:r>
              <a:rPr lang="nl-NL" sz="900">
                <a:solidFill>
                  <a:schemeClr val="tx1"/>
                </a:solidFill>
              </a:rPr>
              <a:t> </a:t>
            </a:r>
            <a:r>
              <a:rPr lang="nl-NL" sz="900" err="1">
                <a:solidFill>
                  <a:schemeClr val="tx1"/>
                </a:solidFill>
              </a:rPr>
              <a:t>etc</a:t>
            </a:r>
            <a:endParaRPr lang="nl-NL" sz="900">
              <a:solidFill>
                <a:schemeClr val="tx1"/>
              </a:solidFill>
            </a:endParaRPr>
          </a:p>
        </p:txBody>
      </p:sp>
      <p:pic>
        <p:nvPicPr>
          <p:cNvPr id="109" name="Picture 6" descr="C:\Documents and Settings\Cees.Mul\Local Settings\Temporary Internet Files\Content.IE5\YPBLXKOP\MC900230323[1].wmf">
            <a:extLst>
              <a:ext uri="{FF2B5EF4-FFF2-40B4-BE49-F238E27FC236}">
                <a16:creationId xmlns:a16="http://schemas.microsoft.com/office/drawing/2014/main" id="{E5F0835F-ABD1-4EF7-BF24-1FDC5D0EA0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457" y="2551113"/>
            <a:ext cx="3079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17">
            <a:extLst>
              <a:ext uri="{FF2B5EF4-FFF2-40B4-BE49-F238E27FC236}">
                <a16:creationId xmlns:a16="http://schemas.microsoft.com/office/drawing/2014/main" id="{ED85A03A-BA4E-473F-9C05-7B8FB70FD2F1}"/>
              </a:ext>
            </a:extLst>
          </p:cNvPr>
          <p:cNvSpPr>
            <a:spLocks noChangeArrowheads="1"/>
          </p:cNvSpPr>
          <p:nvPr/>
        </p:nvSpPr>
        <p:spPr bwMode="auto">
          <a:xfrm>
            <a:off x="3166901" y="4076700"/>
            <a:ext cx="2286143" cy="1447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3: Meridian</a:t>
            </a:r>
          </a:p>
          <a:p>
            <a:pPr eaLnBrk="1" hangingPunct="1">
              <a:spcBef>
                <a:spcPct val="0"/>
              </a:spcBef>
            </a:pPr>
            <a:r>
              <a:rPr lang="en-US" altLang="nl-NL" sz="1200"/>
              <a:t>Services processed in TPF, published on web platform</a:t>
            </a:r>
          </a:p>
          <a:p>
            <a:pPr eaLnBrk="1" hangingPunct="1">
              <a:spcBef>
                <a:spcPct val="0"/>
              </a:spcBef>
            </a:pPr>
            <a:r>
              <a:rPr lang="en-US" altLang="nl-NL" sz="1200"/>
              <a:t>Services are a mix of existing entries and specially created services</a:t>
            </a:r>
          </a:p>
          <a:p>
            <a:pPr eaLnBrk="1" hangingPunct="1">
              <a:spcBef>
                <a:spcPct val="0"/>
              </a:spcBef>
            </a:pPr>
            <a:endParaRPr lang="en-US" altLang="nl-NL" sz="1200"/>
          </a:p>
        </p:txBody>
      </p:sp>
      <p:sp>
        <p:nvSpPr>
          <p:cNvPr id="51" name="Rounded Rectangle 41">
            <a:extLst>
              <a:ext uri="{FF2B5EF4-FFF2-40B4-BE49-F238E27FC236}">
                <a16:creationId xmlns:a16="http://schemas.microsoft.com/office/drawing/2014/main" id="{6CF7041F-3091-4D4D-B551-862BED695D27}"/>
              </a:ext>
            </a:extLst>
          </p:cNvPr>
          <p:cNvSpPr/>
          <p:nvPr/>
        </p:nvSpPr>
        <p:spPr bwMode="auto">
          <a:xfrm>
            <a:off x="6892763" y="4354512"/>
            <a:ext cx="3673475" cy="981927"/>
          </a:xfrm>
          <a:prstGeom prst="roundRect">
            <a:avLst/>
          </a:prstGeom>
          <a:solidFill>
            <a:srgbClr val="FFFF99"/>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nl-NL" sz="1400" err="1">
                <a:solidFill>
                  <a:schemeClr val="tx1"/>
                </a:solidFill>
              </a:rPr>
              <a:t>Meridian</a:t>
            </a:r>
            <a:r>
              <a:rPr lang="nl-NL" sz="1400">
                <a:solidFill>
                  <a:schemeClr val="tx1"/>
                </a:solidFill>
              </a:rPr>
              <a:t>: PNR updates, </a:t>
            </a:r>
            <a:r>
              <a:rPr lang="nl-NL" sz="1400" err="1">
                <a:solidFill>
                  <a:schemeClr val="tx1"/>
                </a:solidFill>
              </a:rPr>
              <a:t>through</a:t>
            </a:r>
            <a:r>
              <a:rPr lang="nl-NL" sz="1400">
                <a:solidFill>
                  <a:schemeClr val="tx1"/>
                </a:solidFill>
              </a:rPr>
              <a:t> check-in, </a:t>
            </a:r>
            <a:r>
              <a:rPr lang="nl-NL" sz="1400" err="1">
                <a:solidFill>
                  <a:schemeClr val="tx1"/>
                </a:solidFill>
              </a:rPr>
              <a:t>seating</a:t>
            </a:r>
            <a:r>
              <a:rPr lang="nl-NL" sz="1400">
                <a:solidFill>
                  <a:schemeClr val="tx1"/>
                </a:solidFill>
              </a:rPr>
              <a:t> etc.</a:t>
            </a:r>
          </a:p>
        </p:txBody>
      </p:sp>
      <p:sp>
        <p:nvSpPr>
          <p:cNvPr id="52" name="Rounded Rectangle 42">
            <a:extLst>
              <a:ext uri="{FF2B5EF4-FFF2-40B4-BE49-F238E27FC236}">
                <a16:creationId xmlns:a16="http://schemas.microsoft.com/office/drawing/2014/main" id="{07705374-5A83-4EED-88D2-185CAB99C9DA}"/>
              </a:ext>
            </a:extLst>
          </p:cNvPr>
          <p:cNvSpPr/>
          <p:nvPr/>
        </p:nvSpPr>
        <p:spPr bwMode="auto">
          <a:xfrm>
            <a:off x="7469026" y="4427538"/>
            <a:ext cx="2665412" cy="36036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err="1">
                <a:solidFill>
                  <a:schemeClr val="bg1"/>
                </a:solidFill>
              </a:rPr>
              <a:t>XMLe</a:t>
            </a:r>
            <a:endParaRPr lang="nl-NL" sz="1600">
              <a:solidFill>
                <a:schemeClr val="bg1"/>
              </a:solidFill>
            </a:endParaRPr>
          </a:p>
        </p:txBody>
      </p:sp>
      <p:sp>
        <p:nvSpPr>
          <p:cNvPr id="67" name="Rectangle: Rounded Corners 66">
            <a:extLst>
              <a:ext uri="{FF2B5EF4-FFF2-40B4-BE49-F238E27FC236}">
                <a16:creationId xmlns:a16="http://schemas.microsoft.com/office/drawing/2014/main" id="{E36F15BD-48ED-487E-AB0E-C2520268EA8D}"/>
              </a:ext>
            </a:extLst>
          </p:cNvPr>
          <p:cNvSpPr/>
          <p:nvPr/>
        </p:nvSpPr>
        <p:spPr>
          <a:xfrm>
            <a:off x="6384312" y="3035855"/>
            <a:ext cx="864063" cy="767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iPort</a:t>
            </a:r>
          </a:p>
          <a:p>
            <a:r>
              <a:rPr lang="en-US" sz="1100">
                <a:solidFill>
                  <a:schemeClr val="tx1"/>
                </a:solidFill>
              </a:rPr>
              <a:t>ICI</a:t>
            </a:r>
          </a:p>
          <a:p>
            <a:r>
              <a:rPr lang="en-US" sz="1100">
                <a:solidFill>
                  <a:schemeClr val="tx1"/>
                </a:solidFill>
              </a:rPr>
              <a:t>Kiosk</a:t>
            </a:r>
          </a:p>
          <a:p>
            <a:r>
              <a:rPr lang="en-US" sz="1100" err="1">
                <a:solidFill>
                  <a:schemeClr val="tx1"/>
                </a:solidFill>
              </a:rPr>
              <a:t>Bagdrop</a:t>
            </a:r>
            <a:endParaRPr lang="en-US" sz="1100">
              <a:solidFill>
                <a:schemeClr val="tx1"/>
              </a:solidFill>
            </a:endParaRPr>
          </a:p>
          <a:p>
            <a:endParaRPr lang="en-US" sz="1100">
              <a:solidFill>
                <a:schemeClr val="tx1"/>
              </a:solidFill>
            </a:endParaRPr>
          </a:p>
        </p:txBody>
      </p:sp>
      <p:sp>
        <p:nvSpPr>
          <p:cNvPr id="81" name="Flowchart: Magnetic Disk 80">
            <a:extLst>
              <a:ext uri="{FF2B5EF4-FFF2-40B4-BE49-F238E27FC236}">
                <a16:creationId xmlns:a16="http://schemas.microsoft.com/office/drawing/2014/main" id="{FA05D6D3-E8FC-4497-8FAE-D9E3C0673346}"/>
              </a:ext>
            </a:extLst>
          </p:cNvPr>
          <p:cNvSpPr/>
          <p:nvPr/>
        </p:nvSpPr>
        <p:spPr bwMode="auto">
          <a:xfrm>
            <a:off x="10637676" y="4472781"/>
            <a:ext cx="1008063" cy="1081088"/>
          </a:xfrm>
          <a:prstGeom prst="flowChartMagneticDisk">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000">
              <a:solidFill>
                <a:schemeClr val="bg1"/>
              </a:solidFill>
            </a:endParaRPr>
          </a:p>
        </p:txBody>
      </p:sp>
      <p:sp>
        <p:nvSpPr>
          <p:cNvPr id="82" name="TextBox 81">
            <a:extLst>
              <a:ext uri="{FF2B5EF4-FFF2-40B4-BE49-F238E27FC236}">
                <a16:creationId xmlns:a16="http://schemas.microsoft.com/office/drawing/2014/main" id="{7B0EE42E-8094-4AD4-8B4C-F6C68E51D785}"/>
              </a:ext>
            </a:extLst>
          </p:cNvPr>
          <p:cNvSpPr txBox="1"/>
          <p:nvPr/>
        </p:nvSpPr>
        <p:spPr>
          <a:xfrm>
            <a:off x="10765662" y="4996865"/>
            <a:ext cx="1395715" cy="769441"/>
          </a:xfrm>
          <a:prstGeom prst="rect">
            <a:avLst/>
          </a:prstGeom>
          <a:solidFill>
            <a:schemeClr val="bg1"/>
          </a:solidFill>
        </p:spPr>
        <p:txBody>
          <a:bodyPr wrap="square" rtlCol="0">
            <a:spAutoFit/>
          </a:bodyPr>
          <a:lstStyle/>
          <a:p>
            <a:r>
              <a:rPr lang="en-US" sz="1100"/>
              <a:t>Meridian (TPF): Flight schedules, PNR data, all </a:t>
            </a:r>
            <a:r>
              <a:rPr lang="en-US" sz="1100" err="1"/>
              <a:t>pax</a:t>
            </a:r>
            <a:r>
              <a:rPr lang="en-US" sz="1100"/>
              <a:t> related data, </a:t>
            </a:r>
            <a:r>
              <a:rPr lang="en-US" sz="1100" err="1"/>
              <a:t>seatmaps</a:t>
            </a:r>
            <a:endParaRPr lang="en-US" sz="1100"/>
          </a:p>
        </p:txBody>
      </p:sp>
      <p:sp>
        <p:nvSpPr>
          <p:cNvPr id="83" name="Rectangle: Rounded Corners 82">
            <a:extLst>
              <a:ext uri="{FF2B5EF4-FFF2-40B4-BE49-F238E27FC236}">
                <a16:creationId xmlns:a16="http://schemas.microsoft.com/office/drawing/2014/main" id="{89BF7506-621E-43AE-8F22-15A1B626E1BB}"/>
              </a:ext>
            </a:extLst>
          </p:cNvPr>
          <p:cNvSpPr/>
          <p:nvPr/>
        </p:nvSpPr>
        <p:spPr>
          <a:xfrm>
            <a:off x="6688815" y="1160778"/>
            <a:ext cx="4951443" cy="465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54">
            <a:extLst>
              <a:ext uri="{FF2B5EF4-FFF2-40B4-BE49-F238E27FC236}">
                <a16:creationId xmlns:a16="http://schemas.microsoft.com/office/drawing/2014/main" id="{4C430E69-4519-41C6-891B-AD5087648F69}"/>
              </a:ext>
            </a:extLst>
          </p:cNvPr>
          <p:cNvSpPr txBox="1">
            <a:spLocks noChangeArrowheads="1"/>
          </p:cNvSpPr>
          <p:nvPr/>
        </p:nvSpPr>
        <p:spPr bwMode="auto">
          <a:xfrm>
            <a:off x="8375001" y="1166917"/>
            <a:ext cx="790542"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Internet</a:t>
            </a:r>
          </a:p>
        </p:txBody>
      </p:sp>
      <p:sp>
        <p:nvSpPr>
          <p:cNvPr id="107" name="TextBox 84">
            <a:extLst>
              <a:ext uri="{FF2B5EF4-FFF2-40B4-BE49-F238E27FC236}">
                <a16:creationId xmlns:a16="http://schemas.microsoft.com/office/drawing/2014/main" id="{C27DD05E-0653-4872-A49E-CD535BA0A2CB}"/>
              </a:ext>
            </a:extLst>
          </p:cNvPr>
          <p:cNvSpPr txBox="1">
            <a:spLocks noChangeArrowheads="1"/>
          </p:cNvSpPr>
          <p:nvPr/>
        </p:nvSpPr>
        <p:spPr bwMode="auto">
          <a:xfrm>
            <a:off x="9277279" y="1157850"/>
            <a:ext cx="1369955" cy="306323"/>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Mobile </a:t>
            </a:r>
            <a:r>
              <a:rPr lang="nl-NL" altLang="nl-NL" sz="1400" err="1">
                <a:solidFill>
                  <a:schemeClr val="bg1"/>
                </a:solidFill>
              </a:rPr>
              <a:t>devices</a:t>
            </a:r>
            <a:endParaRPr lang="nl-NL" altLang="nl-NL" sz="1400">
              <a:solidFill>
                <a:schemeClr val="bg1"/>
              </a:solidFill>
            </a:endParaRPr>
          </a:p>
        </p:txBody>
      </p:sp>
      <p:sp>
        <p:nvSpPr>
          <p:cNvPr id="113" name="TextBox 76">
            <a:extLst>
              <a:ext uri="{FF2B5EF4-FFF2-40B4-BE49-F238E27FC236}">
                <a16:creationId xmlns:a16="http://schemas.microsoft.com/office/drawing/2014/main" id="{2CD1969C-37D6-45D7-9073-C4462B1A5A11}"/>
              </a:ext>
            </a:extLst>
          </p:cNvPr>
          <p:cNvSpPr txBox="1">
            <a:spLocks noChangeArrowheads="1"/>
          </p:cNvSpPr>
          <p:nvPr/>
        </p:nvSpPr>
        <p:spPr bwMode="auto">
          <a:xfrm>
            <a:off x="7547958" y="1157769"/>
            <a:ext cx="714345"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Kiosks</a:t>
            </a:r>
            <a:endParaRPr lang="nl-NL" altLang="nl-NL" sz="1400">
              <a:solidFill>
                <a:schemeClr val="bg1"/>
              </a:solidFill>
            </a:endParaRPr>
          </a:p>
        </p:txBody>
      </p:sp>
      <p:sp>
        <p:nvSpPr>
          <p:cNvPr id="124" name="TextBox 79">
            <a:extLst>
              <a:ext uri="{FF2B5EF4-FFF2-40B4-BE49-F238E27FC236}">
                <a16:creationId xmlns:a16="http://schemas.microsoft.com/office/drawing/2014/main" id="{E50ABCFC-BE45-46DC-B242-AEE4DAD402F3}"/>
              </a:ext>
            </a:extLst>
          </p:cNvPr>
          <p:cNvSpPr txBox="1">
            <a:spLocks noChangeArrowheads="1"/>
          </p:cNvSpPr>
          <p:nvPr/>
        </p:nvSpPr>
        <p:spPr bwMode="auto">
          <a:xfrm>
            <a:off x="6668898" y="1162220"/>
            <a:ext cx="712054" cy="5232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Airport</a:t>
            </a:r>
          </a:p>
          <a:p>
            <a:pPr eaLnBrk="1" hangingPunct="1">
              <a:spcBef>
                <a:spcPct val="0"/>
              </a:spcBef>
              <a:buFontTx/>
              <a:buNone/>
            </a:pPr>
            <a:r>
              <a:rPr lang="nl-NL" altLang="nl-NL" sz="1400">
                <a:solidFill>
                  <a:schemeClr val="bg1"/>
                </a:solidFill>
              </a:rPr>
              <a:t>Desk</a:t>
            </a:r>
          </a:p>
        </p:txBody>
      </p:sp>
      <p:sp>
        <p:nvSpPr>
          <p:cNvPr id="125" name="TextBox 84">
            <a:extLst>
              <a:ext uri="{FF2B5EF4-FFF2-40B4-BE49-F238E27FC236}">
                <a16:creationId xmlns:a16="http://schemas.microsoft.com/office/drawing/2014/main" id="{3B715A28-E9B9-477E-9FDF-7760F7690BDE}"/>
              </a:ext>
            </a:extLst>
          </p:cNvPr>
          <p:cNvSpPr txBox="1">
            <a:spLocks noChangeArrowheads="1"/>
          </p:cNvSpPr>
          <p:nvPr/>
        </p:nvSpPr>
        <p:spPr bwMode="auto">
          <a:xfrm>
            <a:off x="10677182" y="1166917"/>
            <a:ext cx="861133" cy="307777"/>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Bagdrop</a:t>
            </a:r>
            <a:endParaRPr lang="nl-NL" altLang="nl-NL" sz="1400">
              <a:solidFill>
                <a:schemeClr val="bg1"/>
              </a:solidFill>
            </a:endParaRPr>
          </a:p>
        </p:txBody>
      </p:sp>
      <p:cxnSp>
        <p:nvCxnSpPr>
          <p:cNvPr id="126" name="Straight Connector 125">
            <a:extLst>
              <a:ext uri="{FF2B5EF4-FFF2-40B4-BE49-F238E27FC236}">
                <a16:creationId xmlns:a16="http://schemas.microsoft.com/office/drawing/2014/main" id="{718CD532-758E-445D-A9DD-9AD9B7CEF2C7}"/>
              </a:ext>
            </a:extLst>
          </p:cNvPr>
          <p:cNvCxnSpPr/>
          <p:nvPr/>
        </p:nvCxnSpPr>
        <p:spPr>
          <a:xfrm>
            <a:off x="7505538" y="1166917"/>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782D3B5-D6B3-4161-8E93-C0F3DCB03053}"/>
              </a:ext>
            </a:extLst>
          </p:cNvPr>
          <p:cNvCxnSpPr/>
          <p:nvPr/>
        </p:nvCxnSpPr>
        <p:spPr>
          <a:xfrm>
            <a:off x="8303394" y="1157953"/>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1FA83A8-F928-4CCD-AEAE-334F196A6725}"/>
              </a:ext>
            </a:extLst>
          </p:cNvPr>
          <p:cNvCxnSpPr/>
          <p:nvPr/>
        </p:nvCxnSpPr>
        <p:spPr>
          <a:xfrm>
            <a:off x="9222276" y="1108648"/>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6DFF2A4-95D1-4927-B06D-2DAA2E98537C}"/>
              </a:ext>
            </a:extLst>
          </p:cNvPr>
          <p:cNvCxnSpPr/>
          <p:nvPr/>
        </p:nvCxnSpPr>
        <p:spPr>
          <a:xfrm>
            <a:off x="10665599" y="1153472"/>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A6EEA39-AC72-4793-8F93-BB642BB36AA3}"/>
              </a:ext>
            </a:extLst>
          </p:cNvPr>
          <p:cNvCxnSpPr/>
          <p:nvPr/>
        </p:nvCxnSpPr>
        <p:spPr>
          <a:xfrm>
            <a:off x="11804822" y="995082"/>
            <a:ext cx="0" cy="5216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71" name="Group 83">
            <a:extLst>
              <a:ext uri="{FF2B5EF4-FFF2-40B4-BE49-F238E27FC236}">
                <a16:creationId xmlns:a16="http://schemas.microsoft.com/office/drawing/2014/main" id="{EF3002B4-F4B9-4D3D-BD61-F40A61079162}"/>
              </a:ext>
            </a:extLst>
          </p:cNvPr>
          <p:cNvGrpSpPr>
            <a:grpSpLocks/>
          </p:cNvGrpSpPr>
          <p:nvPr/>
        </p:nvGrpSpPr>
        <p:grpSpPr bwMode="auto">
          <a:xfrm>
            <a:off x="7100661" y="2128815"/>
            <a:ext cx="2094958" cy="929445"/>
            <a:chOff x="4359287" y="2067754"/>
            <a:chExt cx="2094695" cy="929445"/>
          </a:xfrm>
        </p:grpSpPr>
        <p:cxnSp>
          <p:nvCxnSpPr>
            <p:cNvPr id="72" name="Elbow Connector 53">
              <a:extLst>
                <a:ext uri="{FF2B5EF4-FFF2-40B4-BE49-F238E27FC236}">
                  <a16:creationId xmlns:a16="http://schemas.microsoft.com/office/drawing/2014/main" id="{6AEB3748-C7F6-473F-BF50-64B8588A6106}"/>
                </a:ext>
              </a:extLst>
            </p:cNvPr>
            <p:cNvCxnSpPr>
              <a:cxnSpLocks/>
            </p:cNvCxnSpPr>
            <p:nvPr/>
          </p:nvCxnSpPr>
          <p:spPr>
            <a:xfrm>
              <a:off x="4359287" y="2067754"/>
              <a:ext cx="1372261" cy="616930"/>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Elbow Connector 74">
              <a:extLst>
                <a:ext uri="{FF2B5EF4-FFF2-40B4-BE49-F238E27FC236}">
                  <a16:creationId xmlns:a16="http://schemas.microsoft.com/office/drawing/2014/main" id="{14A3EE5F-5BCD-418F-A428-A36328F30A5C}"/>
                </a:ext>
              </a:extLst>
            </p:cNvPr>
            <p:cNvCxnSpPr>
              <a:cxnSpLocks/>
            </p:cNvCxnSpPr>
            <p:nvPr/>
          </p:nvCxnSpPr>
          <p:spPr>
            <a:xfrm rot="5400000">
              <a:off x="5827738" y="2370955"/>
              <a:ext cx="863600" cy="388888"/>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74" name="Elbow Connector 77">
            <a:extLst>
              <a:ext uri="{FF2B5EF4-FFF2-40B4-BE49-F238E27FC236}">
                <a16:creationId xmlns:a16="http://schemas.microsoft.com/office/drawing/2014/main" id="{4D484C6B-CA28-4DC8-A240-4F6EF8C5121B}"/>
              </a:ext>
            </a:extLst>
          </p:cNvPr>
          <p:cNvCxnSpPr>
            <a:cxnSpLocks/>
          </p:cNvCxnSpPr>
          <p:nvPr/>
        </p:nvCxnSpPr>
        <p:spPr bwMode="auto">
          <a:xfrm rot="10800000" flipV="1">
            <a:off x="8738089" y="2399210"/>
            <a:ext cx="1001233" cy="597989"/>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5" name="Cloud 74">
            <a:extLst>
              <a:ext uri="{FF2B5EF4-FFF2-40B4-BE49-F238E27FC236}">
                <a16:creationId xmlns:a16="http://schemas.microsoft.com/office/drawing/2014/main" id="{41BB0E1C-0640-422E-807B-1D12B2272E7C}"/>
              </a:ext>
            </a:extLst>
          </p:cNvPr>
          <p:cNvSpPr/>
          <p:nvPr/>
        </p:nvSpPr>
        <p:spPr>
          <a:xfrm>
            <a:off x="8015423" y="2655585"/>
            <a:ext cx="1680519" cy="595615"/>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hlinkClick r:id="rId7" action="ppaction://hlinksldjump"/>
              </a:rPr>
              <a:t>Third party and internet networks</a:t>
            </a:r>
            <a:endParaRPr lang="en-US" sz="1200"/>
          </a:p>
        </p:txBody>
      </p:sp>
      <p:sp>
        <p:nvSpPr>
          <p:cNvPr id="62" name="Rounded Rectangle 14">
            <a:extLst>
              <a:ext uri="{FF2B5EF4-FFF2-40B4-BE49-F238E27FC236}">
                <a16:creationId xmlns:a16="http://schemas.microsoft.com/office/drawing/2014/main" id="{D7BA7F27-6712-46E6-BAC1-58BBDCAC9AF3}"/>
              </a:ext>
            </a:extLst>
          </p:cNvPr>
          <p:cNvSpPr/>
          <p:nvPr/>
        </p:nvSpPr>
        <p:spPr bwMode="auto">
          <a:xfrm>
            <a:off x="2872311" y="995082"/>
            <a:ext cx="2771775" cy="1790981"/>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sp>
        <p:nvSpPr>
          <p:cNvPr id="58" name="Rectangle 15">
            <a:extLst>
              <a:ext uri="{FF2B5EF4-FFF2-40B4-BE49-F238E27FC236}">
                <a16:creationId xmlns:a16="http://schemas.microsoft.com/office/drawing/2014/main" id="{C5F74D3B-27E9-43E9-9326-AD06EF9072E1}"/>
              </a:ext>
            </a:extLst>
          </p:cNvPr>
          <p:cNvSpPr>
            <a:spLocks noChangeArrowheads="1"/>
          </p:cNvSpPr>
          <p:nvPr/>
        </p:nvSpPr>
        <p:spPr bwMode="auto">
          <a:xfrm>
            <a:off x="3124723" y="1365215"/>
            <a:ext cx="212619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1: Local infra</a:t>
            </a:r>
          </a:p>
          <a:p>
            <a:pPr eaLnBrk="1" hangingPunct="1">
              <a:spcBef>
                <a:spcPct val="0"/>
              </a:spcBef>
            </a:pPr>
            <a:r>
              <a:rPr lang="en-US" altLang="nl-NL" sz="1200"/>
              <a:t>iPort container. Renders HTML and interacts with peripheral devices</a:t>
            </a:r>
          </a:p>
          <a:p>
            <a:pPr marL="171450" indent="-171450">
              <a:spcBef>
                <a:spcPct val="0"/>
              </a:spcBef>
            </a:pPr>
            <a:r>
              <a:rPr lang="en-US" altLang="nl-NL" sz="1200"/>
              <a:t>Various end user systems</a:t>
            </a:r>
          </a:p>
        </p:txBody>
      </p:sp>
      <p:sp>
        <p:nvSpPr>
          <p:cNvPr id="57" name="Rectangle: Beveled 56">
            <a:hlinkClick r:id="rId8" action="ppaction://hlinksldjump"/>
            <a:extLst>
              <a:ext uri="{FF2B5EF4-FFF2-40B4-BE49-F238E27FC236}">
                <a16:creationId xmlns:a16="http://schemas.microsoft.com/office/drawing/2014/main" id="{D141D406-791D-44D3-8052-10C2C684CF44}"/>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95707374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538799" y="93139"/>
            <a:ext cx="84633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APIS – </a:t>
            </a:r>
            <a:r>
              <a:rPr lang="nl-NL" altLang="nl-NL" sz="4000" err="1">
                <a:solidFill>
                  <a:srgbClr val="00B0F0"/>
                </a:solidFill>
              </a:rPr>
              <a:t>example</a:t>
            </a:r>
            <a:r>
              <a:rPr lang="nl-NL" altLang="nl-NL" sz="4000">
                <a:solidFill>
                  <a:srgbClr val="00B0F0"/>
                </a:solidFill>
              </a:rPr>
              <a:t> iPort screen</a:t>
            </a:r>
          </a:p>
        </p:txBody>
      </p:sp>
      <p:sp>
        <p:nvSpPr>
          <p:cNvPr id="11" name="TextBox 10">
            <a:extLst>
              <a:ext uri="{FF2B5EF4-FFF2-40B4-BE49-F238E27FC236}">
                <a16:creationId xmlns:a16="http://schemas.microsoft.com/office/drawing/2014/main" id="{FB08EC9F-833C-4AE8-A938-C2EAE63E4854}"/>
              </a:ext>
            </a:extLst>
          </p:cNvPr>
          <p:cNvSpPr txBox="1"/>
          <p:nvPr/>
        </p:nvSpPr>
        <p:spPr>
          <a:xfrm>
            <a:off x="410307" y="1655018"/>
            <a:ext cx="4724400" cy="3293209"/>
          </a:xfrm>
          <a:prstGeom prst="rect">
            <a:avLst/>
          </a:prstGeom>
          <a:solidFill>
            <a:schemeClr val="accent3">
              <a:lumMod val="20000"/>
              <a:lumOff val="80000"/>
            </a:schemeClr>
          </a:solidFill>
        </p:spPr>
        <p:txBody>
          <a:bodyPr wrap="square" rtlCol="0">
            <a:spAutoFit/>
          </a:bodyPr>
          <a:lstStyle/>
          <a:p>
            <a:r>
              <a:rPr lang="en-US" sz="1600"/>
              <a:t>On this slide a flight from Thailand to Italy is shown. Both API and PSS button are in use, since interactive APIS is demanded by Thailand, both inbound and outbound.</a:t>
            </a:r>
          </a:p>
          <a:p>
            <a:pPr marL="285750" indent="-285750">
              <a:buFont typeface="Arial" panose="020B0604020202020204" pitchFamily="34" charset="0"/>
              <a:buChar char="•"/>
            </a:pPr>
            <a:r>
              <a:rPr lang="en-US" sz="1600"/>
              <a:t>APIS buttons indicate if API data is filled in.</a:t>
            </a:r>
          </a:p>
          <a:p>
            <a:pPr marL="285750" indent="-285750">
              <a:buFont typeface="Arial" panose="020B0604020202020204" pitchFamily="34" charset="0"/>
              <a:buChar char="•"/>
            </a:pPr>
            <a:r>
              <a:rPr lang="en-US" sz="1600"/>
              <a:t>PSS KWN and green indicates that the vetting for those passengers was successful.</a:t>
            </a:r>
          </a:p>
          <a:p>
            <a:endParaRPr lang="en-US" sz="1600"/>
          </a:p>
          <a:p>
            <a:r>
              <a:rPr lang="en-US" sz="1600"/>
              <a:t>The fact that Thailand demands APIS is set up in Meridian and in iPort. Various settings exist.</a:t>
            </a:r>
          </a:p>
          <a:p>
            <a:endParaRPr lang="en-US" sz="1600"/>
          </a:p>
          <a:p>
            <a:r>
              <a:rPr lang="en-US" sz="1600"/>
              <a:t>Adding countries to the interactive API landscape usually involves some software development. </a:t>
            </a:r>
          </a:p>
        </p:txBody>
      </p:sp>
      <p:pic>
        <p:nvPicPr>
          <p:cNvPr id="5" name="Picture 4">
            <a:extLst>
              <a:ext uri="{FF2B5EF4-FFF2-40B4-BE49-F238E27FC236}">
                <a16:creationId xmlns:a16="http://schemas.microsoft.com/office/drawing/2014/main" id="{4A6B74E1-38CD-43CC-8010-3A777DEAA65E}"/>
              </a:ext>
            </a:extLst>
          </p:cNvPr>
          <p:cNvPicPr/>
          <p:nvPr/>
        </p:nvPicPr>
        <p:blipFill>
          <a:blip r:embed="rId3"/>
          <a:stretch>
            <a:fillRect/>
          </a:stretch>
        </p:blipFill>
        <p:spPr>
          <a:xfrm>
            <a:off x="5474677" y="1019907"/>
            <a:ext cx="6482862" cy="5199393"/>
          </a:xfrm>
          <a:prstGeom prst="rect">
            <a:avLst/>
          </a:prstGeom>
        </p:spPr>
      </p:pic>
      <p:sp>
        <p:nvSpPr>
          <p:cNvPr id="6" name="Rectangle: Beveled 5">
            <a:hlinkClick r:id="rId4" action="ppaction://hlinksldjump"/>
            <a:extLst>
              <a:ext uri="{FF2B5EF4-FFF2-40B4-BE49-F238E27FC236}">
                <a16:creationId xmlns:a16="http://schemas.microsoft.com/office/drawing/2014/main" id="{CDB74F4C-318C-4862-8801-B66427466B14}"/>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364363311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538799" y="93139"/>
            <a:ext cx="9203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nl-NL" altLang="nl-NL" sz="4000">
                <a:solidFill>
                  <a:srgbClr val="00B0F0"/>
                </a:solidFill>
              </a:rPr>
              <a:t>Tier 4 – Security messaging - PNRGOV</a:t>
            </a:r>
          </a:p>
        </p:txBody>
      </p:sp>
      <p:sp>
        <p:nvSpPr>
          <p:cNvPr id="11" name="TextBox 10">
            <a:extLst>
              <a:ext uri="{FF2B5EF4-FFF2-40B4-BE49-F238E27FC236}">
                <a16:creationId xmlns:a16="http://schemas.microsoft.com/office/drawing/2014/main" id="{FB08EC9F-833C-4AE8-A938-C2EAE63E4854}"/>
              </a:ext>
            </a:extLst>
          </p:cNvPr>
          <p:cNvSpPr txBox="1"/>
          <p:nvPr/>
        </p:nvSpPr>
        <p:spPr>
          <a:xfrm>
            <a:off x="410306" y="1655018"/>
            <a:ext cx="10238297" cy="584775"/>
          </a:xfrm>
          <a:prstGeom prst="rect">
            <a:avLst/>
          </a:prstGeom>
          <a:solidFill>
            <a:schemeClr val="accent3">
              <a:lumMod val="20000"/>
              <a:lumOff val="80000"/>
            </a:schemeClr>
          </a:solidFill>
        </p:spPr>
        <p:txBody>
          <a:bodyPr wrap="square" rtlCol="0">
            <a:spAutoFit/>
          </a:bodyPr>
          <a:lstStyle/>
          <a:p>
            <a:r>
              <a:rPr lang="en-US" sz="1600"/>
              <a:t>PNRGOV  was initiated by governments to further improve insight into which people are visiting their country. It improves their capability to monitor e.g. trends in payment by an individual. </a:t>
            </a:r>
          </a:p>
        </p:txBody>
      </p:sp>
      <p:sp>
        <p:nvSpPr>
          <p:cNvPr id="6" name="TextBox 5">
            <a:extLst>
              <a:ext uri="{FF2B5EF4-FFF2-40B4-BE49-F238E27FC236}">
                <a16:creationId xmlns:a16="http://schemas.microsoft.com/office/drawing/2014/main" id="{ABA1F99C-1B18-4BFD-BA1B-E009BAFB43F0}"/>
              </a:ext>
            </a:extLst>
          </p:cNvPr>
          <p:cNvSpPr txBox="1"/>
          <p:nvPr/>
        </p:nvSpPr>
        <p:spPr>
          <a:xfrm>
            <a:off x="471266" y="2605440"/>
            <a:ext cx="10238297" cy="1323439"/>
          </a:xfrm>
          <a:prstGeom prst="rect">
            <a:avLst/>
          </a:prstGeom>
          <a:solidFill>
            <a:schemeClr val="accent3">
              <a:lumMod val="20000"/>
              <a:lumOff val="80000"/>
            </a:schemeClr>
          </a:solidFill>
        </p:spPr>
        <p:txBody>
          <a:bodyPr wrap="square" rtlCol="0">
            <a:spAutoFit/>
          </a:bodyPr>
          <a:lstStyle/>
          <a:p>
            <a:r>
              <a:rPr lang="en-US" sz="1600" b="1"/>
              <a:t>iPort specific considerations</a:t>
            </a:r>
          </a:p>
          <a:p>
            <a:pPr marL="285750" indent="-285750">
              <a:buFont typeface="Arial" panose="020B0604020202020204" pitchFamily="34" charset="0"/>
              <a:buChar char="•"/>
            </a:pPr>
            <a:r>
              <a:rPr lang="en-US" sz="1600"/>
              <a:t>Usually, the PNRGOV data is sent by the reservations </a:t>
            </a:r>
            <a:r>
              <a:rPr lang="en-US" sz="1600" err="1"/>
              <a:t>system.A</a:t>
            </a:r>
            <a:r>
              <a:rPr lang="en-US" sz="1600"/>
              <a:t> reservations system holds more personal information  than a DCS. So, iPort normally is not used to send PNRGOV data.</a:t>
            </a:r>
          </a:p>
          <a:p>
            <a:pPr marL="285750" indent="-285750">
              <a:buFont typeface="Arial" panose="020B0604020202020204" pitchFamily="34" charset="0"/>
              <a:buChar char="•"/>
            </a:pPr>
            <a:r>
              <a:rPr lang="en-US" sz="1600"/>
              <a:t>The only exception to the rule in the iPort environment is </a:t>
            </a:r>
            <a:r>
              <a:rPr lang="en-US" sz="1600" err="1"/>
              <a:t>VietJet</a:t>
            </a:r>
            <a:r>
              <a:rPr lang="en-US" sz="1600"/>
              <a:t>. We have agreed that PNRGOV for </a:t>
            </a:r>
            <a:r>
              <a:rPr lang="en-US" sz="1600" err="1"/>
              <a:t>Vietjet</a:t>
            </a:r>
            <a:r>
              <a:rPr lang="en-US" sz="1600"/>
              <a:t> is sent by iPort. Actually it is Meridian that formats the message, but for an end user that is transparent. </a:t>
            </a:r>
          </a:p>
        </p:txBody>
      </p:sp>
      <p:sp>
        <p:nvSpPr>
          <p:cNvPr id="5" name="Rectangle: Beveled 4">
            <a:hlinkClick r:id="rId3" action="ppaction://hlinksldjump"/>
            <a:extLst>
              <a:ext uri="{FF2B5EF4-FFF2-40B4-BE49-F238E27FC236}">
                <a16:creationId xmlns:a16="http://schemas.microsoft.com/office/drawing/2014/main" id="{B7838403-89F4-4F7E-A4E5-EEA055B40DD5}"/>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14420849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97">
            <a:extLst>
              <a:ext uri="{FF2B5EF4-FFF2-40B4-BE49-F238E27FC236}">
                <a16:creationId xmlns:a16="http://schemas.microsoft.com/office/drawing/2014/main" id="{4C79E841-1366-49BD-907F-D83BEA08D3A3}"/>
              </a:ext>
            </a:extLst>
          </p:cNvPr>
          <p:cNvSpPr/>
          <p:nvPr/>
        </p:nvSpPr>
        <p:spPr bwMode="auto">
          <a:xfrm>
            <a:off x="5784984" y="981869"/>
            <a:ext cx="6022975" cy="5468937"/>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sp>
        <p:nvSpPr>
          <p:cNvPr id="62" name="Rounded Rectangle 96">
            <a:extLst>
              <a:ext uri="{FF2B5EF4-FFF2-40B4-BE49-F238E27FC236}">
                <a16:creationId xmlns:a16="http://schemas.microsoft.com/office/drawing/2014/main" id="{9467C5DE-9A14-436F-A8F4-CADEE3400129}"/>
              </a:ext>
            </a:extLst>
          </p:cNvPr>
          <p:cNvSpPr/>
          <p:nvPr/>
        </p:nvSpPr>
        <p:spPr bwMode="auto">
          <a:xfrm>
            <a:off x="2900217" y="955203"/>
            <a:ext cx="2806700" cy="5400675"/>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0"/>
              </a:spcBef>
            </a:pPr>
            <a:r>
              <a:rPr lang="en-US" altLang="nl-NL" b="1" u="sng"/>
              <a:t>Tier 4</a:t>
            </a:r>
          </a:p>
          <a:p>
            <a:pPr>
              <a:spcBef>
                <a:spcPct val="0"/>
              </a:spcBef>
            </a:pPr>
            <a:r>
              <a:rPr lang="en-US" altLang="nl-NL" sz="1400"/>
              <a:t>Connectivity to External systems</a:t>
            </a:r>
          </a:p>
          <a:p>
            <a:pPr>
              <a:spcBef>
                <a:spcPct val="0"/>
              </a:spcBef>
            </a:pPr>
            <a:r>
              <a:rPr lang="en-US" altLang="nl-NL" sz="1400"/>
              <a:t>Existing, standard interfaces </a:t>
            </a:r>
          </a:p>
        </p:txBody>
      </p:sp>
      <p:sp>
        <p:nvSpPr>
          <p:cNvPr id="49" name="Rounded Rectangle 91">
            <a:extLst>
              <a:ext uri="{FF2B5EF4-FFF2-40B4-BE49-F238E27FC236}">
                <a16:creationId xmlns:a16="http://schemas.microsoft.com/office/drawing/2014/main" id="{D5092D2D-D39C-4B25-AF00-599B00FD7203}"/>
              </a:ext>
            </a:extLst>
          </p:cNvPr>
          <p:cNvSpPr/>
          <p:nvPr/>
        </p:nvSpPr>
        <p:spPr bwMode="auto">
          <a:xfrm>
            <a:off x="2905259" y="1197713"/>
            <a:ext cx="2771775" cy="4138726"/>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sp>
        <p:nvSpPr>
          <p:cNvPr id="50" name="Rounded Rectangle 92">
            <a:extLst>
              <a:ext uri="{FF2B5EF4-FFF2-40B4-BE49-F238E27FC236}">
                <a16:creationId xmlns:a16="http://schemas.microsoft.com/office/drawing/2014/main" id="{03A6BBA0-1957-4F19-BF5C-E00D5543BD80}"/>
              </a:ext>
            </a:extLst>
          </p:cNvPr>
          <p:cNvSpPr/>
          <p:nvPr/>
        </p:nvSpPr>
        <p:spPr bwMode="auto">
          <a:xfrm>
            <a:off x="5775459" y="1106490"/>
            <a:ext cx="6022975" cy="4447380"/>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grpSp>
        <p:nvGrpSpPr>
          <p:cNvPr id="103" name="Group 85">
            <a:extLst>
              <a:ext uri="{FF2B5EF4-FFF2-40B4-BE49-F238E27FC236}">
                <a16:creationId xmlns:a16="http://schemas.microsoft.com/office/drawing/2014/main" id="{162F0659-67DC-4467-B0BF-763CD9AD43E3}"/>
              </a:ext>
            </a:extLst>
          </p:cNvPr>
          <p:cNvGrpSpPr>
            <a:grpSpLocks/>
          </p:cNvGrpSpPr>
          <p:nvPr/>
        </p:nvGrpSpPr>
        <p:grpSpPr bwMode="auto">
          <a:xfrm>
            <a:off x="2905259" y="1136651"/>
            <a:ext cx="8929687" cy="3228975"/>
            <a:chOff x="72033" y="1136552"/>
            <a:chExt cx="8929241" cy="3228552"/>
          </a:xfrm>
        </p:grpSpPr>
        <p:sp>
          <p:nvSpPr>
            <p:cNvPr id="104" name="Rounded Rectangle 81">
              <a:extLst>
                <a:ext uri="{FF2B5EF4-FFF2-40B4-BE49-F238E27FC236}">
                  <a16:creationId xmlns:a16="http://schemas.microsoft.com/office/drawing/2014/main" id="{FC9EBC48-C189-455F-9EC7-04C35479A8AD}"/>
                </a:ext>
              </a:extLst>
            </p:cNvPr>
            <p:cNvSpPr/>
            <p:nvPr/>
          </p:nvSpPr>
          <p:spPr>
            <a:xfrm>
              <a:off x="72033" y="1209567"/>
              <a:ext cx="2771637" cy="2888872"/>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sp>
          <p:nvSpPr>
            <p:cNvPr id="105" name="Rounded Rectangle 80">
              <a:extLst>
                <a:ext uri="{FF2B5EF4-FFF2-40B4-BE49-F238E27FC236}">
                  <a16:creationId xmlns:a16="http://schemas.microsoft.com/office/drawing/2014/main" id="{DCD236D1-E5EE-4859-818B-1AF1B27DBD60}"/>
                </a:ext>
              </a:extLst>
            </p:cNvPr>
            <p:cNvSpPr/>
            <p:nvPr/>
          </p:nvSpPr>
          <p:spPr>
            <a:xfrm>
              <a:off x="2988124" y="1136552"/>
              <a:ext cx="6013150" cy="3228552"/>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grpSp>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64588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High level </a:t>
            </a:r>
            <a:r>
              <a:rPr lang="nl-NL" altLang="nl-NL" sz="4000" err="1">
                <a:solidFill>
                  <a:srgbClr val="00B0F0"/>
                </a:solidFill>
              </a:rPr>
              <a:t>architecture</a:t>
            </a:r>
            <a:r>
              <a:rPr lang="nl-NL" altLang="nl-NL" sz="4000">
                <a:solidFill>
                  <a:srgbClr val="00B0F0"/>
                </a:solidFill>
              </a:rPr>
              <a:t> iPort</a:t>
            </a:r>
          </a:p>
        </p:txBody>
      </p:sp>
      <p:sp>
        <p:nvSpPr>
          <p:cNvPr id="61" name="Rounded Rectangle 58">
            <a:extLst>
              <a:ext uri="{FF2B5EF4-FFF2-40B4-BE49-F238E27FC236}">
                <a16:creationId xmlns:a16="http://schemas.microsoft.com/office/drawing/2014/main" id="{052E08D7-3905-4043-A572-36A030798A75}"/>
              </a:ext>
            </a:extLst>
          </p:cNvPr>
          <p:cNvSpPr/>
          <p:nvPr/>
        </p:nvSpPr>
        <p:spPr bwMode="auto">
          <a:xfrm>
            <a:off x="5838139" y="924717"/>
            <a:ext cx="6013450" cy="1871662"/>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pic>
        <p:nvPicPr>
          <p:cNvPr id="86" name="Picture 2">
            <a:extLst>
              <a:ext uri="{FF2B5EF4-FFF2-40B4-BE49-F238E27FC236}">
                <a16:creationId xmlns:a16="http://schemas.microsoft.com/office/drawing/2014/main" id="{57866F72-B946-4988-8CA4-38911F253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164" y="1915963"/>
            <a:ext cx="647673" cy="56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26">
            <a:extLst>
              <a:ext uri="{FF2B5EF4-FFF2-40B4-BE49-F238E27FC236}">
                <a16:creationId xmlns:a16="http://schemas.microsoft.com/office/drawing/2014/main" id="{880FC96D-2B83-436E-BCA7-A4E798BE9980}"/>
              </a:ext>
            </a:extLst>
          </p:cNvPr>
          <p:cNvSpPr txBox="1">
            <a:spLocks noChangeArrowheads="1"/>
          </p:cNvSpPr>
          <p:nvPr/>
        </p:nvSpPr>
        <p:spPr bwMode="auto">
          <a:xfrm>
            <a:off x="6253489" y="1722328"/>
            <a:ext cx="390509" cy="27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200"/>
              <a:t>BP</a:t>
            </a:r>
          </a:p>
        </p:txBody>
      </p:sp>
      <p:cxnSp>
        <p:nvCxnSpPr>
          <p:cNvPr id="88" name="Elbow Connector 29">
            <a:extLst>
              <a:ext uri="{FF2B5EF4-FFF2-40B4-BE49-F238E27FC236}">
                <a16:creationId xmlns:a16="http://schemas.microsoft.com/office/drawing/2014/main" id="{CA00B83F-17F2-406E-960F-42A3EFE85388}"/>
              </a:ext>
            </a:extLst>
          </p:cNvPr>
          <p:cNvCxnSpPr/>
          <p:nvPr/>
        </p:nvCxnSpPr>
        <p:spPr bwMode="auto">
          <a:xfrm rot="10800000">
            <a:off x="6613659" y="2046288"/>
            <a:ext cx="431800" cy="107950"/>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Elbow Connector 31">
            <a:extLst>
              <a:ext uri="{FF2B5EF4-FFF2-40B4-BE49-F238E27FC236}">
                <a16:creationId xmlns:a16="http://schemas.microsoft.com/office/drawing/2014/main" id="{88320735-18EC-4A56-AE4F-BA8C7084C102}"/>
              </a:ext>
            </a:extLst>
          </p:cNvPr>
          <p:cNvCxnSpPr/>
          <p:nvPr/>
        </p:nvCxnSpPr>
        <p:spPr bwMode="auto">
          <a:xfrm rot="10800000" flipV="1">
            <a:off x="6613659" y="2154238"/>
            <a:ext cx="431800" cy="180975"/>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0" name="Picture 4" descr="C:\Documents and Settings\Cees.Mul\Local Settings\Temporary Internet Files\Content.IE5\YPBLXKOP\MC910216349[1].png">
            <a:extLst>
              <a:ext uri="{FF2B5EF4-FFF2-40B4-BE49-F238E27FC236}">
                <a16:creationId xmlns:a16="http://schemas.microsoft.com/office/drawing/2014/main" id="{7F8AE25F-405D-426F-AD7E-466FA2E7E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0224" y="1628685"/>
            <a:ext cx="595288" cy="50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63">
            <a:extLst>
              <a:ext uri="{FF2B5EF4-FFF2-40B4-BE49-F238E27FC236}">
                <a16:creationId xmlns:a16="http://schemas.microsoft.com/office/drawing/2014/main" id="{019E6211-0164-4786-B762-9151AE8B7120}"/>
              </a:ext>
            </a:extLst>
          </p:cNvPr>
          <p:cNvSpPr txBox="1">
            <a:spLocks noChangeArrowheads="1"/>
          </p:cNvSpPr>
          <p:nvPr/>
        </p:nvSpPr>
        <p:spPr bwMode="auto">
          <a:xfrm>
            <a:off x="8750522" y="2349260"/>
            <a:ext cx="671484" cy="3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t>HTML</a:t>
            </a:r>
          </a:p>
        </p:txBody>
      </p:sp>
      <p:sp>
        <p:nvSpPr>
          <p:cNvPr id="93" name="TextBox 68">
            <a:extLst>
              <a:ext uri="{FF2B5EF4-FFF2-40B4-BE49-F238E27FC236}">
                <a16:creationId xmlns:a16="http://schemas.microsoft.com/office/drawing/2014/main" id="{1AD2843A-078B-4697-A10A-61E326BA779F}"/>
              </a:ext>
            </a:extLst>
          </p:cNvPr>
          <p:cNvSpPr txBox="1">
            <a:spLocks noChangeArrowheads="1"/>
          </p:cNvSpPr>
          <p:nvPr/>
        </p:nvSpPr>
        <p:spPr bwMode="auto">
          <a:xfrm>
            <a:off x="7334531" y="1773118"/>
            <a:ext cx="18816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800"/>
              <a:t>Tier 1: local infra</a:t>
            </a:r>
          </a:p>
        </p:txBody>
      </p:sp>
      <p:pic>
        <p:nvPicPr>
          <p:cNvPr id="94" name="Picture 4" descr="C:\Documents and Settings\Cees.Mul\Local Settings\Temporary Internet Files\Content.IE5\CQNOZOA4\MC900433826[1].png">
            <a:extLst>
              <a:ext uri="{FF2B5EF4-FFF2-40B4-BE49-F238E27FC236}">
                <a16:creationId xmlns:a16="http://schemas.microsoft.com/office/drawing/2014/main" id="{41219AC4-3583-47D9-98CC-D8AA291D28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63" y="1628685"/>
            <a:ext cx="944523" cy="94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Picture 4" descr="C:\Documents and Settings\Cees.Mul\Local Settings\Temporary Internet Files\Content.IE5\YPBLXKOP\MC900434809[1].png">
            <a:extLst>
              <a:ext uri="{FF2B5EF4-FFF2-40B4-BE49-F238E27FC236}">
                <a16:creationId xmlns:a16="http://schemas.microsoft.com/office/drawing/2014/main" id="{ECC0DF9A-4C64-4517-B16E-651D723574D7}"/>
              </a:ext>
            </a:extLst>
          </p:cNvPr>
          <p:cNvSpPr>
            <a:spLocks noChangeAspect="1" noChangeArrowheads="1"/>
          </p:cNvSpPr>
          <p:nvPr/>
        </p:nvSpPr>
        <p:spPr bwMode="auto">
          <a:xfrm>
            <a:off x="8198095" y="1557263"/>
            <a:ext cx="792129" cy="79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sp>
        <p:nvSpPr>
          <p:cNvPr id="98" name="Picture 6" descr="C:\Documents and Settings\Cees.Mul\Local Settings\Temporary Internet Files\Content.IE5\CQNOZOA4\MC900447134[1].jpg">
            <a:extLst>
              <a:ext uri="{FF2B5EF4-FFF2-40B4-BE49-F238E27FC236}">
                <a16:creationId xmlns:a16="http://schemas.microsoft.com/office/drawing/2014/main" id="{87251E3E-3EC3-403E-A113-02A2F56DF317}"/>
              </a:ext>
            </a:extLst>
          </p:cNvPr>
          <p:cNvSpPr>
            <a:spLocks noChangeAspect="1" noChangeArrowheads="1"/>
          </p:cNvSpPr>
          <p:nvPr/>
        </p:nvSpPr>
        <p:spPr bwMode="auto">
          <a:xfrm>
            <a:off x="7334531" y="1611227"/>
            <a:ext cx="552427" cy="75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pic>
        <p:nvPicPr>
          <p:cNvPr id="100" name="Picture 6" descr="C:\Documents and Settings\Cees.Mul\Local Settings\Temporary Internet Files\Content.IE5\YPBLXKOP\MC900230323[1].wmf">
            <a:extLst>
              <a:ext uri="{FF2B5EF4-FFF2-40B4-BE49-F238E27FC236}">
                <a16:creationId xmlns:a16="http://schemas.microsoft.com/office/drawing/2014/main" id="{0E44C626-D731-4971-950F-512934C26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5528" y="2571043"/>
            <a:ext cx="3079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Rectangle 16">
            <a:extLst>
              <a:ext uri="{FF2B5EF4-FFF2-40B4-BE49-F238E27FC236}">
                <a16:creationId xmlns:a16="http://schemas.microsoft.com/office/drawing/2014/main" id="{A59B662F-423B-4690-AA34-E66F00448B5E}"/>
              </a:ext>
            </a:extLst>
          </p:cNvPr>
          <p:cNvSpPr>
            <a:spLocks noChangeArrowheads="1"/>
          </p:cNvSpPr>
          <p:nvPr/>
        </p:nvSpPr>
        <p:spPr bwMode="auto">
          <a:xfrm>
            <a:off x="2725870" y="2708920"/>
            <a:ext cx="300513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eaLnBrk="1" hangingPunct="1">
              <a:spcBef>
                <a:spcPct val="0"/>
              </a:spcBef>
              <a:buFontTx/>
              <a:buNone/>
            </a:pPr>
            <a:r>
              <a:rPr lang="nl-NL" altLang="nl-NL" sz="1600" b="1" u="sng"/>
              <a:t>Tier 2: iPort servers</a:t>
            </a:r>
          </a:p>
          <a:p>
            <a:pPr lvl="1" eaLnBrk="1" hangingPunct="1">
              <a:spcBef>
                <a:spcPct val="0"/>
              </a:spcBef>
              <a:buFont typeface="Arial" panose="020B0604020202020204" pitchFamily="34" charset="0"/>
              <a:buChar char="•"/>
            </a:pPr>
            <a:r>
              <a:rPr lang="nl-NL" altLang="nl-NL" sz="1200"/>
              <a:t>Load control</a:t>
            </a:r>
          </a:p>
          <a:p>
            <a:pPr lvl="1" eaLnBrk="1" hangingPunct="1">
              <a:spcBef>
                <a:spcPct val="0"/>
              </a:spcBef>
              <a:buFont typeface="Arial" panose="020B0604020202020204" pitchFamily="34" charset="0"/>
              <a:buChar char="•"/>
            </a:pPr>
            <a:r>
              <a:rPr lang="nl-NL" altLang="nl-NL" sz="1200"/>
              <a:t>Identity management </a:t>
            </a:r>
          </a:p>
          <a:p>
            <a:pPr lvl="1" eaLnBrk="1" hangingPunct="1">
              <a:spcBef>
                <a:spcPct val="0"/>
              </a:spcBef>
              <a:buFont typeface="Arial" panose="020B0604020202020204" pitchFamily="34" charset="0"/>
              <a:buChar char="•"/>
            </a:pPr>
            <a:r>
              <a:rPr lang="nl-NL" altLang="nl-NL" sz="1200"/>
              <a:t>AHM data control </a:t>
            </a:r>
          </a:p>
          <a:p>
            <a:pPr lvl="1" eaLnBrk="1" hangingPunct="1">
              <a:spcBef>
                <a:spcPct val="0"/>
              </a:spcBef>
              <a:buFont typeface="Arial" panose="020B0604020202020204" pitchFamily="34" charset="0"/>
              <a:buChar char="•"/>
            </a:pPr>
            <a:r>
              <a:rPr lang="nl-NL" altLang="nl-NL" sz="1200"/>
              <a:t>Passenger check-in</a:t>
            </a:r>
          </a:p>
          <a:p>
            <a:pPr lvl="1" eaLnBrk="1" hangingPunct="1">
              <a:spcBef>
                <a:spcPct val="0"/>
              </a:spcBef>
              <a:buFont typeface="Arial" panose="020B0604020202020204" pitchFamily="34" charset="0"/>
              <a:buChar char="•"/>
            </a:pPr>
            <a:r>
              <a:rPr lang="nl-NL" altLang="nl-NL" sz="1200"/>
              <a:t>Gate handling</a:t>
            </a:r>
          </a:p>
          <a:p>
            <a:pPr lvl="1" eaLnBrk="1" hangingPunct="1">
              <a:spcBef>
                <a:spcPct val="0"/>
              </a:spcBef>
              <a:buFont typeface="Arial" panose="020B0604020202020204" pitchFamily="34" charset="0"/>
              <a:buChar char="•"/>
            </a:pPr>
            <a:r>
              <a:rPr lang="nl-NL" altLang="nl-NL" sz="1200" err="1"/>
              <a:t>Standby</a:t>
            </a:r>
            <a:r>
              <a:rPr lang="nl-NL" altLang="nl-NL" sz="1200"/>
              <a:t> handling </a:t>
            </a:r>
            <a:r>
              <a:rPr lang="nl-NL" altLang="nl-NL" sz="1200" err="1"/>
              <a:t>etc</a:t>
            </a:r>
            <a:endParaRPr lang="nl-NL" altLang="nl-NL" sz="1200"/>
          </a:p>
        </p:txBody>
      </p:sp>
      <p:sp>
        <p:nvSpPr>
          <p:cNvPr id="114" name="Rounded Rectangle 36">
            <a:extLst>
              <a:ext uri="{FF2B5EF4-FFF2-40B4-BE49-F238E27FC236}">
                <a16:creationId xmlns:a16="http://schemas.microsoft.com/office/drawing/2014/main" id="{D04E5454-82E0-483B-8986-2C478EF624F8}"/>
              </a:ext>
            </a:extLst>
          </p:cNvPr>
          <p:cNvSpPr/>
          <p:nvPr/>
        </p:nvSpPr>
        <p:spPr bwMode="auto">
          <a:xfrm>
            <a:off x="6265969" y="2997200"/>
            <a:ext cx="3660802" cy="71913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2400"/>
          </a:p>
        </p:txBody>
      </p:sp>
      <p:sp>
        <p:nvSpPr>
          <p:cNvPr id="115" name="TextBox 37">
            <a:extLst>
              <a:ext uri="{FF2B5EF4-FFF2-40B4-BE49-F238E27FC236}">
                <a16:creationId xmlns:a16="http://schemas.microsoft.com/office/drawing/2014/main" id="{CF4B0519-9576-44B8-AD9A-A9B89BAB7F7D}"/>
              </a:ext>
            </a:extLst>
          </p:cNvPr>
          <p:cNvSpPr txBox="1">
            <a:spLocks noChangeArrowheads="1"/>
          </p:cNvSpPr>
          <p:nvPr/>
        </p:nvSpPr>
        <p:spPr bwMode="auto">
          <a:xfrm>
            <a:off x="8134483" y="2997200"/>
            <a:ext cx="127310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100"/>
              <a:t>iPort web servers</a:t>
            </a:r>
          </a:p>
        </p:txBody>
      </p:sp>
      <p:sp>
        <p:nvSpPr>
          <p:cNvPr id="116" name="Rounded Rectangle 39">
            <a:extLst>
              <a:ext uri="{FF2B5EF4-FFF2-40B4-BE49-F238E27FC236}">
                <a16:creationId xmlns:a16="http://schemas.microsoft.com/office/drawing/2014/main" id="{091AC9CB-E0A3-4778-A497-561B6132C92B}"/>
              </a:ext>
            </a:extLst>
          </p:cNvPr>
          <p:cNvSpPr/>
          <p:nvPr/>
        </p:nvSpPr>
        <p:spPr bwMode="auto">
          <a:xfrm>
            <a:off x="8413883" y="3284538"/>
            <a:ext cx="1512887" cy="360362"/>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200">
                <a:solidFill>
                  <a:schemeClr val="bg1"/>
                </a:solidFill>
              </a:rPr>
              <a:t>Passenger </a:t>
            </a:r>
            <a:r>
              <a:rPr lang="nl-NL" sz="1200" err="1">
                <a:solidFill>
                  <a:schemeClr val="bg1"/>
                </a:solidFill>
              </a:rPr>
              <a:t>handling</a:t>
            </a:r>
            <a:endParaRPr lang="nl-NL" sz="1200">
              <a:solidFill>
                <a:schemeClr val="bg1"/>
              </a:solidFill>
            </a:endParaRPr>
          </a:p>
        </p:txBody>
      </p:sp>
      <p:sp>
        <p:nvSpPr>
          <p:cNvPr id="117" name="Rounded Rectangle 38">
            <a:extLst>
              <a:ext uri="{FF2B5EF4-FFF2-40B4-BE49-F238E27FC236}">
                <a16:creationId xmlns:a16="http://schemas.microsoft.com/office/drawing/2014/main" id="{7A13CD4E-D9FA-4BC4-B299-617F2D0C2E75}"/>
              </a:ext>
            </a:extLst>
          </p:cNvPr>
          <p:cNvSpPr/>
          <p:nvPr/>
        </p:nvSpPr>
        <p:spPr bwMode="auto">
          <a:xfrm>
            <a:off x="7478845" y="3284538"/>
            <a:ext cx="1150938" cy="360362"/>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200" err="1">
                <a:solidFill>
                  <a:schemeClr val="bg1"/>
                </a:solidFill>
              </a:rPr>
              <a:t>Load</a:t>
            </a:r>
            <a:r>
              <a:rPr lang="nl-NL" sz="1200">
                <a:solidFill>
                  <a:schemeClr val="bg1"/>
                </a:solidFill>
              </a:rPr>
              <a:t> </a:t>
            </a:r>
            <a:r>
              <a:rPr lang="nl-NL" sz="1200" err="1">
                <a:solidFill>
                  <a:schemeClr val="bg1"/>
                </a:solidFill>
              </a:rPr>
              <a:t>control</a:t>
            </a:r>
            <a:endParaRPr lang="nl-NL" sz="1200">
              <a:solidFill>
                <a:schemeClr val="bg1"/>
              </a:solidFill>
            </a:endParaRPr>
          </a:p>
        </p:txBody>
      </p:sp>
      <p:sp>
        <p:nvSpPr>
          <p:cNvPr id="118" name="Up-Down Arrow 59">
            <a:extLst>
              <a:ext uri="{FF2B5EF4-FFF2-40B4-BE49-F238E27FC236}">
                <a16:creationId xmlns:a16="http://schemas.microsoft.com/office/drawing/2014/main" id="{159A369D-641F-4DE0-81B1-D4D2DF4339E4}"/>
              </a:ext>
            </a:extLst>
          </p:cNvPr>
          <p:cNvSpPr/>
          <p:nvPr/>
        </p:nvSpPr>
        <p:spPr bwMode="auto">
          <a:xfrm>
            <a:off x="8486908" y="3716338"/>
            <a:ext cx="431800" cy="644525"/>
          </a:xfrm>
          <a:prstGeom prst="upDownArrow">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19" name="Rounded Rectangle 62">
            <a:extLst>
              <a:ext uri="{FF2B5EF4-FFF2-40B4-BE49-F238E27FC236}">
                <a16:creationId xmlns:a16="http://schemas.microsoft.com/office/drawing/2014/main" id="{44031BC8-D18F-42F4-99FA-10E6B59F0128}"/>
              </a:ext>
            </a:extLst>
          </p:cNvPr>
          <p:cNvSpPr/>
          <p:nvPr/>
        </p:nvSpPr>
        <p:spPr bwMode="auto">
          <a:xfrm>
            <a:off x="10790371" y="3284538"/>
            <a:ext cx="865188" cy="6492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r>
              <a:rPr lang="nl-NL" sz="800" err="1">
                <a:solidFill>
                  <a:schemeClr val="tx1"/>
                </a:solidFill>
              </a:rPr>
              <a:t>Aircraft</a:t>
            </a:r>
            <a:r>
              <a:rPr lang="nl-NL" sz="800">
                <a:solidFill>
                  <a:schemeClr val="tx1"/>
                </a:solidFill>
              </a:rPr>
              <a:t> data</a:t>
            </a:r>
          </a:p>
          <a:p>
            <a:pPr eaLnBrk="1" hangingPunct="1">
              <a:buFont typeface="Arial" pitchFamily="34" charset="0"/>
              <a:buChar char="•"/>
              <a:defRPr/>
            </a:pPr>
            <a:r>
              <a:rPr lang="nl-NL" sz="800" err="1">
                <a:solidFill>
                  <a:schemeClr val="tx1"/>
                </a:solidFill>
              </a:rPr>
              <a:t>Flight</a:t>
            </a:r>
            <a:r>
              <a:rPr lang="nl-NL" sz="800">
                <a:solidFill>
                  <a:schemeClr val="tx1"/>
                </a:solidFill>
              </a:rPr>
              <a:t> files </a:t>
            </a:r>
          </a:p>
          <a:p>
            <a:pPr eaLnBrk="1" hangingPunct="1">
              <a:buFont typeface="Arial" pitchFamily="34" charset="0"/>
              <a:buChar char="•"/>
              <a:defRPr/>
            </a:pPr>
            <a:r>
              <a:rPr lang="nl-NL" sz="800">
                <a:solidFill>
                  <a:schemeClr val="tx1"/>
                </a:solidFill>
              </a:rPr>
              <a:t>User </a:t>
            </a:r>
            <a:r>
              <a:rPr lang="nl-NL" sz="800" err="1">
                <a:solidFill>
                  <a:schemeClr val="tx1"/>
                </a:solidFill>
              </a:rPr>
              <a:t>id’s</a:t>
            </a:r>
            <a:r>
              <a:rPr lang="nl-NL" sz="800">
                <a:solidFill>
                  <a:schemeClr val="tx1"/>
                </a:solidFill>
              </a:rPr>
              <a:t> </a:t>
            </a:r>
            <a:r>
              <a:rPr lang="nl-NL" sz="800" err="1">
                <a:solidFill>
                  <a:schemeClr val="tx1"/>
                </a:solidFill>
              </a:rPr>
              <a:t>etc</a:t>
            </a:r>
            <a:endParaRPr lang="nl-NL" sz="800">
              <a:solidFill>
                <a:schemeClr val="tx1"/>
              </a:solidFill>
            </a:endParaRPr>
          </a:p>
        </p:txBody>
      </p:sp>
      <p:cxnSp>
        <p:nvCxnSpPr>
          <p:cNvPr id="120" name="Elbow Connector 65">
            <a:extLst>
              <a:ext uri="{FF2B5EF4-FFF2-40B4-BE49-F238E27FC236}">
                <a16:creationId xmlns:a16="http://schemas.microsoft.com/office/drawing/2014/main" id="{E8208001-E0D7-44C1-B6B8-8E8CA6397AD1}"/>
              </a:ext>
            </a:extLst>
          </p:cNvPr>
          <p:cNvCxnSpPr>
            <a:stCxn id="116" idx="3"/>
            <a:endCxn id="123" idx="2"/>
          </p:cNvCxnSpPr>
          <p:nvPr/>
        </p:nvCxnSpPr>
        <p:spPr bwMode="auto">
          <a:xfrm>
            <a:off x="9926771" y="3465513"/>
            <a:ext cx="647700" cy="1587"/>
          </a:xfrm>
          <a:prstGeom prst="bentConnector3">
            <a:avLst>
              <a:gd name="adj1" fmla="val 50000"/>
            </a:avLst>
          </a:prstGeom>
          <a:ln w="95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1" name="Up-Down Arrow 56">
            <a:extLst>
              <a:ext uri="{FF2B5EF4-FFF2-40B4-BE49-F238E27FC236}">
                <a16:creationId xmlns:a16="http://schemas.microsoft.com/office/drawing/2014/main" id="{34DA53DE-CF81-4A4E-9349-889055EAC4E7}"/>
              </a:ext>
            </a:extLst>
          </p:cNvPr>
          <p:cNvSpPr/>
          <p:nvPr/>
        </p:nvSpPr>
        <p:spPr bwMode="auto">
          <a:xfrm>
            <a:off x="7766183" y="3716338"/>
            <a:ext cx="288925" cy="504825"/>
          </a:xfrm>
          <a:prstGeom prst="upDownArrow">
            <a:avLst/>
          </a:prstGeom>
          <a:solidFill>
            <a:schemeClr val="bg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22" name="TextBox 3">
            <a:extLst>
              <a:ext uri="{FF2B5EF4-FFF2-40B4-BE49-F238E27FC236}">
                <a16:creationId xmlns:a16="http://schemas.microsoft.com/office/drawing/2014/main" id="{23E80468-632E-443A-BDA6-F2505DCEC54E}"/>
              </a:ext>
            </a:extLst>
          </p:cNvPr>
          <p:cNvSpPr txBox="1">
            <a:spLocks noChangeArrowheads="1"/>
          </p:cNvSpPr>
          <p:nvPr/>
        </p:nvSpPr>
        <p:spPr bwMode="auto">
          <a:xfrm>
            <a:off x="7118483" y="4077072"/>
            <a:ext cx="15824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a:t>Internal webservices</a:t>
            </a:r>
            <a:endParaRPr lang="en-GB" altLang="nl-NL" sz="1200"/>
          </a:p>
        </p:txBody>
      </p:sp>
      <p:sp>
        <p:nvSpPr>
          <p:cNvPr id="123" name="Flowchart: Magnetic Disk 122">
            <a:extLst>
              <a:ext uri="{FF2B5EF4-FFF2-40B4-BE49-F238E27FC236}">
                <a16:creationId xmlns:a16="http://schemas.microsoft.com/office/drawing/2014/main" id="{0C93456C-E714-45C9-B9F7-ABC93A0331AF}"/>
              </a:ext>
            </a:extLst>
          </p:cNvPr>
          <p:cNvSpPr/>
          <p:nvPr/>
        </p:nvSpPr>
        <p:spPr bwMode="auto">
          <a:xfrm>
            <a:off x="10574471" y="2924175"/>
            <a:ext cx="1008063" cy="1081088"/>
          </a:xfrm>
          <a:prstGeom prst="flowChartMagneticDisk">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000">
              <a:solidFill>
                <a:schemeClr val="bg1"/>
              </a:solidFill>
            </a:endParaRPr>
          </a:p>
        </p:txBody>
      </p:sp>
      <p:sp>
        <p:nvSpPr>
          <p:cNvPr id="112" name="Rounded Rectangle 72">
            <a:extLst>
              <a:ext uri="{FF2B5EF4-FFF2-40B4-BE49-F238E27FC236}">
                <a16:creationId xmlns:a16="http://schemas.microsoft.com/office/drawing/2014/main" id="{06E0B166-94CE-4484-BBD9-DDAF5E437A06}"/>
              </a:ext>
            </a:extLst>
          </p:cNvPr>
          <p:cNvSpPr/>
          <p:nvPr/>
        </p:nvSpPr>
        <p:spPr bwMode="auto">
          <a:xfrm>
            <a:off x="10942771" y="3436938"/>
            <a:ext cx="865188" cy="6492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r>
              <a:rPr lang="nl-NL" sz="900" err="1">
                <a:solidFill>
                  <a:schemeClr val="tx1"/>
                </a:solidFill>
              </a:rPr>
              <a:t>Aircraft</a:t>
            </a:r>
            <a:r>
              <a:rPr lang="nl-NL" sz="900">
                <a:solidFill>
                  <a:schemeClr val="tx1"/>
                </a:solidFill>
              </a:rPr>
              <a:t> data</a:t>
            </a:r>
          </a:p>
          <a:p>
            <a:pPr eaLnBrk="1" hangingPunct="1">
              <a:buFont typeface="Arial" pitchFamily="34" charset="0"/>
              <a:buChar char="•"/>
              <a:defRPr/>
            </a:pPr>
            <a:r>
              <a:rPr lang="nl-NL" sz="900" err="1">
                <a:solidFill>
                  <a:schemeClr val="tx1"/>
                </a:solidFill>
              </a:rPr>
              <a:t>Flight</a:t>
            </a:r>
            <a:r>
              <a:rPr lang="nl-NL" sz="900">
                <a:solidFill>
                  <a:schemeClr val="tx1"/>
                </a:solidFill>
              </a:rPr>
              <a:t> files </a:t>
            </a:r>
          </a:p>
          <a:p>
            <a:pPr eaLnBrk="1" hangingPunct="1">
              <a:buFont typeface="Arial" pitchFamily="34" charset="0"/>
              <a:buChar char="•"/>
              <a:defRPr/>
            </a:pPr>
            <a:r>
              <a:rPr lang="nl-NL" sz="900">
                <a:solidFill>
                  <a:schemeClr val="tx1"/>
                </a:solidFill>
              </a:rPr>
              <a:t>User </a:t>
            </a:r>
            <a:r>
              <a:rPr lang="nl-NL" sz="900" err="1">
                <a:solidFill>
                  <a:schemeClr val="tx1"/>
                </a:solidFill>
              </a:rPr>
              <a:t>id’s</a:t>
            </a:r>
            <a:r>
              <a:rPr lang="nl-NL" sz="900">
                <a:solidFill>
                  <a:schemeClr val="tx1"/>
                </a:solidFill>
              </a:rPr>
              <a:t> </a:t>
            </a:r>
            <a:r>
              <a:rPr lang="nl-NL" sz="900" err="1">
                <a:solidFill>
                  <a:schemeClr val="tx1"/>
                </a:solidFill>
              </a:rPr>
              <a:t>etc</a:t>
            </a:r>
            <a:endParaRPr lang="nl-NL" sz="900">
              <a:solidFill>
                <a:schemeClr val="tx1"/>
              </a:solidFill>
            </a:endParaRPr>
          </a:p>
        </p:txBody>
      </p:sp>
      <p:pic>
        <p:nvPicPr>
          <p:cNvPr id="109" name="Picture 6" descr="C:\Documents and Settings\Cees.Mul\Local Settings\Temporary Internet Files\Content.IE5\YPBLXKOP\MC900230323[1].wmf">
            <a:extLst>
              <a:ext uri="{FF2B5EF4-FFF2-40B4-BE49-F238E27FC236}">
                <a16:creationId xmlns:a16="http://schemas.microsoft.com/office/drawing/2014/main" id="{E5F0835F-ABD1-4EF7-BF24-1FDC5D0EA0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8690" y="2551113"/>
            <a:ext cx="3079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17">
            <a:extLst>
              <a:ext uri="{FF2B5EF4-FFF2-40B4-BE49-F238E27FC236}">
                <a16:creationId xmlns:a16="http://schemas.microsoft.com/office/drawing/2014/main" id="{ED85A03A-BA4E-473F-9C05-7B8FB70FD2F1}"/>
              </a:ext>
            </a:extLst>
          </p:cNvPr>
          <p:cNvSpPr>
            <a:spLocks noChangeArrowheads="1"/>
          </p:cNvSpPr>
          <p:nvPr/>
        </p:nvSpPr>
        <p:spPr bwMode="auto">
          <a:xfrm>
            <a:off x="3175134" y="4076700"/>
            <a:ext cx="2286143" cy="1447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3: Meridian</a:t>
            </a:r>
          </a:p>
          <a:p>
            <a:pPr eaLnBrk="1" hangingPunct="1">
              <a:spcBef>
                <a:spcPct val="0"/>
              </a:spcBef>
            </a:pPr>
            <a:r>
              <a:rPr lang="en-US" altLang="nl-NL" sz="1200"/>
              <a:t>Services processed in TPF, published on web platform</a:t>
            </a:r>
          </a:p>
          <a:p>
            <a:pPr eaLnBrk="1" hangingPunct="1">
              <a:spcBef>
                <a:spcPct val="0"/>
              </a:spcBef>
            </a:pPr>
            <a:r>
              <a:rPr lang="en-US" altLang="nl-NL" sz="1200"/>
              <a:t>Services are a mix of existing entries and specially created services</a:t>
            </a:r>
          </a:p>
          <a:p>
            <a:pPr eaLnBrk="1" hangingPunct="1">
              <a:spcBef>
                <a:spcPct val="0"/>
              </a:spcBef>
            </a:pPr>
            <a:endParaRPr lang="en-US" altLang="nl-NL" sz="1200"/>
          </a:p>
        </p:txBody>
      </p:sp>
      <p:sp>
        <p:nvSpPr>
          <p:cNvPr id="51" name="Rounded Rectangle 41">
            <a:extLst>
              <a:ext uri="{FF2B5EF4-FFF2-40B4-BE49-F238E27FC236}">
                <a16:creationId xmlns:a16="http://schemas.microsoft.com/office/drawing/2014/main" id="{6CF7041F-3091-4D4D-B551-862BED695D27}"/>
              </a:ext>
            </a:extLst>
          </p:cNvPr>
          <p:cNvSpPr/>
          <p:nvPr/>
        </p:nvSpPr>
        <p:spPr bwMode="auto">
          <a:xfrm>
            <a:off x="6900996" y="4354512"/>
            <a:ext cx="3673475" cy="981927"/>
          </a:xfrm>
          <a:prstGeom prst="roundRect">
            <a:avLst/>
          </a:prstGeom>
          <a:solidFill>
            <a:srgbClr val="FFFF99"/>
          </a:solidFill>
          <a:ln>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hangingPunct="1">
              <a:defRPr/>
            </a:pPr>
            <a:r>
              <a:rPr lang="nl-NL" sz="1400" err="1">
                <a:solidFill>
                  <a:schemeClr val="tx1"/>
                </a:solidFill>
              </a:rPr>
              <a:t>Meridian</a:t>
            </a:r>
            <a:r>
              <a:rPr lang="nl-NL" sz="1400">
                <a:solidFill>
                  <a:schemeClr val="tx1"/>
                </a:solidFill>
              </a:rPr>
              <a:t>: PNR updates, </a:t>
            </a:r>
            <a:r>
              <a:rPr lang="nl-NL" sz="1400" err="1">
                <a:solidFill>
                  <a:schemeClr val="tx1"/>
                </a:solidFill>
              </a:rPr>
              <a:t>through</a:t>
            </a:r>
            <a:r>
              <a:rPr lang="nl-NL" sz="1400">
                <a:solidFill>
                  <a:schemeClr val="tx1"/>
                </a:solidFill>
              </a:rPr>
              <a:t> check-in, </a:t>
            </a:r>
            <a:r>
              <a:rPr lang="nl-NL" sz="1400" err="1">
                <a:solidFill>
                  <a:schemeClr val="tx1"/>
                </a:solidFill>
              </a:rPr>
              <a:t>seating</a:t>
            </a:r>
            <a:r>
              <a:rPr lang="nl-NL" sz="1400">
                <a:solidFill>
                  <a:schemeClr val="tx1"/>
                </a:solidFill>
              </a:rPr>
              <a:t> etc.</a:t>
            </a:r>
          </a:p>
        </p:txBody>
      </p:sp>
      <p:sp>
        <p:nvSpPr>
          <p:cNvPr id="52" name="Rounded Rectangle 42">
            <a:extLst>
              <a:ext uri="{FF2B5EF4-FFF2-40B4-BE49-F238E27FC236}">
                <a16:creationId xmlns:a16="http://schemas.microsoft.com/office/drawing/2014/main" id="{07705374-5A83-4EED-88D2-185CAB99C9DA}"/>
              </a:ext>
            </a:extLst>
          </p:cNvPr>
          <p:cNvSpPr/>
          <p:nvPr/>
        </p:nvSpPr>
        <p:spPr bwMode="auto">
          <a:xfrm>
            <a:off x="7477259" y="4427538"/>
            <a:ext cx="2665412" cy="36036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err="1">
                <a:solidFill>
                  <a:schemeClr val="bg1"/>
                </a:solidFill>
              </a:rPr>
              <a:t>XMLe</a:t>
            </a:r>
            <a:endParaRPr lang="nl-NL" sz="1600">
              <a:solidFill>
                <a:schemeClr val="bg1"/>
              </a:solidFill>
            </a:endParaRPr>
          </a:p>
        </p:txBody>
      </p:sp>
      <p:sp>
        <p:nvSpPr>
          <p:cNvPr id="67" name="Rectangle: Rounded Corners 66">
            <a:extLst>
              <a:ext uri="{FF2B5EF4-FFF2-40B4-BE49-F238E27FC236}">
                <a16:creationId xmlns:a16="http://schemas.microsoft.com/office/drawing/2014/main" id="{E36F15BD-48ED-487E-AB0E-C2520268EA8D}"/>
              </a:ext>
            </a:extLst>
          </p:cNvPr>
          <p:cNvSpPr/>
          <p:nvPr/>
        </p:nvSpPr>
        <p:spPr>
          <a:xfrm>
            <a:off x="6392545" y="3035855"/>
            <a:ext cx="864063" cy="767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iPort</a:t>
            </a:r>
          </a:p>
          <a:p>
            <a:r>
              <a:rPr lang="en-US" sz="1100">
                <a:solidFill>
                  <a:schemeClr val="tx1"/>
                </a:solidFill>
              </a:rPr>
              <a:t>ICI</a:t>
            </a:r>
          </a:p>
          <a:p>
            <a:r>
              <a:rPr lang="en-US" sz="1100">
                <a:solidFill>
                  <a:schemeClr val="tx1"/>
                </a:solidFill>
              </a:rPr>
              <a:t>Kiosk</a:t>
            </a:r>
          </a:p>
          <a:p>
            <a:r>
              <a:rPr lang="en-US" sz="1100" err="1">
                <a:solidFill>
                  <a:schemeClr val="tx1"/>
                </a:solidFill>
              </a:rPr>
              <a:t>Bagdrop</a:t>
            </a:r>
            <a:endParaRPr lang="en-US" sz="1100">
              <a:solidFill>
                <a:schemeClr val="tx1"/>
              </a:solidFill>
            </a:endParaRPr>
          </a:p>
          <a:p>
            <a:endParaRPr lang="en-US" sz="1100">
              <a:solidFill>
                <a:schemeClr val="tx1"/>
              </a:solidFill>
            </a:endParaRPr>
          </a:p>
        </p:txBody>
      </p:sp>
      <p:sp>
        <p:nvSpPr>
          <p:cNvPr id="81" name="Flowchart: Magnetic Disk 80">
            <a:extLst>
              <a:ext uri="{FF2B5EF4-FFF2-40B4-BE49-F238E27FC236}">
                <a16:creationId xmlns:a16="http://schemas.microsoft.com/office/drawing/2014/main" id="{FA05D6D3-E8FC-4497-8FAE-D9E3C0673346}"/>
              </a:ext>
            </a:extLst>
          </p:cNvPr>
          <p:cNvSpPr/>
          <p:nvPr/>
        </p:nvSpPr>
        <p:spPr bwMode="auto">
          <a:xfrm>
            <a:off x="10645909" y="4472781"/>
            <a:ext cx="1008063" cy="1081088"/>
          </a:xfrm>
          <a:prstGeom prst="flowChartMagneticDisk">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000">
              <a:solidFill>
                <a:schemeClr val="bg1"/>
              </a:solidFill>
            </a:endParaRPr>
          </a:p>
        </p:txBody>
      </p:sp>
      <p:sp>
        <p:nvSpPr>
          <p:cNvPr id="83" name="Rectangle: Rounded Corners 82">
            <a:extLst>
              <a:ext uri="{FF2B5EF4-FFF2-40B4-BE49-F238E27FC236}">
                <a16:creationId xmlns:a16="http://schemas.microsoft.com/office/drawing/2014/main" id="{89BF7506-621E-43AE-8F22-15A1B626E1BB}"/>
              </a:ext>
            </a:extLst>
          </p:cNvPr>
          <p:cNvSpPr/>
          <p:nvPr/>
        </p:nvSpPr>
        <p:spPr>
          <a:xfrm>
            <a:off x="6697048" y="1160778"/>
            <a:ext cx="4951443" cy="465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54">
            <a:extLst>
              <a:ext uri="{FF2B5EF4-FFF2-40B4-BE49-F238E27FC236}">
                <a16:creationId xmlns:a16="http://schemas.microsoft.com/office/drawing/2014/main" id="{4C430E69-4519-41C6-891B-AD5087648F69}"/>
              </a:ext>
            </a:extLst>
          </p:cNvPr>
          <p:cNvSpPr txBox="1">
            <a:spLocks noChangeArrowheads="1"/>
          </p:cNvSpPr>
          <p:nvPr/>
        </p:nvSpPr>
        <p:spPr bwMode="auto">
          <a:xfrm>
            <a:off x="8383234" y="1166917"/>
            <a:ext cx="790542"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Internet</a:t>
            </a:r>
          </a:p>
        </p:txBody>
      </p:sp>
      <p:sp>
        <p:nvSpPr>
          <p:cNvPr id="107" name="TextBox 84">
            <a:extLst>
              <a:ext uri="{FF2B5EF4-FFF2-40B4-BE49-F238E27FC236}">
                <a16:creationId xmlns:a16="http://schemas.microsoft.com/office/drawing/2014/main" id="{C27DD05E-0653-4872-A49E-CD535BA0A2CB}"/>
              </a:ext>
            </a:extLst>
          </p:cNvPr>
          <p:cNvSpPr txBox="1">
            <a:spLocks noChangeArrowheads="1"/>
          </p:cNvSpPr>
          <p:nvPr/>
        </p:nvSpPr>
        <p:spPr bwMode="auto">
          <a:xfrm>
            <a:off x="9285512" y="1157850"/>
            <a:ext cx="1369955" cy="306323"/>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Mobile </a:t>
            </a:r>
            <a:r>
              <a:rPr lang="nl-NL" altLang="nl-NL" sz="1400" err="1">
                <a:solidFill>
                  <a:schemeClr val="bg1"/>
                </a:solidFill>
              </a:rPr>
              <a:t>devices</a:t>
            </a:r>
            <a:endParaRPr lang="nl-NL" altLang="nl-NL" sz="1400">
              <a:solidFill>
                <a:schemeClr val="bg1"/>
              </a:solidFill>
            </a:endParaRPr>
          </a:p>
        </p:txBody>
      </p:sp>
      <p:sp>
        <p:nvSpPr>
          <p:cNvPr id="113" name="TextBox 76">
            <a:extLst>
              <a:ext uri="{FF2B5EF4-FFF2-40B4-BE49-F238E27FC236}">
                <a16:creationId xmlns:a16="http://schemas.microsoft.com/office/drawing/2014/main" id="{2CD1969C-37D6-45D7-9073-C4462B1A5A11}"/>
              </a:ext>
            </a:extLst>
          </p:cNvPr>
          <p:cNvSpPr txBox="1">
            <a:spLocks noChangeArrowheads="1"/>
          </p:cNvSpPr>
          <p:nvPr/>
        </p:nvSpPr>
        <p:spPr bwMode="auto">
          <a:xfrm>
            <a:off x="7556191" y="1157769"/>
            <a:ext cx="714345"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Kiosks</a:t>
            </a:r>
            <a:endParaRPr lang="nl-NL" altLang="nl-NL" sz="1400">
              <a:solidFill>
                <a:schemeClr val="bg1"/>
              </a:solidFill>
            </a:endParaRPr>
          </a:p>
        </p:txBody>
      </p:sp>
      <p:sp>
        <p:nvSpPr>
          <p:cNvPr id="124" name="TextBox 79">
            <a:extLst>
              <a:ext uri="{FF2B5EF4-FFF2-40B4-BE49-F238E27FC236}">
                <a16:creationId xmlns:a16="http://schemas.microsoft.com/office/drawing/2014/main" id="{E50ABCFC-BE45-46DC-B242-AEE4DAD402F3}"/>
              </a:ext>
            </a:extLst>
          </p:cNvPr>
          <p:cNvSpPr txBox="1">
            <a:spLocks noChangeArrowheads="1"/>
          </p:cNvSpPr>
          <p:nvPr/>
        </p:nvSpPr>
        <p:spPr bwMode="auto">
          <a:xfrm>
            <a:off x="6677131" y="1162220"/>
            <a:ext cx="712054" cy="5232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Airport</a:t>
            </a:r>
          </a:p>
          <a:p>
            <a:pPr eaLnBrk="1" hangingPunct="1">
              <a:spcBef>
                <a:spcPct val="0"/>
              </a:spcBef>
              <a:buFontTx/>
              <a:buNone/>
            </a:pPr>
            <a:r>
              <a:rPr lang="nl-NL" altLang="nl-NL" sz="1400">
                <a:solidFill>
                  <a:schemeClr val="bg1"/>
                </a:solidFill>
              </a:rPr>
              <a:t>Desk</a:t>
            </a:r>
          </a:p>
        </p:txBody>
      </p:sp>
      <p:sp>
        <p:nvSpPr>
          <p:cNvPr id="125" name="TextBox 84">
            <a:extLst>
              <a:ext uri="{FF2B5EF4-FFF2-40B4-BE49-F238E27FC236}">
                <a16:creationId xmlns:a16="http://schemas.microsoft.com/office/drawing/2014/main" id="{3B715A28-E9B9-477E-9FDF-7760F7690BDE}"/>
              </a:ext>
            </a:extLst>
          </p:cNvPr>
          <p:cNvSpPr txBox="1">
            <a:spLocks noChangeArrowheads="1"/>
          </p:cNvSpPr>
          <p:nvPr/>
        </p:nvSpPr>
        <p:spPr bwMode="auto">
          <a:xfrm>
            <a:off x="10685415" y="1166917"/>
            <a:ext cx="861133" cy="307777"/>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Bagdrop</a:t>
            </a:r>
            <a:endParaRPr lang="nl-NL" altLang="nl-NL" sz="1400">
              <a:solidFill>
                <a:schemeClr val="bg1"/>
              </a:solidFill>
            </a:endParaRPr>
          </a:p>
        </p:txBody>
      </p:sp>
      <p:cxnSp>
        <p:nvCxnSpPr>
          <p:cNvPr id="126" name="Straight Connector 125">
            <a:extLst>
              <a:ext uri="{FF2B5EF4-FFF2-40B4-BE49-F238E27FC236}">
                <a16:creationId xmlns:a16="http://schemas.microsoft.com/office/drawing/2014/main" id="{718CD532-758E-445D-A9DD-9AD9B7CEF2C7}"/>
              </a:ext>
            </a:extLst>
          </p:cNvPr>
          <p:cNvCxnSpPr/>
          <p:nvPr/>
        </p:nvCxnSpPr>
        <p:spPr>
          <a:xfrm>
            <a:off x="7513771" y="1166917"/>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782D3B5-D6B3-4161-8E93-C0F3DCB03053}"/>
              </a:ext>
            </a:extLst>
          </p:cNvPr>
          <p:cNvCxnSpPr/>
          <p:nvPr/>
        </p:nvCxnSpPr>
        <p:spPr>
          <a:xfrm>
            <a:off x="8311627" y="1157953"/>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1FA83A8-F928-4CCD-AEAE-334F196A6725}"/>
              </a:ext>
            </a:extLst>
          </p:cNvPr>
          <p:cNvCxnSpPr/>
          <p:nvPr/>
        </p:nvCxnSpPr>
        <p:spPr>
          <a:xfrm>
            <a:off x="9230509" y="1108648"/>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6DFF2A4-95D1-4927-B06D-2DAA2E98537C}"/>
              </a:ext>
            </a:extLst>
          </p:cNvPr>
          <p:cNvCxnSpPr/>
          <p:nvPr/>
        </p:nvCxnSpPr>
        <p:spPr>
          <a:xfrm>
            <a:off x="10673832" y="1153472"/>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Rectangle 73">
            <a:extLst>
              <a:ext uri="{FF2B5EF4-FFF2-40B4-BE49-F238E27FC236}">
                <a16:creationId xmlns:a16="http://schemas.microsoft.com/office/drawing/2014/main" id="{C38FB00E-F7DE-4ABC-83BC-D5255BE28E0E}"/>
              </a:ext>
            </a:extLst>
          </p:cNvPr>
          <p:cNvSpPr>
            <a:spLocks noChangeArrowheads="1"/>
          </p:cNvSpPr>
          <p:nvPr/>
        </p:nvSpPr>
        <p:spPr bwMode="auto">
          <a:xfrm>
            <a:off x="3085546" y="5321458"/>
            <a:ext cx="22857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4: other systems</a:t>
            </a:r>
          </a:p>
          <a:p>
            <a:pPr eaLnBrk="1" hangingPunct="1">
              <a:spcBef>
                <a:spcPct val="0"/>
              </a:spcBef>
            </a:pPr>
            <a:r>
              <a:rPr lang="en-US" altLang="nl-NL" sz="1200"/>
              <a:t>Connectivity to External systems</a:t>
            </a:r>
          </a:p>
          <a:p>
            <a:pPr eaLnBrk="1" hangingPunct="1">
              <a:spcBef>
                <a:spcPct val="0"/>
              </a:spcBef>
            </a:pPr>
            <a:r>
              <a:rPr lang="en-US" altLang="nl-NL" sz="1200"/>
              <a:t>Existing, standard interfaces </a:t>
            </a:r>
          </a:p>
          <a:p>
            <a:pPr eaLnBrk="1" hangingPunct="1">
              <a:spcBef>
                <a:spcPct val="0"/>
              </a:spcBef>
            </a:pPr>
            <a:endParaRPr lang="en-US" altLang="nl-NL" sz="1200"/>
          </a:p>
        </p:txBody>
      </p:sp>
      <p:grpSp>
        <p:nvGrpSpPr>
          <p:cNvPr id="76" name="Group 10">
            <a:extLst>
              <a:ext uri="{FF2B5EF4-FFF2-40B4-BE49-F238E27FC236}">
                <a16:creationId xmlns:a16="http://schemas.microsoft.com/office/drawing/2014/main" id="{4385D1AA-F761-4816-B33F-AC2637632C61}"/>
              </a:ext>
            </a:extLst>
          </p:cNvPr>
          <p:cNvGrpSpPr>
            <a:grpSpLocks/>
          </p:cNvGrpSpPr>
          <p:nvPr/>
        </p:nvGrpSpPr>
        <p:grpSpPr bwMode="auto">
          <a:xfrm>
            <a:off x="6437446" y="5755003"/>
            <a:ext cx="4505325" cy="624001"/>
            <a:chOff x="3708397" y="5757542"/>
            <a:chExt cx="4505749" cy="623786"/>
          </a:xfrm>
        </p:grpSpPr>
        <p:sp>
          <p:nvSpPr>
            <p:cNvPr id="78" name="Rounded Rectangle 52">
              <a:extLst>
                <a:ext uri="{FF2B5EF4-FFF2-40B4-BE49-F238E27FC236}">
                  <a16:creationId xmlns:a16="http://schemas.microsoft.com/office/drawing/2014/main" id="{DB06E734-F5B0-481A-B584-7EBB44050B62}"/>
                </a:ext>
              </a:extLst>
            </p:cNvPr>
            <p:cNvSpPr/>
            <p:nvPr/>
          </p:nvSpPr>
          <p:spPr>
            <a:xfrm>
              <a:off x="3708397" y="5767178"/>
              <a:ext cx="992281"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1A</a:t>
              </a:r>
            </a:p>
          </p:txBody>
        </p:sp>
        <p:sp>
          <p:nvSpPr>
            <p:cNvPr id="79" name="Rounded Rectangle 61">
              <a:extLst>
                <a:ext uri="{FF2B5EF4-FFF2-40B4-BE49-F238E27FC236}">
                  <a16:creationId xmlns:a16="http://schemas.microsoft.com/office/drawing/2014/main" id="{B25A3C49-3B71-424E-9707-933238210773}"/>
                </a:ext>
              </a:extLst>
            </p:cNvPr>
            <p:cNvSpPr/>
            <p:nvPr/>
          </p:nvSpPr>
          <p:spPr>
            <a:xfrm>
              <a:off x="4924575" y="5757542"/>
              <a:ext cx="993869"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1S</a:t>
              </a:r>
            </a:p>
          </p:txBody>
        </p:sp>
        <p:sp>
          <p:nvSpPr>
            <p:cNvPr id="80" name="Rounded Rectangle 64">
              <a:extLst>
                <a:ext uri="{FF2B5EF4-FFF2-40B4-BE49-F238E27FC236}">
                  <a16:creationId xmlns:a16="http://schemas.microsoft.com/office/drawing/2014/main" id="{1F336143-1100-49F3-8B1F-4EB544BF4345}"/>
                </a:ext>
              </a:extLst>
            </p:cNvPr>
            <p:cNvSpPr/>
            <p:nvPr/>
          </p:nvSpPr>
          <p:spPr>
            <a:xfrm>
              <a:off x="6085109"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a:solidFill>
                    <a:schemeClr val="bg1"/>
                  </a:solidFill>
                </a:rPr>
                <a:t>DL</a:t>
              </a:r>
            </a:p>
          </p:txBody>
        </p:sp>
        <p:sp>
          <p:nvSpPr>
            <p:cNvPr id="85" name="Rounded Rectangle 66">
              <a:extLst>
                <a:ext uri="{FF2B5EF4-FFF2-40B4-BE49-F238E27FC236}">
                  <a16:creationId xmlns:a16="http://schemas.microsoft.com/office/drawing/2014/main" id="{8A08DE13-F86A-4AD5-91B0-801F2AA88DBD}"/>
                </a:ext>
              </a:extLst>
            </p:cNvPr>
            <p:cNvSpPr/>
            <p:nvPr/>
          </p:nvSpPr>
          <p:spPr>
            <a:xfrm>
              <a:off x="7221866" y="5767178"/>
              <a:ext cx="992280" cy="6141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1600" err="1">
                  <a:solidFill>
                    <a:schemeClr val="bg1"/>
                  </a:solidFill>
                </a:rPr>
                <a:t>others</a:t>
              </a:r>
              <a:endParaRPr lang="nl-NL" sz="1600">
                <a:solidFill>
                  <a:schemeClr val="bg1"/>
                </a:solidFill>
              </a:endParaRPr>
            </a:p>
          </p:txBody>
        </p:sp>
      </p:grpSp>
      <p:sp>
        <p:nvSpPr>
          <p:cNvPr id="95" name="Can 2">
            <a:extLst>
              <a:ext uri="{FF2B5EF4-FFF2-40B4-BE49-F238E27FC236}">
                <a16:creationId xmlns:a16="http://schemas.microsoft.com/office/drawing/2014/main" id="{012EB1E9-F40B-4F5A-8DFD-A04B4AA788FE}"/>
              </a:ext>
            </a:extLst>
          </p:cNvPr>
          <p:cNvSpPr/>
          <p:nvPr/>
        </p:nvSpPr>
        <p:spPr bwMode="auto">
          <a:xfrm rot="16200000">
            <a:off x="8503547" y="3598069"/>
            <a:ext cx="493712" cy="3733800"/>
          </a:xfrm>
          <a:prstGeom prst="can">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97" name="TextBox 4">
            <a:extLst>
              <a:ext uri="{FF2B5EF4-FFF2-40B4-BE49-F238E27FC236}">
                <a16:creationId xmlns:a16="http://schemas.microsoft.com/office/drawing/2014/main" id="{F7FAD434-08F1-4228-A9FE-B93F13AC4854}"/>
              </a:ext>
            </a:extLst>
          </p:cNvPr>
          <p:cNvSpPr txBox="1">
            <a:spLocks noChangeArrowheads="1"/>
          </p:cNvSpPr>
          <p:nvPr/>
        </p:nvSpPr>
        <p:spPr bwMode="auto">
          <a:xfrm>
            <a:off x="7153486" y="5229315"/>
            <a:ext cx="3673475" cy="461665"/>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200"/>
              <a:t>E-ticketing, PNR exchange, IATCI etc. </a:t>
            </a:r>
          </a:p>
          <a:p>
            <a:pPr eaLnBrk="1" hangingPunct="1">
              <a:spcBef>
                <a:spcPct val="0"/>
              </a:spcBef>
              <a:buFontTx/>
              <a:buNone/>
            </a:pPr>
            <a:r>
              <a:rPr lang="en-US" altLang="nl-NL" sz="1200"/>
              <a:t>EDI, MQ, TTY, XML </a:t>
            </a:r>
            <a:r>
              <a:rPr lang="en-US" altLang="nl-NL" sz="1200" err="1"/>
              <a:t>etc</a:t>
            </a:r>
            <a:endParaRPr lang="en-GB" altLang="nl-NL" sz="1200"/>
          </a:p>
        </p:txBody>
      </p:sp>
      <p:cxnSp>
        <p:nvCxnSpPr>
          <p:cNvPr id="70" name="Straight Connector 69">
            <a:extLst>
              <a:ext uri="{FF2B5EF4-FFF2-40B4-BE49-F238E27FC236}">
                <a16:creationId xmlns:a16="http://schemas.microsoft.com/office/drawing/2014/main" id="{AF37BF1F-5C82-45C8-90EF-3A56ACC61428}"/>
              </a:ext>
            </a:extLst>
          </p:cNvPr>
          <p:cNvCxnSpPr/>
          <p:nvPr/>
        </p:nvCxnSpPr>
        <p:spPr>
          <a:xfrm>
            <a:off x="11804822" y="995082"/>
            <a:ext cx="0" cy="5216248"/>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00F8E69-6131-443D-ABF6-3C5F9C633216}"/>
              </a:ext>
            </a:extLst>
          </p:cNvPr>
          <p:cNvSpPr txBox="1"/>
          <p:nvPr/>
        </p:nvSpPr>
        <p:spPr>
          <a:xfrm>
            <a:off x="10765662" y="4996865"/>
            <a:ext cx="1395715" cy="769441"/>
          </a:xfrm>
          <a:prstGeom prst="rect">
            <a:avLst/>
          </a:prstGeom>
          <a:solidFill>
            <a:schemeClr val="bg1"/>
          </a:solidFill>
        </p:spPr>
        <p:txBody>
          <a:bodyPr wrap="square" rtlCol="0">
            <a:spAutoFit/>
          </a:bodyPr>
          <a:lstStyle/>
          <a:p>
            <a:r>
              <a:rPr lang="en-US" sz="1100"/>
              <a:t>Meridian (TPF): Flight schedules, PNR data, all </a:t>
            </a:r>
            <a:r>
              <a:rPr lang="en-US" sz="1100" err="1"/>
              <a:t>pax</a:t>
            </a:r>
            <a:r>
              <a:rPr lang="en-US" sz="1100"/>
              <a:t> related data, </a:t>
            </a:r>
            <a:r>
              <a:rPr lang="en-US" sz="1100" err="1"/>
              <a:t>seatmaps</a:t>
            </a:r>
            <a:endParaRPr lang="en-US" sz="1100"/>
          </a:p>
        </p:txBody>
      </p:sp>
      <p:sp>
        <p:nvSpPr>
          <p:cNvPr id="73" name="Rectangle: Rounded Corners 72">
            <a:extLst>
              <a:ext uri="{FF2B5EF4-FFF2-40B4-BE49-F238E27FC236}">
                <a16:creationId xmlns:a16="http://schemas.microsoft.com/office/drawing/2014/main" id="{B7593D32-190B-4E16-89A7-E7BD6BB9C80E}"/>
              </a:ext>
            </a:extLst>
          </p:cNvPr>
          <p:cNvSpPr/>
          <p:nvPr/>
        </p:nvSpPr>
        <p:spPr>
          <a:xfrm>
            <a:off x="13493" y="5194030"/>
            <a:ext cx="11777835" cy="1197133"/>
          </a:xfrm>
          <a:prstGeom prst="roundRect">
            <a:avLst/>
          </a:prstGeom>
          <a:solidFill>
            <a:schemeClr val="accent1">
              <a:lumMod val="60000"/>
              <a:lumOff val="4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External systems (technology</a:t>
            </a:r>
          </a:p>
          <a:p>
            <a:r>
              <a:rPr lang="en-US"/>
              <a:t>Partners, commercial partners</a:t>
            </a:r>
          </a:p>
          <a:p>
            <a:r>
              <a:rPr lang="en-US"/>
              <a:t>Such as GDS’s)</a:t>
            </a:r>
          </a:p>
        </p:txBody>
      </p:sp>
      <p:grpSp>
        <p:nvGrpSpPr>
          <p:cNvPr id="75" name="Group 83">
            <a:extLst>
              <a:ext uri="{FF2B5EF4-FFF2-40B4-BE49-F238E27FC236}">
                <a16:creationId xmlns:a16="http://schemas.microsoft.com/office/drawing/2014/main" id="{516FE8AA-D914-4BDD-9BF5-75192C94613A}"/>
              </a:ext>
            </a:extLst>
          </p:cNvPr>
          <p:cNvGrpSpPr>
            <a:grpSpLocks/>
          </p:cNvGrpSpPr>
          <p:nvPr/>
        </p:nvGrpSpPr>
        <p:grpSpPr bwMode="auto">
          <a:xfrm>
            <a:off x="7100661" y="2128815"/>
            <a:ext cx="2094958" cy="929445"/>
            <a:chOff x="4359287" y="2067754"/>
            <a:chExt cx="2094695" cy="929445"/>
          </a:xfrm>
        </p:grpSpPr>
        <p:cxnSp>
          <p:nvCxnSpPr>
            <p:cNvPr id="77" name="Elbow Connector 53">
              <a:extLst>
                <a:ext uri="{FF2B5EF4-FFF2-40B4-BE49-F238E27FC236}">
                  <a16:creationId xmlns:a16="http://schemas.microsoft.com/office/drawing/2014/main" id="{5870B82A-3004-4B79-9ED2-C09228431737}"/>
                </a:ext>
              </a:extLst>
            </p:cNvPr>
            <p:cNvCxnSpPr>
              <a:cxnSpLocks/>
            </p:cNvCxnSpPr>
            <p:nvPr/>
          </p:nvCxnSpPr>
          <p:spPr>
            <a:xfrm>
              <a:off x="4359287" y="2067754"/>
              <a:ext cx="1372261" cy="616930"/>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Elbow Connector 74">
              <a:extLst>
                <a:ext uri="{FF2B5EF4-FFF2-40B4-BE49-F238E27FC236}">
                  <a16:creationId xmlns:a16="http://schemas.microsoft.com/office/drawing/2014/main" id="{456359D9-00E5-4B2E-8683-B7E5238758B8}"/>
                </a:ext>
              </a:extLst>
            </p:cNvPr>
            <p:cNvCxnSpPr>
              <a:cxnSpLocks/>
            </p:cNvCxnSpPr>
            <p:nvPr/>
          </p:nvCxnSpPr>
          <p:spPr>
            <a:xfrm rot="5400000">
              <a:off x="5827738" y="2370955"/>
              <a:ext cx="863600" cy="388888"/>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99" name="Elbow Connector 77">
            <a:extLst>
              <a:ext uri="{FF2B5EF4-FFF2-40B4-BE49-F238E27FC236}">
                <a16:creationId xmlns:a16="http://schemas.microsoft.com/office/drawing/2014/main" id="{4565D0A5-71A9-4130-B6B9-4585DE107203}"/>
              </a:ext>
            </a:extLst>
          </p:cNvPr>
          <p:cNvCxnSpPr>
            <a:cxnSpLocks/>
          </p:cNvCxnSpPr>
          <p:nvPr/>
        </p:nvCxnSpPr>
        <p:spPr bwMode="auto">
          <a:xfrm rot="10800000" flipV="1">
            <a:off x="8738089" y="2399210"/>
            <a:ext cx="1001233" cy="597989"/>
          </a:xfrm>
          <a:prstGeom prst="bentConnector3">
            <a:avLst>
              <a:gd name="adj1" fmla="val 50000"/>
            </a:avLst>
          </a:prstGeom>
          <a:ln>
            <a:solidFill>
              <a:srgbClr val="66CC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1" name="Cloud 100">
            <a:extLst>
              <a:ext uri="{FF2B5EF4-FFF2-40B4-BE49-F238E27FC236}">
                <a16:creationId xmlns:a16="http://schemas.microsoft.com/office/drawing/2014/main" id="{65450BD5-4F21-4599-B2AE-C5D1FAA1661E}"/>
              </a:ext>
            </a:extLst>
          </p:cNvPr>
          <p:cNvSpPr/>
          <p:nvPr/>
        </p:nvSpPr>
        <p:spPr>
          <a:xfrm>
            <a:off x="8015423" y="2655585"/>
            <a:ext cx="1680519" cy="595615"/>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hlinkClick r:id="rId7" action="ppaction://hlinksldjump"/>
              </a:rPr>
              <a:t>Third party and internet networks</a:t>
            </a:r>
            <a:endParaRPr lang="en-US" sz="1200"/>
          </a:p>
        </p:txBody>
      </p:sp>
      <p:sp>
        <p:nvSpPr>
          <p:cNvPr id="2" name="Rectangle: Rounded Corners 1">
            <a:extLst>
              <a:ext uri="{FF2B5EF4-FFF2-40B4-BE49-F238E27FC236}">
                <a16:creationId xmlns:a16="http://schemas.microsoft.com/office/drawing/2014/main" id="{A71A1372-0713-4905-A36C-9498203084D0}"/>
              </a:ext>
            </a:extLst>
          </p:cNvPr>
          <p:cNvSpPr/>
          <p:nvPr/>
        </p:nvSpPr>
        <p:spPr>
          <a:xfrm>
            <a:off x="13492" y="2802045"/>
            <a:ext cx="11777835" cy="2534394"/>
          </a:xfrm>
          <a:prstGeom prst="roundRect">
            <a:avLst/>
          </a:prstGeom>
          <a:solidFill>
            <a:srgbClr val="CC4A3C">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Travelport ATL Data Center</a:t>
            </a:r>
          </a:p>
        </p:txBody>
      </p:sp>
      <p:sp>
        <p:nvSpPr>
          <p:cNvPr id="102" name="Rounded Rectangle 14">
            <a:extLst>
              <a:ext uri="{FF2B5EF4-FFF2-40B4-BE49-F238E27FC236}">
                <a16:creationId xmlns:a16="http://schemas.microsoft.com/office/drawing/2014/main" id="{C9BC298A-88B0-419E-AB2F-38599A5AEB78}"/>
              </a:ext>
            </a:extLst>
          </p:cNvPr>
          <p:cNvSpPr/>
          <p:nvPr/>
        </p:nvSpPr>
        <p:spPr bwMode="auto">
          <a:xfrm>
            <a:off x="2872311" y="995082"/>
            <a:ext cx="2771775" cy="1790981"/>
          </a:xfrm>
          <a:prstGeom prst="roundRect">
            <a:avLst/>
          </a:prstGeom>
          <a:solidFill>
            <a:srgbClr val="FFFFCC"/>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Font typeface="Arial" pitchFamily="34" charset="0"/>
              <a:buChar char="•"/>
              <a:defRPr/>
            </a:pPr>
            <a:endParaRPr lang="en-US" sz="1400">
              <a:solidFill>
                <a:schemeClr val="tx1"/>
              </a:solidFill>
            </a:endParaRPr>
          </a:p>
        </p:txBody>
      </p:sp>
      <p:sp>
        <p:nvSpPr>
          <p:cNvPr id="110" name="Rectangle 15">
            <a:extLst>
              <a:ext uri="{FF2B5EF4-FFF2-40B4-BE49-F238E27FC236}">
                <a16:creationId xmlns:a16="http://schemas.microsoft.com/office/drawing/2014/main" id="{63708434-DEA2-492B-81E6-7BCD23D46144}"/>
              </a:ext>
            </a:extLst>
          </p:cNvPr>
          <p:cNvSpPr>
            <a:spLocks noChangeArrowheads="1"/>
          </p:cNvSpPr>
          <p:nvPr/>
        </p:nvSpPr>
        <p:spPr bwMode="auto">
          <a:xfrm>
            <a:off x="3124723" y="1365215"/>
            <a:ext cx="212619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nl-NL" sz="1600" b="1" u="sng"/>
              <a:t>Tier 1: Local infra</a:t>
            </a:r>
          </a:p>
          <a:p>
            <a:pPr eaLnBrk="1" hangingPunct="1">
              <a:spcBef>
                <a:spcPct val="0"/>
              </a:spcBef>
            </a:pPr>
            <a:r>
              <a:rPr lang="en-US" altLang="nl-NL" sz="1200"/>
              <a:t>iPort container. Renders HTML and interacts with peripheral devices</a:t>
            </a:r>
          </a:p>
          <a:p>
            <a:pPr marL="171450" indent="-171450">
              <a:spcBef>
                <a:spcPct val="0"/>
              </a:spcBef>
            </a:pPr>
            <a:r>
              <a:rPr lang="en-US" altLang="nl-NL" sz="1200"/>
              <a:t>Various end user systems</a:t>
            </a:r>
          </a:p>
        </p:txBody>
      </p:sp>
      <p:sp>
        <p:nvSpPr>
          <p:cNvPr id="72" name="Rectangle: Rounded Corners 71">
            <a:extLst>
              <a:ext uri="{FF2B5EF4-FFF2-40B4-BE49-F238E27FC236}">
                <a16:creationId xmlns:a16="http://schemas.microsoft.com/office/drawing/2014/main" id="{3F8D75C9-0C56-49CA-B525-6B642D570AD1}"/>
              </a:ext>
            </a:extLst>
          </p:cNvPr>
          <p:cNvSpPr/>
          <p:nvPr/>
        </p:nvSpPr>
        <p:spPr>
          <a:xfrm>
            <a:off x="-26062" y="977512"/>
            <a:ext cx="11861008" cy="1818061"/>
          </a:xfrm>
          <a:prstGeom prst="roundRect">
            <a:avLst/>
          </a:prstGeom>
          <a:solidFill>
            <a:schemeClr val="accent6">
              <a:lumMod val="60000"/>
              <a:lumOff val="4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systems (airports, offices</a:t>
            </a:r>
          </a:p>
          <a:p>
            <a:r>
              <a:rPr lang="en-US"/>
              <a:t>And personal equipment)</a:t>
            </a:r>
          </a:p>
        </p:txBody>
      </p:sp>
      <p:sp>
        <p:nvSpPr>
          <p:cNvPr id="82" name="Rectangle: Beveled 81">
            <a:hlinkClick r:id="rId8" action="ppaction://hlinksldjump"/>
            <a:extLst>
              <a:ext uri="{FF2B5EF4-FFF2-40B4-BE49-F238E27FC236}">
                <a16:creationId xmlns:a16="http://schemas.microsoft.com/office/drawing/2014/main" id="{8D8D18C4-E51F-4C49-BD6B-EB5C708EB148}"/>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895301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1000"/>
                                        <p:tgtEl>
                                          <p:spTgt spid="73"/>
                                        </p:tgtEl>
                                      </p:cBhvr>
                                    </p:animEffect>
                                    <p:anim calcmode="lin" valueType="num">
                                      <p:cBhvr>
                                        <p:cTn id="22" dur="1000" fill="hold"/>
                                        <p:tgtEl>
                                          <p:spTgt spid="73"/>
                                        </p:tgtEl>
                                        <p:attrNameLst>
                                          <p:attrName>ppt_x</p:attrName>
                                        </p:attrNameLst>
                                      </p:cBhvr>
                                      <p:tavLst>
                                        <p:tav tm="0">
                                          <p:val>
                                            <p:strVal val="#ppt_x"/>
                                          </p:val>
                                        </p:tav>
                                        <p:tav tm="100000">
                                          <p:val>
                                            <p:strVal val="#ppt_x"/>
                                          </p:val>
                                        </p:tav>
                                      </p:tavLst>
                                    </p:anim>
                                    <p:anim calcmode="lin" valueType="num">
                                      <p:cBhvr>
                                        <p:cTn id="23"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 grpId="0" animBg="1"/>
      <p:bldP spid="7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44151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a:t>
            </a:r>
            <a:r>
              <a:rPr lang="nl-NL" altLang="nl-NL" sz="4000" err="1">
                <a:solidFill>
                  <a:srgbClr val="00B0F0"/>
                </a:solidFill>
              </a:rPr>
              <a:t>Local</a:t>
            </a:r>
            <a:r>
              <a:rPr lang="nl-NL" altLang="nl-NL" sz="4000">
                <a:solidFill>
                  <a:srgbClr val="00B0F0"/>
                </a:solidFill>
              </a:rPr>
              <a:t> infra</a:t>
            </a:r>
          </a:p>
        </p:txBody>
      </p:sp>
      <p:sp>
        <p:nvSpPr>
          <p:cNvPr id="4" name="TextBox 3">
            <a:extLst>
              <a:ext uri="{FF2B5EF4-FFF2-40B4-BE49-F238E27FC236}">
                <a16:creationId xmlns:a16="http://schemas.microsoft.com/office/drawing/2014/main" id="{6C9CE438-774B-4DE7-AE7E-6EC51B885BF2}"/>
              </a:ext>
            </a:extLst>
          </p:cNvPr>
          <p:cNvSpPr txBox="1"/>
          <p:nvPr/>
        </p:nvSpPr>
        <p:spPr>
          <a:xfrm>
            <a:off x="2733040" y="1874728"/>
            <a:ext cx="5603457" cy="3108543"/>
          </a:xfrm>
          <a:prstGeom prst="rect">
            <a:avLst/>
          </a:prstGeom>
          <a:solidFill>
            <a:schemeClr val="accent3">
              <a:lumMod val="20000"/>
              <a:lumOff val="80000"/>
            </a:schemeClr>
          </a:solidFill>
        </p:spPr>
        <p:txBody>
          <a:bodyPr wrap="none" rtlCol="0">
            <a:spAutoFit/>
          </a:bodyPr>
          <a:lstStyle/>
          <a:p>
            <a:r>
              <a:rPr lang="en-US" sz="2800">
                <a:solidFill>
                  <a:schemeClr val="accent5"/>
                </a:solidFill>
              </a:rPr>
              <a:t>Detailed explanation on Tier 1 topics:</a:t>
            </a:r>
          </a:p>
          <a:p>
            <a:pPr marL="285750" indent="-285750">
              <a:buFont typeface="Arial" panose="020B0604020202020204" pitchFamily="34" charset="0"/>
              <a:buChar char="•"/>
            </a:pPr>
            <a:r>
              <a:rPr lang="en-US" sz="2800">
                <a:solidFill>
                  <a:schemeClr val="accent5"/>
                </a:solidFill>
              </a:rPr>
              <a:t>Airport desk</a:t>
            </a:r>
          </a:p>
          <a:p>
            <a:pPr marL="285750" indent="-285750">
              <a:buFont typeface="Arial" panose="020B0604020202020204" pitchFamily="34" charset="0"/>
              <a:buChar char="•"/>
            </a:pPr>
            <a:r>
              <a:rPr lang="en-US" sz="2800">
                <a:solidFill>
                  <a:schemeClr val="accent5"/>
                </a:solidFill>
              </a:rPr>
              <a:t>Kiosk</a:t>
            </a:r>
          </a:p>
          <a:p>
            <a:pPr marL="285750" indent="-285750">
              <a:buFont typeface="Arial" panose="020B0604020202020204" pitchFamily="34" charset="0"/>
              <a:buChar char="•"/>
            </a:pPr>
            <a:r>
              <a:rPr lang="en-US" sz="2800">
                <a:solidFill>
                  <a:schemeClr val="accent5"/>
                </a:solidFill>
              </a:rPr>
              <a:t>Internet </a:t>
            </a:r>
          </a:p>
          <a:p>
            <a:pPr marL="285750" indent="-285750">
              <a:buFont typeface="Arial" panose="020B0604020202020204" pitchFamily="34" charset="0"/>
              <a:buChar char="•"/>
            </a:pPr>
            <a:r>
              <a:rPr lang="en-US" sz="2800">
                <a:solidFill>
                  <a:schemeClr val="accent5"/>
                </a:solidFill>
              </a:rPr>
              <a:t>Mobile</a:t>
            </a:r>
          </a:p>
          <a:p>
            <a:pPr marL="285750" indent="-285750">
              <a:buFont typeface="Arial" panose="020B0604020202020204" pitchFamily="34" charset="0"/>
              <a:buChar char="•"/>
            </a:pPr>
            <a:r>
              <a:rPr lang="en-US" sz="2800" err="1">
                <a:solidFill>
                  <a:schemeClr val="accent5"/>
                </a:solidFill>
              </a:rPr>
              <a:t>Bagdrop</a:t>
            </a:r>
            <a:endParaRPr lang="en-US" sz="2800">
              <a:solidFill>
                <a:schemeClr val="accent5"/>
              </a:solidFill>
            </a:endParaRPr>
          </a:p>
          <a:p>
            <a:pPr marL="285750" indent="-285750">
              <a:buFont typeface="Arial" panose="020B0604020202020204" pitchFamily="34" charset="0"/>
              <a:buChar char="•"/>
            </a:pPr>
            <a:r>
              <a:rPr lang="en-US" sz="2800">
                <a:solidFill>
                  <a:schemeClr val="accent5"/>
                </a:solidFill>
              </a:rPr>
              <a:t>Connectivity</a:t>
            </a:r>
          </a:p>
        </p:txBody>
      </p:sp>
      <p:sp>
        <p:nvSpPr>
          <p:cNvPr id="5" name="Rectangle: Beveled 4">
            <a:hlinkClick r:id="rId3" action="ppaction://hlinksldjump"/>
            <a:extLst>
              <a:ext uri="{FF2B5EF4-FFF2-40B4-BE49-F238E27FC236}">
                <a16:creationId xmlns:a16="http://schemas.microsoft.com/office/drawing/2014/main" id="{92016D87-6512-4952-BB95-1B7089CA7849}"/>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3549860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4">
                                            <p:txEl>
                                              <p:pRg st="2" end="2"/>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4">
                                            <p:txEl>
                                              <p:pRg st="4" end="4"/>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5">
            <a:extLst>
              <a:ext uri="{FF2B5EF4-FFF2-40B4-BE49-F238E27FC236}">
                <a16:creationId xmlns:a16="http://schemas.microsoft.com/office/drawing/2014/main" id="{BC8C2569-0813-49B9-AAE7-B34F47F1D8D9}"/>
              </a:ext>
            </a:extLst>
          </p:cNvPr>
          <p:cNvSpPr txBox="1">
            <a:spLocks noChangeArrowheads="1"/>
          </p:cNvSpPr>
          <p:nvPr/>
        </p:nvSpPr>
        <p:spPr bwMode="auto">
          <a:xfrm>
            <a:off x="1595439" y="93139"/>
            <a:ext cx="792415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4000">
                <a:solidFill>
                  <a:srgbClr val="00B0F0"/>
                </a:solidFill>
              </a:rPr>
              <a:t>Tier 1 - </a:t>
            </a:r>
            <a:r>
              <a:rPr lang="nl-NL" altLang="nl-NL" sz="4000" err="1">
                <a:solidFill>
                  <a:srgbClr val="00B0F0"/>
                </a:solidFill>
              </a:rPr>
              <a:t>Local</a:t>
            </a:r>
            <a:r>
              <a:rPr lang="nl-NL" altLang="nl-NL" sz="4000">
                <a:solidFill>
                  <a:srgbClr val="00B0F0"/>
                </a:solidFill>
              </a:rPr>
              <a:t> infra – Common </a:t>
            </a:r>
            <a:r>
              <a:rPr lang="nl-NL" altLang="nl-NL" sz="4000" err="1">
                <a:solidFill>
                  <a:srgbClr val="00B0F0"/>
                </a:solidFill>
              </a:rPr>
              <a:t>use</a:t>
            </a:r>
            <a:endParaRPr lang="nl-NL" altLang="nl-NL" sz="4000">
              <a:solidFill>
                <a:srgbClr val="00B0F0"/>
              </a:solidFill>
            </a:endParaRPr>
          </a:p>
        </p:txBody>
      </p:sp>
      <p:sp>
        <p:nvSpPr>
          <p:cNvPr id="72" name="Rounded Rectangle 58">
            <a:extLst>
              <a:ext uri="{FF2B5EF4-FFF2-40B4-BE49-F238E27FC236}">
                <a16:creationId xmlns:a16="http://schemas.microsoft.com/office/drawing/2014/main" id="{0DC68EA2-25B0-4906-A9C7-51C6885F8270}"/>
              </a:ext>
            </a:extLst>
          </p:cNvPr>
          <p:cNvSpPr/>
          <p:nvPr/>
        </p:nvSpPr>
        <p:spPr bwMode="auto">
          <a:xfrm>
            <a:off x="5161934" y="995082"/>
            <a:ext cx="5363191" cy="791997"/>
          </a:xfrm>
          <a:prstGeom prst="roundRect">
            <a:avLst/>
          </a:prstGeom>
          <a:solidFill>
            <a:srgbClr val="FFFFC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sz="1600">
              <a:solidFill>
                <a:schemeClr val="tx1"/>
              </a:solidFill>
            </a:endParaRPr>
          </a:p>
        </p:txBody>
      </p:sp>
      <p:sp>
        <p:nvSpPr>
          <p:cNvPr id="107" name="Picture 4" descr="C:\Documents and Settings\Cees.Mul\Local Settings\Temporary Internet Files\Content.IE5\YPBLXKOP\MC900434809[1].png">
            <a:extLst>
              <a:ext uri="{FF2B5EF4-FFF2-40B4-BE49-F238E27FC236}">
                <a16:creationId xmlns:a16="http://schemas.microsoft.com/office/drawing/2014/main" id="{DA46BEBE-A9EA-47BE-A36C-10F6BDEAA0F8}"/>
              </a:ext>
            </a:extLst>
          </p:cNvPr>
          <p:cNvSpPr>
            <a:spLocks noChangeAspect="1" noChangeArrowheads="1"/>
          </p:cNvSpPr>
          <p:nvPr/>
        </p:nvSpPr>
        <p:spPr bwMode="auto">
          <a:xfrm>
            <a:off x="6888275" y="1557263"/>
            <a:ext cx="792129" cy="79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sp>
        <p:nvSpPr>
          <p:cNvPr id="113" name="Picture 6" descr="C:\Documents and Settings\Cees.Mul\Local Settings\Temporary Internet Files\Content.IE5\CQNOZOA4\MC900447134[1].jpg">
            <a:extLst>
              <a:ext uri="{FF2B5EF4-FFF2-40B4-BE49-F238E27FC236}">
                <a16:creationId xmlns:a16="http://schemas.microsoft.com/office/drawing/2014/main" id="{FEB37E53-3055-4D80-B8C5-D04340ABD627}"/>
              </a:ext>
            </a:extLst>
          </p:cNvPr>
          <p:cNvSpPr>
            <a:spLocks noChangeAspect="1" noChangeArrowheads="1"/>
          </p:cNvSpPr>
          <p:nvPr/>
        </p:nvSpPr>
        <p:spPr bwMode="auto">
          <a:xfrm>
            <a:off x="6024711" y="1611227"/>
            <a:ext cx="552427" cy="75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nl-NL" altLang="nl-NL" sz="1800"/>
          </a:p>
        </p:txBody>
      </p:sp>
      <p:sp>
        <p:nvSpPr>
          <p:cNvPr id="139" name="Rectangle: Rounded Corners 138">
            <a:extLst>
              <a:ext uri="{FF2B5EF4-FFF2-40B4-BE49-F238E27FC236}">
                <a16:creationId xmlns:a16="http://schemas.microsoft.com/office/drawing/2014/main" id="{DCC552B1-A182-41FD-8A8E-FB7955CA3717}"/>
              </a:ext>
            </a:extLst>
          </p:cNvPr>
          <p:cNvSpPr/>
          <p:nvPr/>
        </p:nvSpPr>
        <p:spPr>
          <a:xfrm>
            <a:off x="5387228" y="1160778"/>
            <a:ext cx="4951443" cy="465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54">
            <a:extLst>
              <a:ext uri="{FF2B5EF4-FFF2-40B4-BE49-F238E27FC236}">
                <a16:creationId xmlns:a16="http://schemas.microsoft.com/office/drawing/2014/main" id="{E6C0C7EB-6FCD-4E86-B1D6-A5AD72022D85}"/>
              </a:ext>
            </a:extLst>
          </p:cNvPr>
          <p:cNvSpPr txBox="1">
            <a:spLocks noChangeArrowheads="1"/>
          </p:cNvSpPr>
          <p:nvPr/>
        </p:nvSpPr>
        <p:spPr bwMode="auto">
          <a:xfrm>
            <a:off x="7073414" y="1166917"/>
            <a:ext cx="790542"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Internet</a:t>
            </a:r>
          </a:p>
        </p:txBody>
      </p:sp>
      <p:sp>
        <p:nvSpPr>
          <p:cNvPr id="141" name="TextBox 84">
            <a:extLst>
              <a:ext uri="{FF2B5EF4-FFF2-40B4-BE49-F238E27FC236}">
                <a16:creationId xmlns:a16="http://schemas.microsoft.com/office/drawing/2014/main" id="{10CF52A8-F112-4B42-900F-03DF87BE5916}"/>
              </a:ext>
            </a:extLst>
          </p:cNvPr>
          <p:cNvSpPr txBox="1">
            <a:spLocks noChangeArrowheads="1"/>
          </p:cNvSpPr>
          <p:nvPr/>
        </p:nvSpPr>
        <p:spPr bwMode="auto">
          <a:xfrm>
            <a:off x="7975692" y="1157850"/>
            <a:ext cx="1369955" cy="306323"/>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Mobile </a:t>
            </a:r>
            <a:r>
              <a:rPr lang="nl-NL" altLang="nl-NL" sz="1400" err="1">
                <a:solidFill>
                  <a:schemeClr val="bg1"/>
                </a:solidFill>
              </a:rPr>
              <a:t>devices</a:t>
            </a:r>
            <a:endParaRPr lang="nl-NL" altLang="nl-NL" sz="1400">
              <a:solidFill>
                <a:schemeClr val="bg1"/>
              </a:solidFill>
            </a:endParaRPr>
          </a:p>
        </p:txBody>
      </p:sp>
      <p:sp>
        <p:nvSpPr>
          <p:cNvPr id="142" name="TextBox 76">
            <a:extLst>
              <a:ext uri="{FF2B5EF4-FFF2-40B4-BE49-F238E27FC236}">
                <a16:creationId xmlns:a16="http://schemas.microsoft.com/office/drawing/2014/main" id="{94A072F0-2752-48EF-B6AA-239C06FAC973}"/>
              </a:ext>
            </a:extLst>
          </p:cNvPr>
          <p:cNvSpPr txBox="1">
            <a:spLocks noChangeArrowheads="1"/>
          </p:cNvSpPr>
          <p:nvPr/>
        </p:nvSpPr>
        <p:spPr bwMode="auto">
          <a:xfrm>
            <a:off x="6246371" y="1157769"/>
            <a:ext cx="714345" cy="307911"/>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Kiosks</a:t>
            </a:r>
            <a:endParaRPr lang="nl-NL" altLang="nl-NL" sz="1400">
              <a:solidFill>
                <a:schemeClr val="bg1"/>
              </a:solidFill>
            </a:endParaRPr>
          </a:p>
        </p:txBody>
      </p:sp>
      <p:sp>
        <p:nvSpPr>
          <p:cNvPr id="143" name="TextBox 79">
            <a:extLst>
              <a:ext uri="{FF2B5EF4-FFF2-40B4-BE49-F238E27FC236}">
                <a16:creationId xmlns:a16="http://schemas.microsoft.com/office/drawing/2014/main" id="{E9490195-1725-4BF9-8F16-09CDBAF54C2A}"/>
              </a:ext>
            </a:extLst>
          </p:cNvPr>
          <p:cNvSpPr txBox="1">
            <a:spLocks noChangeArrowheads="1"/>
          </p:cNvSpPr>
          <p:nvPr/>
        </p:nvSpPr>
        <p:spPr bwMode="auto">
          <a:xfrm>
            <a:off x="5367311" y="1162220"/>
            <a:ext cx="712054" cy="523220"/>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a:solidFill>
                  <a:schemeClr val="bg1"/>
                </a:solidFill>
              </a:rPr>
              <a:t>Airport</a:t>
            </a:r>
          </a:p>
          <a:p>
            <a:pPr eaLnBrk="1" hangingPunct="1">
              <a:spcBef>
                <a:spcPct val="0"/>
              </a:spcBef>
              <a:buFontTx/>
              <a:buNone/>
            </a:pPr>
            <a:r>
              <a:rPr lang="nl-NL" altLang="nl-NL" sz="1400">
                <a:solidFill>
                  <a:schemeClr val="bg1"/>
                </a:solidFill>
              </a:rPr>
              <a:t>Desk</a:t>
            </a:r>
          </a:p>
        </p:txBody>
      </p:sp>
      <p:sp>
        <p:nvSpPr>
          <p:cNvPr id="144" name="TextBox 84">
            <a:extLst>
              <a:ext uri="{FF2B5EF4-FFF2-40B4-BE49-F238E27FC236}">
                <a16:creationId xmlns:a16="http://schemas.microsoft.com/office/drawing/2014/main" id="{60415C9E-9CF6-4142-8D74-CE34B2203690}"/>
              </a:ext>
            </a:extLst>
          </p:cNvPr>
          <p:cNvSpPr txBox="1">
            <a:spLocks noChangeArrowheads="1"/>
          </p:cNvSpPr>
          <p:nvPr/>
        </p:nvSpPr>
        <p:spPr bwMode="auto">
          <a:xfrm>
            <a:off x="9375595" y="1166917"/>
            <a:ext cx="861133" cy="307777"/>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nl-NL" altLang="nl-NL" sz="1400" err="1">
                <a:solidFill>
                  <a:schemeClr val="bg1"/>
                </a:solidFill>
              </a:rPr>
              <a:t>Bagdrop</a:t>
            </a:r>
            <a:endParaRPr lang="nl-NL" altLang="nl-NL" sz="1400">
              <a:solidFill>
                <a:schemeClr val="bg1"/>
              </a:solidFill>
            </a:endParaRPr>
          </a:p>
        </p:txBody>
      </p:sp>
      <p:cxnSp>
        <p:nvCxnSpPr>
          <p:cNvPr id="145" name="Straight Connector 144">
            <a:extLst>
              <a:ext uri="{FF2B5EF4-FFF2-40B4-BE49-F238E27FC236}">
                <a16:creationId xmlns:a16="http://schemas.microsoft.com/office/drawing/2014/main" id="{0B45BE75-B6C0-4EBE-A1E3-7614C682280A}"/>
              </a:ext>
            </a:extLst>
          </p:cNvPr>
          <p:cNvCxnSpPr/>
          <p:nvPr/>
        </p:nvCxnSpPr>
        <p:spPr>
          <a:xfrm>
            <a:off x="6203951" y="1166917"/>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1C15F59-F307-44FA-80B2-AA0780089BC9}"/>
              </a:ext>
            </a:extLst>
          </p:cNvPr>
          <p:cNvCxnSpPr/>
          <p:nvPr/>
        </p:nvCxnSpPr>
        <p:spPr>
          <a:xfrm>
            <a:off x="7001807" y="1157953"/>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20B0AF0-FEF1-46CA-A0AE-17E590AB4B9D}"/>
              </a:ext>
            </a:extLst>
          </p:cNvPr>
          <p:cNvCxnSpPr/>
          <p:nvPr/>
        </p:nvCxnSpPr>
        <p:spPr>
          <a:xfrm>
            <a:off x="7920689" y="1108648"/>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83CD50D-C186-4800-ADC3-C41D7B8ED10A}"/>
              </a:ext>
            </a:extLst>
          </p:cNvPr>
          <p:cNvCxnSpPr/>
          <p:nvPr/>
        </p:nvCxnSpPr>
        <p:spPr>
          <a:xfrm>
            <a:off x="9364012" y="1153472"/>
            <a:ext cx="0" cy="518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10090AB-D4ED-4C45-B79A-71F373386F1C}"/>
              </a:ext>
            </a:extLst>
          </p:cNvPr>
          <p:cNvSpPr txBox="1"/>
          <p:nvPr/>
        </p:nvSpPr>
        <p:spPr>
          <a:xfrm>
            <a:off x="1042375" y="2592303"/>
            <a:ext cx="6996626" cy="2400657"/>
          </a:xfrm>
          <a:prstGeom prst="rect">
            <a:avLst/>
          </a:prstGeom>
          <a:solidFill>
            <a:schemeClr val="bg2"/>
          </a:solidFill>
        </p:spPr>
        <p:txBody>
          <a:bodyPr wrap="square" rtlCol="0">
            <a:spAutoFit/>
          </a:bodyPr>
          <a:lstStyle/>
          <a:p>
            <a:r>
              <a:rPr lang="en-US"/>
              <a:t>Airport desk – What is a CUTE platform?</a:t>
            </a:r>
          </a:p>
          <a:p>
            <a:pPr marL="171450" indent="-171450">
              <a:buFont typeface="Arial" panose="020B0604020202020204" pitchFamily="34" charset="0"/>
              <a:buChar char="•"/>
            </a:pPr>
            <a:r>
              <a:rPr lang="en-US" sz="1200"/>
              <a:t>Most of the larger airports (outside the USA) need to support a huge number of check-in and gate pc’s each with their own set of printers and scanners.</a:t>
            </a:r>
          </a:p>
          <a:p>
            <a:pPr marL="171450" indent="-171450">
              <a:buFont typeface="Arial" panose="020B0604020202020204" pitchFamily="34" charset="0"/>
              <a:buChar char="•"/>
            </a:pPr>
            <a:r>
              <a:rPr lang="en-US" sz="1200"/>
              <a:t>Also, they need to support multiple DCS’s (</a:t>
            </a:r>
            <a:r>
              <a:rPr lang="en-US" sz="1200" i="1"/>
              <a:t>Departure Control System). </a:t>
            </a:r>
            <a:endParaRPr lang="en-US" sz="1200"/>
          </a:p>
          <a:p>
            <a:pPr marL="171450" indent="-171450">
              <a:buFont typeface="Arial" panose="020B0604020202020204" pitchFamily="34" charset="0"/>
              <a:buChar char="•"/>
            </a:pPr>
            <a:r>
              <a:rPr lang="en-US" sz="1200"/>
              <a:t>CUTE </a:t>
            </a:r>
            <a:r>
              <a:rPr lang="en-US" sz="1200" i="1"/>
              <a:t>(Common Use Terminal Equipment) </a:t>
            </a:r>
            <a:r>
              <a:rPr lang="en-US" sz="1200"/>
              <a:t>allows multiple applications to use the same hardware. </a:t>
            </a:r>
          </a:p>
          <a:p>
            <a:pPr marL="171450" indent="-171450">
              <a:buFont typeface="Arial" panose="020B0604020202020204" pitchFamily="34" charset="0"/>
              <a:buChar char="•"/>
            </a:pPr>
            <a:r>
              <a:rPr lang="en-US" sz="1200"/>
              <a:t>So, on a check-in desk, the end user can </a:t>
            </a:r>
            <a:r>
              <a:rPr lang="en-US" sz="1200" err="1"/>
              <a:t>eg</a:t>
            </a:r>
            <a:r>
              <a:rPr lang="en-US" sz="1200"/>
              <a:t> start </a:t>
            </a:r>
            <a:r>
              <a:rPr lang="en-US" sz="1200" err="1"/>
              <a:t>Altea</a:t>
            </a:r>
            <a:r>
              <a:rPr lang="en-US" sz="1200"/>
              <a:t> DC (Amadeus) for one carrier and start iPort to handle another airline. </a:t>
            </a:r>
          </a:p>
          <a:p>
            <a:pPr marL="171450" indent="-171450">
              <a:buFont typeface="Arial" panose="020B0604020202020204" pitchFamily="34" charset="0"/>
              <a:buChar char="•"/>
            </a:pPr>
            <a:r>
              <a:rPr lang="en-US" sz="1200"/>
              <a:t>However, they can never be active at the same time! Only one DCS is active on the workstation at any time.</a:t>
            </a:r>
          </a:p>
          <a:p>
            <a:pPr marL="171450" indent="-171450">
              <a:buFont typeface="Arial" panose="020B0604020202020204" pitchFamily="34" charset="0"/>
              <a:buChar char="•"/>
            </a:pPr>
            <a:r>
              <a:rPr lang="en-US" sz="1200"/>
              <a:t>CUTE is SITA’s version of common Use. They were the first ones to coin this phrase. The other providers use variations on this theme (</a:t>
            </a:r>
            <a:r>
              <a:rPr lang="en-US" sz="1200" err="1"/>
              <a:t>Arinc</a:t>
            </a:r>
            <a:r>
              <a:rPr lang="en-US" sz="1200"/>
              <a:t> for example has MUSE).</a:t>
            </a:r>
          </a:p>
          <a:p>
            <a:pPr marL="171450" indent="-171450">
              <a:buFont typeface="Arial" panose="020B0604020202020204" pitchFamily="34" charset="0"/>
              <a:buChar char="•"/>
            </a:pPr>
            <a:r>
              <a:rPr lang="en-US" sz="1200"/>
              <a:t>Each common use provider created its own Peripheral Manager. The PM connects to the peripheral devices (printers and scanners). This way it obscures the specific hardware interface from the DCS application.</a:t>
            </a:r>
          </a:p>
        </p:txBody>
      </p:sp>
      <p:sp>
        <p:nvSpPr>
          <p:cNvPr id="3" name="Rectangle: Rounded Corners 2">
            <a:extLst>
              <a:ext uri="{FF2B5EF4-FFF2-40B4-BE49-F238E27FC236}">
                <a16:creationId xmlns:a16="http://schemas.microsoft.com/office/drawing/2014/main" id="{200E729C-625F-46EB-9BD9-52452EA8BC2B}"/>
              </a:ext>
            </a:extLst>
          </p:cNvPr>
          <p:cNvSpPr/>
          <p:nvPr/>
        </p:nvSpPr>
        <p:spPr>
          <a:xfrm>
            <a:off x="5387228" y="1160778"/>
            <a:ext cx="816722" cy="473520"/>
          </a:xfrm>
          <a:prstGeom prst="roundRect">
            <a:avLst/>
          </a:prstGeom>
          <a:solidFill>
            <a:srgbClr val="ED7D31">
              <a:alpha val="7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Beveled 17">
            <a:hlinkClick r:id="rId3" action="ppaction://hlinksldjump"/>
            <a:extLst>
              <a:ext uri="{FF2B5EF4-FFF2-40B4-BE49-F238E27FC236}">
                <a16:creationId xmlns:a16="http://schemas.microsoft.com/office/drawing/2014/main" id="{A6C91FE1-E1E4-4CD7-8212-FE062D1BA0E5}"/>
              </a:ext>
            </a:extLst>
          </p:cNvPr>
          <p:cNvSpPr/>
          <p:nvPr/>
        </p:nvSpPr>
        <p:spPr>
          <a:xfrm>
            <a:off x="10216342" y="93139"/>
            <a:ext cx="1908177" cy="57357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to TOC</a:t>
            </a:r>
          </a:p>
        </p:txBody>
      </p:sp>
    </p:spTree>
    <p:extLst>
      <p:ext uri="{BB962C8B-B14F-4D97-AF65-F5344CB8AC3E}">
        <p14:creationId xmlns:p14="http://schemas.microsoft.com/office/powerpoint/2010/main" val="20854934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D5A2E06E7D6B48AD69641230147805" ma:contentTypeVersion="1" ma:contentTypeDescription="Create a new document." ma:contentTypeScope="" ma:versionID="2ca8ec1bf0fddd33de24424a522bfd16">
  <xsd:schema xmlns:xsd="http://www.w3.org/2001/XMLSchema" xmlns:xs="http://www.w3.org/2001/XMLSchema" xmlns:p="http://schemas.microsoft.com/office/2006/metadata/properties" xmlns:ns2="e4e7b492-49a3-4939-80c3-23a1e087afa6" targetNamespace="http://schemas.microsoft.com/office/2006/metadata/properties" ma:root="true" ma:fieldsID="272440604c5c7df5a9041785606360fa" ns2:_="">
    <xsd:import namespace="e4e7b492-49a3-4939-80c3-23a1e087afa6"/>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7b492-49a3-4939-80c3-23a1e087afa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2D065E-1CA0-4C3B-ACA1-EF4077A6B004}">
  <ds:schemaRefs>
    <ds:schemaRef ds:uri="http://purl.org/dc/terms/"/>
    <ds:schemaRef ds:uri="http://schemas.openxmlformats.org/package/2006/metadata/core-properties"/>
    <ds:schemaRef ds:uri="4dcd73bf-356f-45c3-8034-60c19a4ab791"/>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D0DD6B1B-C181-466C-B26D-3557C01ADB44}"/>
</file>

<file path=customXml/itemProps3.xml><?xml version="1.0" encoding="utf-8"?>
<ds:datastoreItem xmlns:ds="http://schemas.openxmlformats.org/officeDocument/2006/customXml" ds:itemID="{2BB1B0F7-947A-4DD9-8E76-9B3A88C49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TotalTime>
  <Words>12751</Words>
  <Application>Microsoft Office PowerPoint</Application>
  <PresentationFormat>Widescreen</PresentationFormat>
  <Paragraphs>1506</Paragraphs>
  <Slides>61</Slides>
  <Notes>57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61</vt:i4>
      </vt:variant>
    </vt:vector>
  </HeadingPairs>
  <TitlesOfParts>
    <vt:vector size="70" baseType="lpstr">
      <vt:lpstr>Arial</vt:lpstr>
      <vt:lpstr>Calibri</vt:lpstr>
      <vt:lpstr>Calibri Light</vt:lpstr>
      <vt:lpstr>Menlo</vt:lpstr>
      <vt:lpstr>Segoe UI</vt:lpstr>
      <vt:lpstr>Times New Roman</vt:lpstr>
      <vt:lpstr>Verdana</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Cees Mul</dc:creator>
  <cp:lastModifiedBy>Cees Mul</cp:lastModifiedBy>
  <cp:revision>9</cp:revision>
  <dcterms:created xsi:type="dcterms:W3CDTF">2019-04-08T06:26:24Z</dcterms:created>
  <dcterms:modified xsi:type="dcterms:W3CDTF">2019-09-10T14:22:23Z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0x01010033D5A2E06E7D6B48AD69641230147805</vt:lpwstr>
  </property>
  <property fmtid="{D5CDD505-2E9C-101B-9397-08002B2CF9AE}" pid="3" name="Order">
    <vt:r8>9376400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